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4"/>
  </p:sldMasterIdLst>
  <p:notesMasterIdLst>
    <p:notesMasterId r:id="rId36"/>
  </p:notesMasterIdLst>
  <p:sldIdLst>
    <p:sldId id="349" r:id="rId5"/>
    <p:sldId id="381" r:id="rId6"/>
    <p:sldId id="398" r:id="rId7"/>
    <p:sldId id="389" r:id="rId8"/>
    <p:sldId id="401" r:id="rId9"/>
    <p:sldId id="405" r:id="rId10"/>
    <p:sldId id="406" r:id="rId11"/>
    <p:sldId id="408" r:id="rId12"/>
    <p:sldId id="410" r:id="rId13"/>
    <p:sldId id="409" r:id="rId14"/>
    <p:sldId id="485" r:id="rId15"/>
    <p:sldId id="450" r:id="rId16"/>
    <p:sldId id="507" r:id="rId17"/>
    <p:sldId id="492" r:id="rId18"/>
    <p:sldId id="493" r:id="rId19"/>
    <p:sldId id="495" r:id="rId20"/>
    <p:sldId id="496" r:id="rId21"/>
    <p:sldId id="483" r:id="rId22"/>
    <p:sldId id="460" r:id="rId23"/>
    <p:sldId id="461" r:id="rId24"/>
    <p:sldId id="462" r:id="rId25"/>
    <p:sldId id="465" r:id="rId26"/>
    <p:sldId id="464" r:id="rId27"/>
    <p:sldId id="467" r:id="rId28"/>
    <p:sldId id="498" r:id="rId29"/>
    <p:sldId id="499" r:id="rId30"/>
    <p:sldId id="501" r:id="rId31"/>
    <p:sldId id="502" r:id="rId32"/>
    <p:sldId id="504" r:id="rId33"/>
    <p:sldId id="505" r:id="rId34"/>
    <p:sldId id="488" r:id="rId3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626B09-DD78-4B23-73D7-CEAF0F2CD99C}" name="Fite, Claire (WTB)" initials="F(" userId="S::claire.fite@wtb.wa.gov::a64f99a2-4e5a-41ed-8d87-3c8fdf60cece" providerId="AD"/>
  <p188:author id="{163BFD42-68C8-9427-522F-6DBD9A510B5D}" name="Gattman, Nova (WTB)" initials="NG" userId="S::nova.gattman@wtb.wa.gov::87cf46de-809f-4754-92b5-c917558467f8" providerId="AD"/>
  <p188:author id="{3E5AB4B1-9105-4091-9615-2CDBE60AAF4F}" name="Goutam, Kim (WTB)" initials="G(" userId="S::kim.goutam@wtb.wa.gov::c83d8736-47f7-466f-b0c7-4f8e355cd4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A60"/>
    <a:srgbClr val="1A2247"/>
    <a:srgbClr val="3A6278"/>
    <a:srgbClr val="E46C0A"/>
    <a:srgbClr val="54979A"/>
    <a:srgbClr val="131C41"/>
    <a:srgbClr val="424456"/>
    <a:srgbClr val="373737"/>
    <a:srgbClr val="438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58" autoAdjust="0"/>
  </p:normalViewPr>
  <p:slideViewPr>
    <p:cSldViewPr snapToGrid="0">
      <p:cViewPr varScale="1">
        <p:scale>
          <a:sx n="53" d="100"/>
          <a:sy n="53" d="100"/>
        </p:scale>
        <p:origin x="24" y="540"/>
      </p:cViewPr>
      <p:guideLst>
        <p:guide orient="horz" pos="1620"/>
        <p:guide pos="2880"/>
      </p:guideLst>
    </p:cSldViewPr>
  </p:slideViewPr>
  <p:notesTextViewPr>
    <p:cViewPr>
      <p:scale>
        <a:sx n="3" d="2"/>
        <a:sy n="3" d="2"/>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35C867-D2E1-4773-80BB-2735B26F798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72CA00D-A99F-4562-B397-B72FFA5FAA7D}">
      <dgm:prSet/>
      <dgm:spPr/>
      <dgm:t>
        <a:bodyPr/>
        <a:lstStyle/>
        <a:p>
          <a:pPr>
            <a:lnSpc>
              <a:spcPct val="100000"/>
            </a:lnSpc>
          </a:pPr>
          <a:r>
            <a:rPr lang="en-US" dirty="0"/>
            <a:t>Northwest Workforce Council Local Plan Update Summary, Review and Approval</a:t>
          </a:r>
        </a:p>
      </dgm:t>
    </dgm:pt>
    <dgm:pt modelId="{6BD712E4-5B9E-45BF-8563-333F3F897803}" type="parTrans" cxnId="{E36BA035-9087-4377-A8AE-FCE70C350991}">
      <dgm:prSet/>
      <dgm:spPr/>
      <dgm:t>
        <a:bodyPr/>
        <a:lstStyle/>
        <a:p>
          <a:endParaRPr lang="en-US"/>
        </a:p>
      </dgm:t>
    </dgm:pt>
    <dgm:pt modelId="{FDA4C035-173D-4C1A-B5B3-369B05CF0C22}" type="sibTrans" cxnId="{E36BA035-9087-4377-A8AE-FCE70C350991}">
      <dgm:prSet/>
      <dgm:spPr/>
      <dgm:t>
        <a:bodyPr/>
        <a:lstStyle/>
        <a:p>
          <a:endParaRPr lang="en-US"/>
        </a:p>
      </dgm:t>
    </dgm:pt>
    <dgm:pt modelId="{4924B588-AC86-4710-8E8F-62050DF6F902}">
      <dgm:prSet/>
      <dgm:spPr/>
      <dgm:t>
        <a:bodyPr/>
        <a:lstStyle/>
        <a:p>
          <a:pPr>
            <a:lnSpc>
              <a:spcPct val="100000"/>
            </a:lnSpc>
          </a:pPr>
          <a:r>
            <a:rPr lang="en-US" dirty="0"/>
            <a:t>Northwest Workforce Council Direct Services Performance Review and Waiver Approval Request</a:t>
          </a:r>
        </a:p>
      </dgm:t>
    </dgm:pt>
    <dgm:pt modelId="{277D6227-FBCB-452F-B98A-D4611DCE96C1}" type="parTrans" cxnId="{E20729D5-F9DF-49DA-95CD-5C69ED8BA0CD}">
      <dgm:prSet/>
      <dgm:spPr/>
      <dgm:t>
        <a:bodyPr/>
        <a:lstStyle/>
        <a:p>
          <a:endParaRPr lang="en-US"/>
        </a:p>
      </dgm:t>
    </dgm:pt>
    <dgm:pt modelId="{4A7B9639-2A40-4285-835F-300846FF3782}" type="sibTrans" cxnId="{E20729D5-F9DF-49DA-95CD-5C69ED8BA0CD}">
      <dgm:prSet/>
      <dgm:spPr/>
      <dgm:t>
        <a:bodyPr/>
        <a:lstStyle/>
        <a:p>
          <a:endParaRPr lang="en-US"/>
        </a:p>
      </dgm:t>
    </dgm:pt>
    <dgm:pt modelId="{0DC27D21-8548-4E3C-A896-C06D72D78DF6}">
      <dgm:prSet/>
      <dgm:spPr/>
      <dgm:t>
        <a:bodyPr/>
        <a:lstStyle/>
        <a:p>
          <a:pPr>
            <a:lnSpc>
              <a:spcPct val="100000"/>
            </a:lnSpc>
          </a:pPr>
          <a:r>
            <a:rPr lang="en-US" b="1" dirty="0"/>
            <a:t>Draft Motion</a:t>
          </a:r>
          <a:r>
            <a:rPr lang="en-US" dirty="0"/>
            <a:t>: Northwest Request for Local Plan Modification and Direct Service Waiver</a:t>
          </a:r>
        </a:p>
      </dgm:t>
    </dgm:pt>
    <dgm:pt modelId="{D19E9BA4-42FE-4F0B-AA20-1C1A48A26D86}" type="parTrans" cxnId="{BD4C2653-6E7C-482F-BB62-6CA925F220C0}">
      <dgm:prSet/>
      <dgm:spPr/>
      <dgm:t>
        <a:bodyPr/>
        <a:lstStyle/>
        <a:p>
          <a:endParaRPr lang="en-US"/>
        </a:p>
      </dgm:t>
    </dgm:pt>
    <dgm:pt modelId="{E46DE6B5-0F18-4F1D-91D6-5584D9E116FB}" type="sibTrans" cxnId="{BD4C2653-6E7C-482F-BB62-6CA925F220C0}">
      <dgm:prSet/>
      <dgm:spPr/>
      <dgm:t>
        <a:bodyPr/>
        <a:lstStyle/>
        <a:p>
          <a:endParaRPr lang="en-US"/>
        </a:p>
      </dgm:t>
    </dgm:pt>
    <dgm:pt modelId="{964166B4-DA14-43F3-B260-45C155BB2868}">
      <dgm:prSet/>
      <dgm:spPr/>
      <dgm:t>
        <a:bodyPr/>
        <a:lstStyle/>
        <a:p>
          <a:pPr>
            <a:lnSpc>
              <a:spcPct val="100000"/>
            </a:lnSpc>
          </a:pPr>
          <a:r>
            <a:rPr lang="en-US" dirty="0"/>
            <a:t>North Central – </a:t>
          </a:r>
          <a:r>
            <a:rPr lang="en-US" dirty="0" err="1"/>
            <a:t>SkillSource</a:t>
          </a:r>
          <a:r>
            <a:rPr lang="en-US" dirty="0"/>
            <a:t> Direct Services Performance Review and Waiver Approval Request</a:t>
          </a:r>
        </a:p>
      </dgm:t>
    </dgm:pt>
    <dgm:pt modelId="{8ADBCB2F-19B7-41AB-B04B-30DC6EBD3C0B}" type="parTrans" cxnId="{75528FA9-D4DF-42EB-88F9-06B10AD9DE7E}">
      <dgm:prSet/>
      <dgm:spPr/>
      <dgm:t>
        <a:bodyPr/>
        <a:lstStyle/>
        <a:p>
          <a:endParaRPr lang="en-US"/>
        </a:p>
      </dgm:t>
    </dgm:pt>
    <dgm:pt modelId="{0E2F04F5-507E-42BE-944F-E273E9D7E330}" type="sibTrans" cxnId="{75528FA9-D4DF-42EB-88F9-06B10AD9DE7E}">
      <dgm:prSet/>
      <dgm:spPr/>
      <dgm:t>
        <a:bodyPr/>
        <a:lstStyle/>
        <a:p>
          <a:endParaRPr lang="en-US"/>
        </a:p>
      </dgm:t>
    </dgm:pt>
    <dgm:pt modelId="{ADF64B7D-492A-44DC-84C2-123AC1E31BE1}">
      <dgm:prSet/>
      <dgm:spPr/>
      <dgm:t>
        <a:bodyPr/>
        <a:lstStyle/>
        <a:p>
          <a:pPr>
            <a:lnSpc>
              <a:spcPct val="100000"/>
            </a:lnSpc>
          </a:pPr>
          <a:r>
            <a:rPr lang="en-US" b="1" dirty="0"/>
            <a:t>Draft Motion</a:t>
          </a:r>
          <a:r>
            <a:rPr lang="en-US" dirty="0"/>
            <a:t>: North Central – SkillSource Request for Direct Service Waiver</a:t>
          </a:r>
        </a:p>
      </dgm:t>
    </dgm:pt>
    <dgm:pt modelId="{C4536915-43F1-4A26-8241-272477D50D5D}" type="parTrans" cxnId="{3C578D4B-F023-46E1-B36E-6E342C45ABAD}">
      <dgm:prSet/>
      <dgm:spPr/>
      <dgm:t>
        <a:bodyPr/>
        <a:lstStyle/>
        <a:p>
          <a:endParaRPr lang="en-US"/>
        </a:p>
      </dgm:t>
    </dgm:pt>
    <dgm:pt modelId="{C604DC9C-BC71-42FA-A8CF-C540CD11C4BE}" type="sibTrans" cxnId="{3C578D4B-F023-46E1-B36E-6E342C45ABAD}">
      <dgm:prSet/>
      <dgm:spPr/>
      <dgm:t>
        <a:bodyPr/>
        <a:lstStyle/>
        <a:p>
          <a:endParaRPr lang="en-US"/>
        </a:p>
      </dgm:t>
    </dgm:pt>
    <dgm:pt modelId="{537DB31F-FC09-4C16-B9A9-3492EB0B1D35}">
      <dgm:prSet/>
      <dgm:spPr/>
      <dgm:t>
        <a:bodyPr/>
        <a:lstStyle/>
        <a:p>
          <a:pPr>
            <a:lnSpc>
              <a:spcPct val="100000"/>
            </a:lnSpc>
          </a:pPr>
          <a:r>
            <a:rPr lang="en-US" dirty="0"/>
            <a:t>What are we doing and why?</a:t>
          </a:r>
        </a:p>
      </dgm:t>
    </dgm:pt>
    <dgm:pt modelId="{AFB833E4-586C-4D4D-B7FA-2D093B0FE86C}" type="parTrans" cxnId="{4E61C4A6-3883-4EA3-856F-8D7F11FEA1B9}">
      <dgm:prSet/>
      <dgm:spPr/>
      <dgm:t>
        <a:bodyPr/>
        <a:lstStyle/>
        <a:p>
          <a:endParaRPr lang="en-US"/>
        </a:p>
      </dgm:t>
    </dgm:pt>
    <dgm:pt modelId="{3FB301E1-01AD-4972-903D-43C5567185B8}" type="sibTrans" cxnId="{4E61C4A6-3883-4EA3-856F-8D7F11FEA1B9}">
      <dgm:prSet/>
      <dgm:spPr/>
      <dgm:t>
        <a:bodyPr/>
        <a:lstStyle/>
        <a:p>
          <a:endParaRPr lang="en-US"/>
        </a:p>
      </dgm:t>
    </dgm:pt>
    <dgm:pt modelId="{4F363236-4F05-412F-B5B0-0805C9A54ACD}" type="pres">
      <dgm:prSet presAssocID="{5735C867-D2E1-4773-80BB-2735B26F7982}" presName="root" presStyleCnt="0">
        <dgm:presLayoutVars>
          <dgm:dir/>
          <dgm:resizeHandles val="exact"/>
        </dgm:presLayoutVars>
      </dgm:prSet>
      <dgm:spPr/>
    </dgm:pt>
    <dgm:pt modelId="{59C97C67-DC47-4C74-8A14-298E11633441}" type="pres">
      <dgm:prSet presAssocID="{537DB31F-FC09-4C16-B9A9-3492EB0B1D35}" presName="compNode" presStyleCnt="0"/>
      <dgm:spPr/>
    </dgm:pt>
    <dgm:pt modelId="{4CC0A762-227F-4042-B951-58FF3B0F3C05}" type="pres">
      <dgm:prSet presAssocID="{537DB31F-FC09-4C16-B9A9-3492EB0B1D35}" presName="bgRect" presStyleLbl="bgShp" presStyleIdx="0" presStyleCnt="6"/>
      <dgm:spPr/>
    </dgm:pt>
    <dgm:pt modelId="{8DDD0C10-29D8-4AEC-94B4-6286E6C25855}" type="pres">
      <dgm:prSet presAssocID="{537DB31F-FC09-4C16-B9A9-3492EB0B1D35}"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Questions with solid fill"/>
        </a:ext>
      </dgm:extLst>
    </dgm:pt>
    <dgm:pt modelId="{CD61F773-7BA0-4FB8-AB8C-3909FCC16632}" type="pres">
      <dgm:prSet presAssocID="{537DB31F-FC09-4C16-B9A9-3492EB0B1D35}" presName="spaceRect" presStyleCnt="0"/>
      <dgm:spPr/>
    </dgm:pt>
    <dgm:pt modelId="{807E6849-0BD8-4EBB-A330-CB98ADD06AE0}" type="pres">
      <dgm:prSet presAssocID="{537DB31F-FC09-4C16-B9A9-3492EB0B1D35}" presName="parTx" presStyleLbl="revTx" presStyleIdx="0" presStyleCnt="6">
        <dgm:presLayoutVars>
          <dgm:chMax val="0"/>
          <dgm:chPref val="0"/>
        </dgm:presLayoutVars>
      </dgm:prSet>
      <dgm:spPr/>
    </dgm:pt>
    <dgm:pt modelId="{2D57E0AF-DD2E-47D6-80BB-24F522501AB9}" type="pres">
      <dgm:prSet presAssocID="{3FB301E1-01AD-4972-903D-43C5567185B8}" presName="sibTrans" presStyleCnt="0"/>
      <dgm:spPr/>
    </dgm:pt>
    <dgm:pt modelId="{553E67DF-132B-4FA1-B4F4-02FF1FC9A22D}" type="pres">
      <dgm:prSet presAssocID="{872CA00D-A99F-4562-B397-B72FFA5FAA7D}" presName="compNode" presStyleCnt="0"/>
      <dgm:spPr/>
    </dgm:pt>
    <dgm:pt modelId="{E250381A-E871-45D8-A2ED-B19EE7BFFA48}" type="pres">
      <dgm:prSet presAssocID="{872CA00D-A99F-4562-B397-B72FFA5FAA7D}" presName="bgRect" presStyleLbl="bgShp" presStyleIdx="1" presStyleCnt="6"/>
      <dgm:spPr/>
    </dgm:pt>
    <dgm:pt modelId="{4DC5F671-5EF3-43DF-A039-73E92D548FF0}" type="pres">
      <dgm:prSet presAssocID="{872CA00D-A99F-4562-B397-B72FFA5FAA7D}"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lueprint with solid fill"/>
        </a:ext>
      </dgm:extLst>
    </dgm:pt>
    <dgm:pt modelId="{0EE07B08-B80D-4E38-B455-369E52AA830A}" type="pres">
      <dgm:prSet presAssocID="{872CA00D-A99F-4562-B397-B72FFA5FAA7D}" presName="spaceRect" presStyleCnt="0"/>
      <dgm:spPr/>
    </dgm:pt>
    <dgm:pt modelId="{8CAD1362-AB8F-4A91-BCAC-3A7ACB43C479}" type="pres">
      <dgm:prSet presAssocID="{872CA00D-A99F-4562-B397-B72FFA5FAA7D}" presName="parTx" presStyleLbl="revTx" presStyleIdx="1" presStyleCnt="6">
        <dgm:presLayoutVars>
          <dgm:chMax val="0"/>
          <dgm:chPref val="0"/>
        </dgm:presLayoutVars>
      </dgm:prSet>
      <dgm:spPr/>
    </dgm:pt>
    <dgm:pt modelId="{0701D578-0F46-4E48-9FB4-075CA96315B1}" type="pres">
      <dgm:prSet presAssocID="{FDA4C035-173D-4C1A-B5B3-369B05CF0C22}" presName="sibTrans" presStyleCnt="0"/>
      <dgm:spPr/>
    </dgm:pt>
    <dgm:pt modelId="{6F65A3B6-C490-4036-8230-2BF2434A14D9}" type="pres">
      <dgm:prSet presAssocID="{4924B588-AC86-4710-8E8F-62050DF6F902}" presName="compNode" presStyleCnt="0"/>
      <dgm:spPr/>
    </dgm:pt>
    <dgm:pt modelId="{79DB8C69-03CA-49B6-A995-406AFE455C98}" type="pres">
      <dgm:prSet presAssocID="{4924B588-AC86-4710-8E8F-62050DF6F902}" presName="bgRect" presStyleLbl="bgShp" presStyleIdx="2" presStyleCnt="6"/>
      <dgm:spPr/>
    </dgm:pt>
    <dgm:pt modelId="{F3451FD1-47B4-4330-9388-BDE132CEFBCF}" type="pres">
      <dgm:prSet presAssocID="{4924B588-AC86-4710-8E8F-62050DF6F902}"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ignal with solid fill"/>
        </a:ext>
      </dgm:extLst>
    </dgm:pt>
    <dgm:pt modelId="{04BC3FE1-FDCC-40A6-A680-E7A0A4C5CD3A}" type="pres">
      <dgm:prSet presAssocID="{4924B588-AC86-4710-8E8F-62050DF6F902}" presName="spaceRect" presStyleCnt="0"/>
      <dgm:spPr/>
    </dgm:pt>
    <dgm:pt modelId="{ECC6DD7B-A583-47B1-97B3-43B9E4250BF7}" type="pres">
      <dgm:prSet presAssocID="{4924B588-AC86-4710-8E8F-62050DF6F902}" presName="parTx" presStyleLbl="revTx" presStyleIdx="2" presStyleCnt="6">
        <dgm:presLayoutVars>
          <dgm:chMax val="0"/>
          <dgm:chPref val="0"/>
        </dgm:presLayoutVars>
      </dgm:prSet>
      <dgm:spPr/>
    </dgm:pt>
    <dgm:pt modelId="{42F7DF9A-1725-40AB-B194-EEE94CD0B23F}" type="pres">
      <dgm:prSet presAssocID="{4A7B9639-2A40-4285-835F-300846FF3782}" presName="sibTrans" presStyleCnt="0"/>
      <dgm:spPr/>
    </dgm:pt>
    <dgm:pt modelId="{2A39C9E8-E4F7-4E3D-B265-18AB3BB7C47B}" type="pres">
      <dgm:prSet presAssocID="{0DC27D21-8548-4E3C-A896-C06D72D78DF6}" presName="compNode" presStyleCnt="0"/>
      <dgm:spPr/>
    </dgm:pt>
    <dgm:pt modelId="{66C8CD17-2CF2-4A6B-A1F7-001D3E1EA96F}" type="pres">
      <dgm:prSet presAssocID="{0DC27D21-8548-4E3C-A896-C06D72D78DF6}" presName="bgRect" presStyleLbl="bgShp" presStyleIdx="3" presStyleCnt="6"/>
      <dgm:spPr/>
    </dgm:pt>
    <dgm:pt modelId="{83BF6C35-EBFA-4E6D-98F3-DD2DB99F2041}" type="pres">
      <dgm:prSet presAssocID="{0DC27D21-8548-4E3C-A896-C06D72D78DF6}"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A359936F-061C-4C10-8679-F5492756082E}" type="pres">
      <dgm:prSet presAssocID="{0DC27D21-8548-4E3C-A896-C06D72D78DF6}" presName="spaceRect" presStyleCnt="0"/>
      <dgm:spPr/>
    </dgm:pt>
    <dgm:pt modelId="{596A9494-05C1-4EC0-94DF-6B74409FDE83}" type="pres">
      <dgm:prSet presAssocID="{0DC27D21-8548-4E3C-A896-C06D72D78DF6}" presName="parTx" presStyleLbl="revTx" presStyleIdx="3" presStyleCnt="6">
        <dgm:presLayoutVars>
          <dgm:chMax val="0"/>
          <dgm:chPref val="0"/>
        </dgm:presLayoutVars>
      </dgm:prSet>
      <dgm:spPr/>
    </dgm:pt>
    <dgm:pt modelId="{2B6BD059-460C-40DF-8468-24702253E86C}" type="pres">
      <dgm:prSet presAssocID="{E46DE6B5-0F18-4F1D-91D6-5584D9E116FB}" presName="sibTrans" presStyleCnt="0"/>
      <dgm:spPr/>
    </dgm:pt>
    <dgm:pt modelId="{77041FAA-20F2-47DA-BA0A-EA273D4DFE6D}" type="pres">
      <dgm:prSet presAssocID="{964166B4-DA14-43F3-B260-45C155BB2868}" presName="compNode" presStyleCnt="0"/>
      <dgm:spPr/>
    </dgm:pt>
    <dgm:pt modelId="{DAE5079A-61B8-4B94-842B-C4D2808CAD35}" type="pres">
      <dgm:prSet presAssocID="{964166B4-DA14-43F3-B260-45C155BB2868}" presName="bgRect" presStyleLbl="bgShp" presStyleIdx="4" presStyleCnt="6"/>
      <dgm:spPr/>
    </dgm:pt>
    <dgm:pt modelId="{668252EA-D338-415C-B2B7-EB938AFAF98A}" type="pres">
      <dgm:prSet presAssocID="{964166B4-DA14-43F3-B260-45C155BB2868}"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catterplot with solid fill"/>
        </a:ext>
      </dgm:extLst>
    </dgm:pt>
    <dgm:pt modelId="{94C09E65-E935-4D69-AA28-9BC884237C78}" type="pres">
      <dgm:prSet presAssocID="{964166B4-DA14-43F3-B260-45C155BB2868}" presName="spaceRect" presStyleCnt="0"/>
      <dgm:spPr/>
    </dgm:pt>
    <dgm:pt modelId="{7C71540E-4B54-470A-A667-3CA1456E8B0D}" type="pres">
      <dgm:prSet presAssocID="{964166B4-DA14-43F3-B260-45C155BB2868}" presName="parTx" presStyleLbl="revTx" presStyleIdx="4" presStyleCnt="6">
        <dgm:presLayoutVars>
          <dgm:chMax val="0"/>
          <dgm:chPref val="0"/>
        </dgm:presLayoutVars>
      </dgm:prSet>
      <dgm:spPr/>
    </dgm:pt>
    <dgm:pt modelId="{553892A7-E522-44EB-8479-146404D37B11}" type="pres">
      <dgm:prSet presAssocID="{0E2F04F5-507E-42BE-944F-E273E9D7E330}" presName="sibTrans" presStyleCnt="0"/>
      <dgm:spPr/>
    </dgm:pt>
    <dgm:pt modelId="{306DFBCF-8BE0-4E9B-A3F6-F8C5C64EEA35}" type="pres">
      <dgm:prSet presAssocID="{ADF64B7D-492A-44DC-84C2-123AC1E31BE1}" presName="compNode" presStyleCnt="0"/>
      <dgm:spPr/>
    </dgm:pt>
    <dgm:pt modelId="{0D69FF60-8F04-4DB7-BA6F-A65D86051978}" type="pres">
      <dgm:prSet presAssocID="{ADF64B7D-492A-44DC-84C2-123AC1E31BE1}" presName="bgRect" presStyleLbl="bgShp" presStyleIdx="5" presStyleCnt="6"/>
      <dgm:spPr/>
    </dgm:pt>
    <dgm:pt modelId="{F5227DAE-F414-4C08-A24E-A787263E561E}" type="pres">
      <dgm:prSet presAssocID="{ADF64B7D-492A-44DC-84C2-123AC1E31BE1}" presName="iconRect" presStyleLbl="node1" presStyleIdx="5"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EC431157-1DAA-45E8-982F-1E104990141B}" type="pres">
      <dgm:prSet presAssocID="{ADF64B7D-492A-44DC-84C2-123AC1E31BE1}" presName="spaceRect" presStyleCnt="0"/>
      <dgm:spPr/>
    </dgm:pt>
    <dgm:pt modelId="{70BDDD91-3D65-45FC-9BF3-FB10700CF919}" type="pres">
      <dgm:prSet presAssocID="{ADF64B7D-492A-44DC-84C2-123AC1E31BE1}" presName="parTx" presStyleLbl="revTx" presStyleIdx="5" presStyleCnt="6">
        <dgm:presLayoutVars>
          <dgm:chMax val="0"/>
          <dgm:chPref val="0"/>
        </dgm:presLayoutVars>
      </dgm:prSet>
      <dgm:spPr/>
    </dgm:pt>
  </dgm:ptLst>
  <dgm:cxnLst>
    <dgm:cxn modelId="{E6C4E624-15D0-40D7-8078-805588D9B691}" type="presOf" srcId="{964166B4-DA14-43F3-B260-45C155BB2868}" destId="{7C71540E-4B54-470A-A667-3CA1456E8B0D}" srcOrd="0" destOrd="0" presId="urn:microsoft.com/office/officeart/2018/2/layout/IconVerticalSolidList"/>
    <dgm:cxn modelId="{8DFEB42A-E98E-4D1C-B27C-72799ABD5170}" type="presOf" srcId="{5735C867-D2E1-4773-80BB-2735B26F7982}" destId="{4F363236-4F05-412F-B5B0-0805C9A54ACD}" srcOrd="0" destOrd="0" presId="urn:microsoft.com/office/officeart/2018/2/layout/IconVerticalSolidList"/>
    <dgm:cxn modelId="{E36BA035-9087-4377-A8AE-FCE70C350991}" srcId="{5735C867-D2E1-4773-80BB-2735B26F7982}" destId="{872CA00D-A99F-4562-B397-B72FFA5FAA7D}" srcOrd="1" destOrd="0" parTransId="{6BD712E4-5B9E-45BF-8563-333F3F897803}" sibTransId="{FDA4C035-173D-4C1A-B5B3-369B05CF0C22}"/>
    <dgm:cxn modelId="{6F4A6438-F3C7-4575-8B53-EDE87FD50267}" type="presOf" srcId="{537DB31F-FC09-4C16-B9A9-3492EB0B1D35}" destId="{807E6849-0BD8-4EBB-A330-CB98ADD06AE0}" srcOrd="0" destOrd="0" presId="urn:microsoft.com/office/officeart/2018/2/layout/IconVerticalSolidList"/>
    <dgm:cxn modelId="{C8A2955E-3A77-4347-AF3E-8DCAA868335F}" type="presOf" srcId="{0DC27D21-8548-4E3C-A896-C06D72D78DF6}" destId="{596A9494-05C1-4EC0-94DF-6B74409FDE83}" srcOrd="0" destOrd="0" presId="urn:microsoft.com/office/officeart/2018/2/layout/IconVerticalSolidList"/>
    <dgm:cxn modelId="{3C578D4B-F023-46E1-B36E-6E342C45ABAD}" srcId="{5735C867-D2E1-4773-80BB-2735B26F7982}" destId="{ADF64B7D-492A-44DC-84C2-123AC1E31BE1}" srcOrd="5" destOrd="0" parTransId="{C4536915-43F1-4A26-8241-272477D50D5D}" sibTransId="{C604DC9C-BC71-42FA-A8CF-C540CD11C4BE}"/>
    <dgm:cxn modelId="{BD4C2653-6E7C-482F-BB62-6CA925F220C0}" srcId="{5735C867-D2E1-4773-80BB-2735B26F7982}" destId="{0DC27D21-8548-4E3C-A896-C06D72D78DF6}" srcOrd="3" destOrd="0" parTransId="{D19E9BA4-42FE-4F0B-AA20-1C1A48A26D86}" sibTransId="{E46DE6B5-0F18-4F1D-91D6-5584D9E116FB}"/>
    <dgm:cxn modelId="{4E61C4A6-3883-4EA3-856F-8D7F11FEA1B9}" srcId="{5735C867-D2E1-4773-80BB-2735B26F7982}" destId="{537DB31F-FC09-4C16-B9A9-3492EB0B1D35}" srcOrd="0" destOrd="0" parTransId="{AFB833E4-586C-4D4D-B7FA-2D093B0FE86C}" sibTransId="{3FB301E1-01AD-4972-903D-43C5567185B8}"/>
    <dgm:cxn modelId="{75528FA9-D4DF-42EB-88F9-06B10AD9DE7E}" srcId="{5735C867-D2E1-4773-80BB-2735B26F7982}" destId="{964166B4-DA14-43F3-B260-45C155BB2868}" srcOrd="4" destOrd="0" parTransId="{8ADBCB2F-19B7-41AB-B04B-30DC6EBD3C0B}" sibTransId="{0E2F04F5-507E-42BE-944F-E273E9D7E330}"/>
    <dgm:cxn modelId="{C76514C5-2926-45CB-9D24-643FD6624913}" type="presOf" srcId="{ADF64B7D-492A-44DC-84C2-123AC1E31BE1}" destId="{70BDDD91-3D65-45FC-9BF3-FB10700CF919}" srcOrd="0" destOrd="0" presId="urn:microsoft.com/office/officeart/2018/2/layout/IconVerticalSolidList"/>
    <dgm:cxn modelId="{E20729D5-F9DF-49DA-95CD-5C69ED8BA0CD}" srcId="{5735C867-D2E1-4773-80BB-2735B26F7982}" destId="{4924B588-AC86-4710-8E8F-62050DF6F902}" srcOrd="2" destOrd="0" parTransId="{277D6227-FBCB-452F-B98A-D4611DCE96C1}" sibTransId="{4A7B9639-2A40-4285-835F-300846FF3782}"/>
    <dgm:cxn modelId="{641C33E1-EE2B-45F0-84C8-D517975894B1}" type="presOf" srcId="{872CA00D-A99F-4562-B397-B72FFA5FAA7D}" destId="{8CAD1362-AB8F-4A91-BCAC-3A7ACB43C479}" srcOrd="0" destOrd="0" presId="urn:microsoft.com/office/officeart/2018/2/layout/IconVerticalSolidList"/>
    <dgm:cxn modelId="{286CDFF5-35B4-44FA-9E81-B9F1AB8FCE14}" type="presOf" srcId="{4924B588-AC86-4710-8E8F-62050DF6F902}" destId="{ECC6DD7B-A583-47B1-97B3-43B9E4250BF7}" srcOrd="0" destOrd="0" presId="urn:microsoft.com/office/officeart/2018/2/layout/IconVerticalSolidList"/>
    <dgm:cxn modelId="{EFD01B36-DDAA-49C1-86B9-BAB949702BAE}" type="presParOf" srcId="{4F363236-4F05-412F-B5B0-0805C9A54ACD}" destId="{59C97C67-DC47-4C74-8A14-298E11633441}" srcOrd="0" destOrd="0" presId="urn:microsoft.com/office/officeart/2018/2/layout/IconVerticalSolidList"/>
    <dgm:cxn modelId="{3E6074E4-7D63-410E-9311-6B5957B9D31C}" type="presParOf" srcId="{59C97C67-DC47-4C74-8A14-298E11633441}" destId="{4CC0A762-227F-4042-B951-58FF3B0F3C05}" srcOrd="0" destOrd="0" presId="urn:microsoft.com/office/officeart/2018/2/layout/IconVerticalSolidList"/>
    <dgm:cxn modelId="{CCD93A78-0539-4AE4-B779-F69003E49849}" type="presParOf" srcId="{59C97C67-DC47-4C74-8A14-298E11633441}" destId="{8DDD0C10-29D8-4AEC-94B4-6286E6C25855}" srcOrd="1" destOrd="0" presId="urn:microsoft.com/office/officeart/2018/2/layout/IconVerticalSolidList"/>
    <dgm:cxn modelId="{52231C75-1CB0-40CA-AD86-5EB6E4AED75B}" type="presParOf" srcId="{59C97C67-DC47-4C74-8A14-298E11633441}" destId="{CD61F773-7BA0-4FB8-AB8C-3909FCC16632}" srcOrd="2" destOrd="0" presId="urn:microsoft.com/office/officeart/2018/2/layout/IconVerticalSolidList"/>
    <dgm:cxn modelId="{2D758A50-5887-42EB-BDA9-5848F5C36673}" type="presParOf" srcId="{59C97C67-DC47-4C74-8A14-298E11633441}" destId="{807E6849-0BD8-4EBB-A330-CB98ADD06AE0}" srcOrd="3" destOrd="0" presId="urn:microsoft.com/office/officeart/2018/2/layout/IconVerticalSolidList"/>
    <dgm:cxn modelId="{C042EA8B-295D-49B4-861C-1D263B45AC64}" type="presParOf" srcId="{4F363236-4F05-412F-B5B0-0805C9A54ACD}" destId="{2D57E0AF-DD2E-47D6-80BB-24F522501AB9}" srcOrd="1" destOrd="0" presId="urn:microsoft.com/office/officeart/2018/2/layout/IconVerticalSolidList"/>
    <dgm:cxn modelId="{F27F7473-3533-4179-8E5E-928418BACEEE}" type="presParOf" srcId="{4F363236-4F05-412F-B5B0-0805C9A54ACD}" destId="{553E67DF-132B-4FA1-B4F4-02FF1FC9A22D}" srcOrd="2" destOrd="0" presId="urn:microsoft.com/office/officeart/2018/2/layout/IconVerticalSolidList"/>
    <dgm:cxn modelId="{6CE072AE-E93E-47E7-BB6F-D36ADB7283D2}" type="presParOf" srcId="{553E67DF-132B-4FA1-B4F4-02FF1FC9A22D}" destId="{E250381A-E871-45D8-A2ED-B19EE7BFFA48}" srcOrd="0" destOrd="0" presId="urn:microsoft.com/office/officeart/2018/2/layout/IconVerticalSolidList"/>
    <dgm:cxn modelId="{6F544FEB-9118-486B-8494-2779F7170167}" type="presParOf" srcId="{553E67DF-132B-4FA1-B4F4-02FF1FC9A22D}" destId="{4DC5F671-5EF3-43DF-A039-73E92D548FF0}" srcOrd="1" destOrd="0" presId="urn:microsoft.com/office/officeart/2018/2/layout/IconVerticalSolidList"/>
    <dgm:cxn modelId="{FEE1868D-0D82-4B7F-8872-F351DC951227}" type="presParOf" srcId="{553E67DF-132B-4FA1-B4F4-02FF1FC9A22D}" destId="{0EE07B08-B80D-4E38-B455-369E52AA830A}" srcOrd="2" destOrd="0" presId="urn:microsoft.com/office/officeart/2018/2/layout/IconVerticalSolidList"/>
    <dgm:cxn modelId="{D85E3464-F736-4A5A-93F7-484601A4ED1D}" type="presParOf" srcId="{553E67DF-132B-4FA1-B4F4-02FF1FC9A22D}" destId="{8CAD1362-AB8F-4A91-BCAC-3A7ACB43C479}" srcOrd="3" destOrd="0" presId="urn:microsoft.com/office/officeart/2018/2/layout/IconVerticalSolidList"/>
    <dgm:cxn modelId="{997D8F40-2205-430E-B8B4-F2EA561401C7}" type="presParOf" srcId="{4F363236-4F05-412F-B5B0-0805C9A54ACD}" destId="{0701D578-0F46-4E48-9FB4-075CA96315B1}" srcOrd="3" destOrd="0" presId="urn:microsoft.com/office/officeart/2018/2/layout/IconVerticalSolidList"/>
    <dgm:cxn modelId="{26807C53-DCE2-4309-8538-B3837B51D2D9}" type="presParOf" srcId="{4F363236-4F05-412F-B5B0-0805C9A54ACD}" destId="{6F65A3B6-C490-4036-8230-2BF2434A14D9}" srcOrd="4" destOrd="0" presId="urn:microsoft.com/office/officeart/2018/2/layout/IconVerticalSolidList"/>
    <dgm:cxn modelId="{180CC1F8-6924-4EA1-9640-2C7D4A190033}" type="presParOf" srcId="{6F65A3B6-C490-4036-8230-2BF2434A14D9}" destId="{79DB8C69-03CA-49B6-A995-406AFE455C98}" srcOrd="0" destOrd="0" presId="urn:microsoft.com/office/officeart/2018/2/layout/IconVerticalSolidList"/>
    <dgm:cxn modelId="{BA599E01-C19B-4183-8102-F852BD0C12EC}" type="presParOf" srcId="{6F65A3B6-C490-4036-8230-2BF2434A14D9}" destId="{F3451FD1-47B4-4330-9388-BDE132CEFBCF}" srcOrd="1" destOrd="0" presId="urn:microsoft.com/office/officeart/2018/2/layout/IconVerticalSolidList"/>
    <dgm:cxn modelId="{B6A13615-58E2-4FD8-BD15-104933FBB081}" type="presParOf" srcId="{6F65A3B6-C490-4036-8230-2BF2434A14D9}" destId="{04BC3FE1-FDCC-40A6-A680-E7A0A4C5CD3A}" srcOrd="2" destOrd="0" presId="urn:microsoft.com/office/officeart/2018/2/layout/IconVerticalSolidList"/>
    <dgm:cxn modelId="{1D681A6B-7AEF-4536-BD6E-7590C0A7AAFD}" type="presParOf" srcId="{6F65A3B6-C490-4036-8230-2BF2434A14D9}" destId="{ECC6DD7B-A583-47B1-97B3-43B9E4250BF7}" srcOrd="3" destOrd="0" presId="urn:microsoft.com/office/officeart/2018/2/layout/IconVerticalSolidList"/>
    <dgm:cxn modelId="{8683079F-972E-47A8-8258-6FE77348CFAC}" type="presParOf" srcId="{4F363236-4F05-412F-B5B0-0805C9A54ACD}" destId="{42F7DF9A-1725-40AB-B194-EEE94CD0B23F}" srcOrd="5" destOrd="0" presId="urn:microsoft.com/office/officeart/2018/2/layout/IconVerticalSolidList"/>
    <dgm:cxn modelId="{7DE8F915-F2DF-4588-BEB4-9D37449CC67C}" type="presParOf" srcId="{4F363236-4F05-412F-B5B0-0805C9A54ACD}" destId="{2A39C9E8-E4F7-4E3D-B265-18AB3BB7C47B}" srcOrd="6" destOrd="0" presId="urn:microsoft.com/office/officeart/2018/2/layout/IconVerticalSolidList"/>
    <dgm:cxn modelId="{CFBC5B52-09C1-4011-89F6-082D4188F69B}" type="presParOf" srcId="{2A39C9E8-E4F7-4E3D-B265-18AB3BB7C47B}" destId="{66C8CD17-2CF2-4A6B-A1F7-001D3E1EA96F}" srcOrd="0" destOrd="0" presId="urn:microsoft.com/office/officeart/2018/2/layout/IconVerticalSolidList"/>
    <dgm:cxn modelId="{63E280EC-C20E-43D3-A570-084F0C57EEC9}" type="presParOf" srcId="{2A39C9E8-E4F7-4E3D-B265-18AB3BB7C47B}" destId="{83BF6C35-EBFA-4E6D-98F3-DD2DB99F2041}" srcOrd="1" destOrd="0" presId="urn:microsoft.com/office/officeart/2018/2/layout/IconVerticalSolidList"/>
    <dgm:cxn modelId="{D16005CC-1055-4090-879C-9F03C6AF3DCD}" type="presParOf" srcId="{2A39C9E8-E4F7-4E3D-B265-18AB3BB7C47B}" destId="{A359936F-061C-4C10-8679-F5492756082E}" srcOrd="2" destOrd="0" presId="urn:microsoft.com/office/officeart/2018/2/layout/IconVerticalSolidList"/>
    <dgm:cxn modelId="{C4509866-7CD9-4DE7-A664-6B020CC8B5FD}" type="presParOf" srcId="{2A39C9E8-E4F7-4E3D-B265-18AB3BB7C47B}" destId="{596A9494-05C1-4EC0-94DF-6B74409FDE83}" srcOrd="3" destOrd="0" presId="urn:microsoft.com/office/officeart/2018/2/layout/IconVerticalSolidList"/>
    <dgm:cxn modelId="{D3255078-3A0B-46FB-B6E1-462A1764056B}" type="presParOf" srcId="{4F363236-4F05-412F-B5B0-0805C9A54ACD}" destId="{2B6BD059-460C-40DF-8468-24702253E86C}" srcOrd="7" destOrd="0" presId="urn:microsoft.com/office/officeart/2018/2/layout/IconVerticalSolidList"/>
    <dgm:cxn modelId="{5ACF71F7-173A-43BB-B388-64C9990E83B7}" type="presParOf" srcId="{4F363236-4F05-412F-B5B0-0805C9A54ACD}" destId="{77041FAA-20F2-47DA-BA0A-EA273D4DFE6D}" srcOrd="8" destOrd="0" presId="urn:microsoft.com/office/officeart/2018/2/layout/IconVerticalSolidList"/>
    <dgm:cxn modelId="{1A0BE609-986F-4F04-9478-850E01AA732F}" type="presParOf" srcId="{77041FAA-20F2-47DA-BA0A-EA273D4DFE6D}" destId="{DAE5079A-61B8-4B94-842B-C4D2808CAD35}" srcOrd="0" destOrd="0" presId="urn:microsoft.com/office/officeart/2018/2/layout/IconVerticalSolidList"/>
    <dgm:cxn modelId="{3311B757-9D9A-4A70-AAEB-7AD8D5C71BFD}" type="presParOf" srcId="{77041FAA-20F2-47DA-BA0A-EA273D4DFE6D}" destId="{668252EA-D338-415C-B2B7-EB938AFAF98A}" srcOrd="1" destOrd="0" presId="urn:microsoft.com/office/officeart/2018/2/layout/IconVerticalSolidList"/>
    <dgm:cxn modelId="{1B47FDA4-F665-44A3-996B-8FFEDD553865}" type="presParOf" srcId="{77041FAA-20F2-47DA-BA0A-EA273D4DFE6D}" destId="{94C09E65-E935-4D69-AA28-9BC884237C78}" srcOrd="2" destOrd="0" presId="urn:microsoft.com/office/officeart/2018/2/layout/IconVerticalSolidList"/>
    <dgm:cxn modelId="{3CFBF4CB-A20F-4D85-B76D-ECA6C5F69290}" type="presParOf" srcId="{77041FAA-20F2-47DA-BA0A-EA273D4DFE6D}" destId="{7C71540E-4B54-470A-A667-3CA1456E8B0D}" srcOrd="3" destOrd="0" presId="urn:microsoft.com/office/officeart/2018/2/layout/IconVerticalSolidList"/>
    <dgm:cxn modelId="{52F72ACC-2636-4940-B257-384677375AC1}" type="presParOf" srcId="{4F363236-4F05-412F-B5B0-0805C9A54ACD}" destId="{553892A7-E522-44EB-8479-146404D37B11}" srcOrd="9" destOrd="0" presId="urn:microsoft.com/office/officeart/2018/2/layout/IconVerticalSolidList"/>
    <dgm:cxn modelId="{88E1AAEC-087E-4B34-AA36-9FF56B16F07F}" type="presParOf" srcId="{4F363236-4F05-412F-B5B0-0805C9A54ACD}" destId="{306DFBCF-8BE0-4E9B-A3F6-F8C5C64EEA35}" srcOrd="10" destOrd="0" presId="urn:microsoft.com/office/officeart/2018/2/layout/IconVerticalSolidList"/>
    <dgm:cxn modelId="{3F8B97A1-6FEE-40E5-AD2E-C1CDFB86EF40}" type="presParOf" srcId="{306DFBCF-8BE0-4E9B-A3F6-F8C5C64EEA35}" destId="{0D69FF60-8F04-4DB7-BA6F-A65D86051978}" srcOrd="0" destOrd="0" presId="urn:microsoft.com/office/officeart/2018/2/layout/IconVerticalSolidList"/>
    <dgm:cxn modelId="{C57051CB-11E5-4B86-B9AE-A736EA605D4F}" type="presParOf" srcId="{306DFBCF-8BE0-4E9B-A3F6-F8C5C64EEA35}" destId="{F5227DAE-F414-4C08-A24E-A787263E561E}" srcOrd="1" destOrd="0" presId="urn:microsoft.com/office/officeart/2018/2/layout/IconVerticalSolidList"/>
    <dgm:cxn modelId="{B3687B33-FBDF-4A0A-9D2A-81C670C270E7}" type="presParOf" srcId="{306DFBCF-8BE0-4E9B-A3F6-F8C5C64EEA35}" destId="{EC431157-1DAA-45E8-982F-1E104990141B}" srcOrd="2" destOrd="0" presId="urn:microsoft.com/office/officeart/2018/2/layout/IconVerticalSolidList"/>
    <dgm:cxn modelId="{75837CCD-2A82-44EB-B14F-57AE59845609}" type="presParOf" srcId="{306DFBCF-8BE0-4E9B-A3F6-F8C5C64EEA35}" destId="{70BDDD91-3D65-45FC-9BF3-FB10700CF91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916D19-5755-4C74-B0DD-43FB956F130E}"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85636B68-6C86-444C-9892-49FA56C449C0}">
      <dgm:prSet/>
      <dgm:spPr>
        <a:solidFill>
          <a:srgbClr val="012A60"/>
        </a:solidFill>
        <a:ln>
          <a:solidFill>
            <a:srgbClr val="012A60"/>
          </a:solidFill>
        </a:ln>
      </dgm:spPr>
      <dgm:t>
        <a:bodyPr/>
        <a:lstStyle/>
        <a:p>
          <a:r>
            <a:rPr lang="en-US"/>
            <a:t>Labor Market Variability</a:t>
          </a:r>
        </a:p>
      </dgm:t>
    </dgm:pt>
    <dgm:pt modelId="{A7FE0EF5-698D-4CEC-88E3-E2B0DA22B789}" type="parTrans" cxnId="{F57109D8-0B66-4480-90CC-091A85C052F8}">
      <dgm:prSet/>
      <dgm:spPr/>
      <dgm:t>
        <a:bodyPr/>
        <a:lstStyle/>
        <a:p>
          <a:endParaRPr lang="en-US"/>
        </a:p>
      </dgm:t>
    </dgm:pt>
    <dgm:pt modelId="{1EF852AB-371B-4EC5-9277-4E18B37610EA}" type="sibTrans" cxnId="{F57109D8-0B66-4480-90CC-091A85C052F8}">
      <dgm:prSet/>
      <dgm:spPr/>
      <dgm:t>
        <a:bodyPr/>
        <a:lstStyle/>
        <a:p>
          <a:endParaRPr lang="en-US"/>
        </a:p>
      </dgm:t>
    </dgm:pt>
    <dgm:pt modelId="{26C74E4D-2CC5-42C0-B2C5-6077A0632785}">
      <dgm:prSet custT="1"/>
      <dgm:spPr>
        <a:ln>
          <a:solidFill>
            <a:srgbClr val="1A2247"/>
          </a:solidFill>
        </a:ln>
      </dgm:spPr>
      <dgm:t>
        <a:bodyPr/>
        <a:lstStyle/>
        <a:p>
          <a:pPr marL="114300" lvl="1" indent="-114300" algn="l" defTabSz="622300">
            <a:lnSpc>
              <a:spcPct val="90000"/>
            </a:lnSpc>
            <a:spcBef>
              <a:spcPct val="0"/>
            </a:spcBef>
            <a:spcAft>
              <a:spcPct val="15000"/>
            </a:spcAft>
            <a:buChar char="•"/>
          </a:pPr>
          <a:r>
            <a:rPr lang="en-US" sz="1400" kern="1200" dirty="0">
              <a:solidFill>
                <a:prstClr val="black">
                  <a:hueOff val="0"/>
                  <a:satOff val="0"/>
                  <a:lumOff val="0"/>
                  <a:alphaOff val="0"/>
                </a:prstClr>
              </a:solidFill>
              <a:latin typeface="Candara"/>
              <a:ea typeface="+mn-ea"/>
              <a:cs typeface="+mn-cs"/>
            </a:rPr>
            <a:t>Local conditions vary: some areas see growth, others downturns.</a:t>
          </a:r>
        </a:p>
      </dgm:t>
    </dgm:pt>
    <dgm:pt modelId="{CBFC92CC-0A3B-424C-86F9-23E4F6A3E8C1}" type="parTrans" cxnId="{40A8FC9D-08B1-4E07-AEB2-6DFDDBB49655}">
      <dgm:prSet/>
      <dgm:spPr/>
      <dgm:t>
        <a:bodyPr/>
        <a:lstStyle/>
        <a:p>
          <a:endParaRPr lang="en-US"/>
        </a:p>
      </dgm:t>
    </dgm:pt>
    <dgm:pt modelId="{759F3E8F-6C64-4374-9E58-9405722A8591}" type="sibTrans" cxnId="{40A8FC9D-08B1-4E07-AEB2-6DFDDBB49655}">
      <dgm:prSet/>
      <dgm:spPr/>
      <dgm:t>
        <a:bodyPr/>
        <a:lstStyle/>
        <a:p>
          <a:endParaRPr lang="en-US"/>
        </a:p>
      </dgm:t>
    </dgm:pt>
    <dgm:pt modelId="{2ADD1D61-40D3-43AB-AEBE-2132907FC825}">
      <dgm:prSet custT="1"/>
      <dgm:spPr>
        <a:ln>
          <a:solidFill>
            <a:srgbClr val="1A2247"/>
          </a:solidFill>
        </a:ln>
      </dgm:spPr>
      <dgm:t>
        <a:bodyPr/>
        <a:lstStyle/>
        <a:p>
          <a:pPr marL="114300" lvl="1" indent="-114300" algn="l" defTabSz="622300">
            <a:lnSpc>
              <a:spcPct val="90000"/>
            </a:lnSpc>
            <a:spcBef>
              <a:spcPct val="0"/>
            </a:spcBef>
            <a:spcAft>
              <a:spcPct val="15000"/>
            </a:spcAft>
            <a:buChar char="•"/>
          </a:pPr>
          <a:r>
            <a:rPr lang="en-US" sz="1400" kern="1200" dirty="0">
              <a:solidFill>
                <a:prstClr val="black">
                  <a:hueOff val="0"/>
                  <a:satOff val="0"/>
                  <a:lumOff val="0"/>
                  <a:alphaOff val="0"/>
                </a:prstClr>
              </a:solidFill>
              <a:latin typeface="Candara"/>
              <a:ea typeface="+mn-ea"/>
              <a:cs typeface="+mn-cs"/>
            </a:rPr>
            <a:t>Industry makeup drives differences in demand.</a:t>
          </a:r>
        </a:p>
      </dgm:t>
    </dgm:pt>
    <dgm:pt modelId="{C4C8420A-F117-4F49-AFA0-50186D297DA3}" type="parTrans" cxnId="{3264E850-1A87-4DF0-89B5-4621C0EE7631}">
      <dgm:prSet/>
      <dgm:spPr/>
      <dgm:t>
        <a:bodyPr/>
        <a:lstStyle/>
        <a:p>
          <a:endParaRPr lang="en-US"/>
        </a:p>
      </dgm:t>
    </dgm:pt>
    <dgm:pt modelId="{1A729A82-8919-47DC-AFBD-972B35590EBD}" type="sibTrans" cxnId="{3264E850-1A87-4DF0-89B5-4621C0EE7631}">
      <dgm:prSet/>
      <dgm:spPr/>
      <dgm:t>
        <a:bodyPr/>
        <a:lstStyle/>
        <a:p>
          <a:endParaRPr lang="en-US"/>
        </a:p>
      </dgm:t>
    </dgm:pt>
    <dgm:pt modelId="{120071C3-A214-436F-8363-9BBCB87675D6}">
      <dgm:prSet/>
      <dgm:spPr>
        <a:solidFill>
          <a:srgbClr val="012A60"/>
        </a:solidFill>
        <a:ln>
          <a:solidFill>
            <a:srgbClr val="012A60"/>
          </a:solidFill>
        </a:ln>
      </dgm:spPr>
      <dgm:t>
        <a:bodyPr/>
        <a:lstStyle/>
        <a:p>
          <a:r>
            <a:rPr lang="en-US" dirty="0"/>
            <a:t>Customer, Staffing and Policy Changes</a:t>
          </a:r>
        </a:p>
      </dgm:t>
    </dgm:pt>
    <dgm:pt modelId="{259CF4AB-7A3D-4639-8DBF-2B33F9DA5AA3}" type="parTrans" cxnId="{5192035A-6772-494B-9001-01695DE9E2B8}">
      <dgm:prSet/>
      <dgm:spPr/>
      <dgm:t>
        <a:bodyPr/>
        <a:lstStyle/>
        <a:p>
          <a:endParaRPr lang="en-US"/>
        </a:p>
      </dgm:t>
    </dgm:pt>
    <dgm:pt modelId="{78C76152-743E-4F0E-8041-21ADD1B523A0}" type="sibTrans" cxnId="{5192035A-6772-494B-9001-01695DE9E2B8}">
      <dgm:prSet/>
      <dgm:spPr/>
      <dgm:t>
        <a:bodyPr/>
        <a:lstStyle/>
        <a:p>
          <a:endParaRPr lang="en-US"/>
        </a:p>
      </dgm:t>
    </dgm:pt>
    <dgm:pt modelId="{3485D9EA-3F93-4D4E-A600-7C959B0912C0}">
      <dgm:prSet/>
      <dgm:spPr>
        <a:ln>
          <a:solidFill>
            <a:srgbClr val="012A60"/>
          </a:solidFill>
        </a:ln>
      </dgm:spPr>
      <dgm:t>
        <a:bodyPr/>
        <a:lstStyle/>
        <a:p>
          <a:r>
            <a:rPr lang="en-US" dirty="0"/>
            <a:t>Bilingual (Spanish/English) case managers needed to serve all customers effectively.</a:t>
          </a:r>
        </a:p>
      </dgm:t>
    </dgm:pt>
    <dgm:pt modelId="{A035A08C-5124-4419-991A-97A746C99CEB}" type="parTrans" cxnId="{83146A6F-3358-472C-85C8-B189B0641403}">
      <dgm:prSet/>
      <dgm:spPr/>
      <dgm:t>
        <a:bodyPr/>
        <a:lstStyle/>
        <a:p>
          <a:endParaRPr lang="en-US"/>
        </a:p>
      </dgm:t>
    </dgm:pt>
    <dgm:pt modelId="{87028C03-F7BD-460C-94F2-141EA481DC80}" type="sibTrans" cxnId="{83146A6F-3358-472C-85C8-B189B0641403}">
      <dgm:prSet/>
      <dgm:spPr/>
      <dgm:t>
        <a:bodyPr/>
        <a:lstStyle/>
        <a:p>
          <a:endParaRPr lang="en-US"/>
        </a:p>
      </dgm:t>
    </dgm:pt>
    <dgm:pt modelId="{EC0CB05A-B428-4A2F-8B92-00D7A4BC4714}">
      <dgm:prSet custT="1"/>
      <dgm:spPr>
        <a:ln>
          <a:solidFill>
            <a:srgbClr val="1A2247"/>
          </a:solidFill>
        </a:ln>
      </dgm:spPr>
      <dgm:t>
        <a:bodyPr/>
        <a:lstStyle/>
        <a:p>
          <a:pPr marL="114300" lvl="1" indent="-114300" algn="l" defTabSz="622300">
            <a:lnSpc>
              <a:spcPct val="90000"/>
            </a:lnSpc>
            <a:spcBef>
              <a:spcPct val="0"/>
            </a:spcBef>
            <a:spcAft>
              <a:spcPct val="15000"/>
            </a:spcAft>
            <a:buChar char="•"/>
          </a:pPr>
          <a:r>
            <a:rPr lang="en-US" sz="1400" kern="1200" dirty="0">
              <a:solidFill>
                <a:prstClr val="black">
                  <a:hueOff val="0"/>
                  <a:satOff val="0"/>
                  <a:lumOff val="0"/>
                  <a:alphaOff val="0"/>
                </a:prstClr>
              </a:solidFill>
              <a:latin typeface="Candara"/>
              <a:ea typeface="+mn-ea"/>
              <a:cs typeface="+mn-cs"/>
            </a:rPr>
            <a:t>Strong recovery post-COVID, led by advanced manufacturing &amp; IT data centers, </a:t>
          </a:r>
          <a:r>
            <a:rPr lang="en-US" sz="1400" b="0" kern="1200" dirty="0"/>
            <a:t>reducing some service demand.</a:t>
          </a:r>
          <a:endParaRPr lang="en-US" sz="1400" kern="1200" dirty="0">
            <a:solidFill>
              <a:prstClr val="black">
                <a:hueOff val="0"/>
                <a:satOff val="0"/>
                <a:lumOff val="0"/>
                <a:alphaOff val="0"/>
              </a:prstClr>
            </a:solidFill>
            <a:latin typeface="Candara"/>
            <a:ea typeface="+mn-ea"/>
            <a:cs typeface="+mn-cs"/>
          </a:endParaRPr>
        </a:p>
      </dgm:t>
    </dgm:pt>
    <dgm:pt modelId="{B2176ED6-A4F6-4A5C-8DAD-667FA082C47D}" type="parTrans" cxnId="{FD9CE972-F66A-4E44-976E-14C23AE970CF}">
      <dgm:prSet/>
      <dgm:spPr/>
      <dgm:t>
        <a:bodyPr/>
        <a:lstStyle/>
        <a:p>
          <a:endParaRPr lang="en-US"/>
        </a:p>
      </dgm:t>
    </dgm:pt>
    <dgm:pt modelId="{602EF6C6-D330-4F37-A770-989E1901A7FD}" type="sibTrans" cxnId="{FD9CE972-F66A-4E44-976E-14C23AE970CF}">
      <dgm:prSet/>
      <dgm:spPr/>
      <dgm:t>
        <a:bodyPr/>
        <a:lstStyle/>
        <a:p>
          <a:endParaRPr lang="en-US"/>
        </a:p>
      </dgm:t>
    </dgm:pt>
    <dgm:pt modelId="{9A0B23C1-E842-4566-8A89-BECADAC1985B}">
      <dgm:prSet custT="1"/>
      <dgm:spPr>
        <a:ln>
          <a:solidFill>
            <a:srgbClr val="1A2247"/>
          </a:solidFill>
        </a:ln>
      </dgm:spPr>
      <dgm:t>
        <a:bodyPr/>
        <a:lstStyle/>
        <a:p>
          <a:pPr marL="114300" lvl="1" indent="-114300" algn="l" defTabSz="622300">
            <a:lnSpc>
              <a:spcPct val="90000"/>
            </a:lnSpc>
            <a:spcBef>
              <a:spcPct val="0"/>
            </a:spcBef>
            <a:spcAft>
              <a:spcPct val="15000"/>
            </a:spcAft>
            <a:buChar char="•"/>
          </a:pPr>
          <a:r>
            <a:rPr lang="en-US" sz="1400" kern="1200" dirty="0">
              <a:solidFill>
                <a:prstClr val="black">
                  <a:hueOff val="0"/>
                  <a:satOff val="0"/>
                  <a:lumOff val="0"/>
                  <a:alphaOff val="0"/>
                </a:prstClr>
              </a:solidFill>
              <a:latin typeface="Candara"/>
              <a:ea typeface="+mn-ea"/>
              <a:cs typeface="+mn-cs"/>
            </a:rPr>
            <a:t>Unemployment remains below state average .</a:t>
          </a:r>
        </a:p>
      </dgm:t>
    </dgm:pt>
    <dgm:pt modelId="{741EA18B-BC02-49BD-95CA-67C09961ED84}" type="parTrans" cxnId="{DDEA6BB3-87B9-4CF7-AC2E-6C8FC612D9E9}">
      <dgm:prSet/>
      <dgm:spPr/>
      <dgm:t>
        <a:bodyPr/>
        <a:lstStyle/>
        <a:p>
          <a:endParaRPr lang="en-US"/>
        </a:p>
      </dgm:t>
    </dgm:pt>
    <dgm:pt modelId="{188C65B4-0683-4E53-8A25-1DD7572B767B}" type="sibTrans" cxnId="{DDEA6BB3-87B9-4CF7-AC2E-6C8FC612D9E9}">
      <dgm:prSet/>
      <dgm:spPr/>
      <dgm:t>
        <a:bodyPr/>
        <a:lstStyle/>
        <a:p>
          <a:endParaRPr lang="en-US"/>
        </a:p>
      </dgm:t>
    </dgm:pt>
    <dgm:pt modelId="{B03EC330-02AD-41AD-8E8F-6AE029F71537}">
      <dgm:prSet custT="1"/>
      <dgm:spPr>
        <a:ln>
          <a:solidFill>
            <a:srgbClr val="1A2247"/>
          </a:solidFill>
        </a:ln>
      </dgm:spPr>
      <dgm:t>
        <a:bodyPr/>
        <a:lstStyle/>
        <a:p>
          <a:pPr marL="114300" lvl="1" indent="-114300" algn="l" defTabSz="622300">
            <a:lnSpc>
              <a:spcPct val="90000"/>
            </a:lnSpc>
            <a:spcBef>
              <a:spcPct val="0"/>
            </a:spcBef>
            <a:spcAft>
              <a:spcPct val="15000"/>
            </a:spcAft>
            <a:buChar char="•"/>
          </a:pPr>
          <a:r>
            <a:rPr lang="en-US" sz="1400" kern="1200" dirty="0">
              <a:solidFill>
                <a:prstClr val="black">
                  <a:hueOff val="0"/>
                  <a:satOff val="0"/>
                  <a:lumOff val="0"/>
                  <a:alphaOff val="0"/>
                </a:prstClr>
              </a:solidFill>
              <a:latin typeface="Candara"/>
              <a:ea typeface="+mn-ea"/>
              <a:cs typeface="+mn-cs"/>
            </a:rPr>
            <a:t>Minimal layoffs from PY21–PY23.</a:t>
          </a:r>
        </a:p>
      </dgm:t>
    </dgm:pt>
    <dgm:pt modelId="{7F0DF550-EEA7-4BBD-A6EE-67557444E35A}" type="parTrans" cxnId="{36003ABD-811B-4ADF-B8BC-2A4B08CADAD9}">
      <dgm:prSet/>
      <dgm:spPr/>
      <dgm:t>
        <a:bodyPr/>
        <a:lstStyle/>
        <a:p>
          <a:endParaRPr lang="en-US"/>
        </a:p>
      </dgm:t>
    </dgm:pt>
    <dgm:pt modelId="{9F17A80E-406C-46F2-A5C6-A82E0AC665F7}" type="sibTrans" cxnId="{36003ABD-811B-4ADF-B8BC-2A4B08CADAD9}">
      <dgm:prSet/>
      <dgm:spPr/>
      <dgm:t>
        <a:bodyPr/>
        <a:lstStyle/>
        <a:p>
          <a:endParaRPr lang="en-US"/>
        </a:p>
      </dgm:t>
    </dgm:pt>
    <dgm:pt modelId="{DCD0DD0B-9037-4679-98AE-471BDF75660B}">
      <dgm:prSet/>
      <dgm:spPr>
        <a:ln>
          <a:solidFill>
            <a:srgbClr val="012A60"/>
          </a:solidFill>
        </a:ln>
      </dgm:spPr>
      <dgm:t>
        <a:bodyPr/>
        <a:lstStyle/>
        <a:p>
          <a:r>
            <a:rPr lang="en-US" b="0" dirty="0"/>
            <a:t>Higher-barrier customers more prevalent post-pandemic.</a:t>
          </a:r>
        </a:p>
      </dgm:t>
    </dgm:pt>
    <dgm:pt modelId="{9FB795E8-10CB-4631-B8A0-C2E0285B4867}" type="parTrans" cxnId="{F15786C0-B7CE-4525-9C54-7B6038C867E6}">
      <dgm:prSet/>
      <dgm:spPr/>
      <dgm:t>
        <a:bodyPr/>
        <a:lstStyle/>
        <a:p>
          <a:endParaRPr lang="en-US"/>
        </a:p>
      </dgm:t>
    </dgm:pt>
    <dgm:pt modelId="{6AAF4F78-E02B-420F-B460-073A209B0146}" type="sibTrans" cxnId="{F15786C0-B7CE-4525-9C54-7B6038C867E6}">
      <dgm:prSet/>
      <dgm:spPr/>
      <dgm:t>
        <a:bodyPr/>
        <a:lstStyle/>
        <a:p>
          <a:endParaRPr lang="en-US"/>
        </a:p>
      </dgm:t>
    </dgm:pt>
    <dgm:pt modelId="{134CC17E-94C0-43C5-937E-DF360522379E}">
      <dgm:prSet/>
      <dgm:spPr>
        <a:ln>
          <a:solidFill>
            <a:srgbClr val="012A60"/>
          </a:solidFill>
        </a:ln>
      </dgm:spPr>
      <dgm:t>
        <a:bodyPr/>
        <a:lstStyle/>
        <a:p>
          <a:r>
            <a:rPr lang="en-US" b="0" dirty="0"/>
            <a:t>Increased demand for services during and after COVID.</a:t>
          </a:r>
        </a:p>
      </dgm:t>
    </dgm:pt>
    <dgm:pt modelId="{F63905B8-2A5D-4CE1-A920-B53EE2C062A4}" type="parTrans" cxnId="{18B2A2A9-F649-491E-ACF8-3BCFEB76D4B5}">
      <dgm:prSet/>
      <dgm:spPr/>
      <dgm:t>
        <a:bodyPr/>
        <a:lstStyle/>
        <a:p>
          <a:endParaRPr lang="en-US"/>
        </a:p>
      </dgm:t>
    </dgm:pt>
    <dgm:pt modelId="{6064B181-23BB-4D0B-ABDF-6E9045C81D9A}" type="sibTrans" cxnId="{18B2A2A9-F649-491E-ACF8-3BCFEB76D4B5}">
      <dgm:prSet/>
      <dgm:spPr/>
      <dgm:t>
        <a:bodyPr/>
        <a:lstStyle/>
        <a:p>
          <a:endParaRPr lang="en-US"/>
        </a:p>
      </dgm:t>
    </dgm:pt>
    <dgm:pt modelId="{24E8C8D8-3D30-488F-B446-643ADBD05E99}">
      <dgm:prSet/>
      <dgm:spPr>
        <a:ln>
          <a:solidFill>
            <a:srgbClr val="012A60"/>
          </a:solidFill>
        </a:ln>
      </dgm:spPr>
      <dgm:t>
        <a:bodyPr/>
        <a:lstStyle/>
        <a:p>
          <a:r>
            <a:rPr lang="en-US" b="0" dirty="0"/>
            <a:t>High turnover (PY19–PY22) in program management, case management, and support staff, mirroring statewide trends. </a:t>
          </a:r>
        </a:p>
      </dgm:t>
    </dgm:pt>
    <dgm:pt modelId="{3A9619C3-1E2C-4164-A0CE-5EE9398F0181}" type="parTrans" cxnId="{31F8B081-E142-4D75-8C1F-08BDB8486D3A}">
      <dgm:prSet/>
      <dgm:spPr/>
      <dgm:t>
        <a:bodyPr/>
        <a:lstStyle/>
        <a:p>
          <a:endParaRPr lang="en-US"/>
        </a:p>
      </dgm:t>
    </dgm:pt>
    <dgm:pt modelId="{9D7102A7-F12B-4FB5-8456-2F15D983100A}" type="sibTrans" cxnId="{31F8B081-E142-4D75-8C1F-08BDB8486D3A}">
      <dgm:prSet/>
      <dgm:spPr/>
      <dgm:t>
        <a:bodyPr/>
        <a:lstStyle/>
        <a:p>
          <a:endParaRPr lang="en-US"/>
        </a:p>
      </dgm:t>
    </dgm:pt>
    <dgm:pt modelId="{9673A3FD-135D-4995-80B0-7690F5FC288E}">
      <dgm:prSet/>
      <dgm:spPr>
        <a:ln>
          <a:solidFill>
            <a:srgbClr val="012A60"/>
          </a:solidFill>
        </a:ln>
      </dgm:spPr>
      <dgm:t>
        <a:bodyPr/>
        <a:lstStyle/>
        <a:p>
          <a:r>
            <a:rPr lang="en-US" b="0" dirty="0"/>
            <a:t>Stable LWDB leadership despite staff churn. </a:t>
          </a:r>
        </a:p>
      </dgm:t>
    </dgm:pt>
    <dgm:pt modelId="{8D9C1337-42EE-42BF-A217-1B874A036E5B}" type="parTrans" cxnId="{C6130632-5CF0-42AB-9E83-BCD102576552}">
      <dgm:prSet/>
      <dgm:spPr/>
      <dgm:t>
        <a:bodyPr/>
        <a:lstStyle/>
        <a:p>
          <a:endParaRPr lang="en-US"/>
        </a:p>
      </dgm:t>
    </dgm:pt>
    <dgm:pt modelId="{B811A126-7CD1-4A04-8B05-3683E67B39F0}" type="sibTrans" cxnId="{C6130632-5CF0-42AB-9E83-BCD102576552}">
      <dgm:prSet/>
      <dgm:spPr/>
      <dgm:t>
        <a:bodyPr/>
        <a:lstStyle/>
        <a:p>
          <a:endParaRPr lang="en-US"/>
        </a:p>
      </dgm:t>
    </dgm:pt>
    <dgm:pt modelId="{0BCED23D-7D3E-4624-B50C-79A5B5D2F07F}">
      <dgm:prSet/>
      <dgm:spPr>
        <a:ln>
          <a:solidFill>
            <a:srgbClr val="012A60"/>
          </a:solidFill>
        </a:ln>
      </dgm:spPr>
      <dgm:t>
        <a:bodyPr/>
        <a:lstStyle/>
        <a:p>
          <a:r>
            <a:rPr lang="en-US" b="0" dirty="0"/>
            <a:t>Youth program retains experienced case managers, with some serving 20+ years, contributing valuable institutional knowledge.</a:t>
          </a:r>
        </a:p>
      </dgm:t>
    </dgm:pt>
    <dgm:pt modelId="{09CDD1EB-1071-40D5-A6E8-0E9C6C029770}" type="parTrans" cxnId="{D1825D13-9B9F-47CB-AAC8-9D465BB07696}">
      <dgm:prSet/>
      <dgm:spPr/>
      <dgm:t>
        <a:bodyPr/>
        <a:lstStyle/>
        <a:p>
          <a:endParaRPr lang="en-US"/>
        </a:p>
      </dgm:t>
    </dgm:pt>
    <dgm:pt modelId="{6D9D56D7-691B-46A2-8323-F2C124FBB050}" type="sibTrans" cxnId="{D1825D13-9B9F-47CB-AAC8-9D465BB07696}">
      <dgm:prSet/>
      <dgm:spPr/>
      <dgm:t>
        <a:bodyPr/>
        <a:lstStyle/>
        <a:p>
          <a:endParaRPr lang="en-US"/>
        </a:p>
      </dgm:t>
    </dgm:pt>
    <dgm:pt modelId="{E273658C-924B-41AC-8BB0-DEE4D5CADEB1}" type="pres">
      <dgm:prSet presAssocID="{D1916D19-5755-4C74-B0DD-43FB956F130E}" presName="linear" presStyleCnt="0">
        <dgm:presLayoutVars>
          <dgm:dir/>
          <dgm:animLvl val="lvl"/>
          <dgm:resizeHandles val="exact"/>
        </dgm:presLayoutVars>
      </dgm:prSet>
      <dgm:spPr/>
    </dgm:pt>
    <dgm:pt modelId="{CEDA0131-2FFA-4198-BFA5-7F3C37A9DD33}" type="pres">
      <dgm:prSet presAssocID="{85636B68-6C86-444C-9892-49FA56C449C0}" presName="parentLin" presStyleCnt="0"/>
      <dgm:spPr/>
    </dgm:pt>
    <dgm:pt modelId="{C0F5AFC9-37D1-45A8-A292-4DC69A5D579A}" type="pres">
      <dgm:prSet presAssocID="{85636B68-6C86-444C-9892-49FA56C449C0}" presName="parentLeftMargin" presStyleLbl="node1" presStyleIdx="0" presStyleCnt="2"/>
      <dgm:spPr/>
    </dgm:pt>
    <dgm:pt modelId="{57A34DEA-9DDC-4781-947C-EDEC9CA6E714}" type="pres">
      <dgm:prSet presAssocID="{85636B68-6C86-444C-9892-49FA56C449C0}" presName="parentText" presStyleLbl="node1" presStyleIdx="0" presStyleCnt="2">
        <dgm:presLayoutVars>
          <dgm:chMax val="0"/>
          <dgm:bulletEnabled val="1"/>
        </dgm:presLayoutVars>
      </dgm:prSet>
      <dgm:spPr/>
    </dgm:pt>
    <dgm:pt modelId="{4492E619-DE4D-4D50-AF99-4A2F854D3BD5}" type="pres">
      <dgm:prSet presAssocID="{85636B68-6C86-444C-9892-49FA56C449C0}" presName="negativeSpace" presStyleCnt="0"/>
      <dgm:spPr/>
    </dgm:pt>
    <dgm:pt modelId="{D770FAC4-C79D-449D-A50B-D328B81AC78F}" type="pres">
      <dgm:prSet presAssocID="{85636B68-6C86-444C-9892-49FA56C449C0}" presName="childText" presStyleLbl="conFgAcc1" presStyleIdx="0" presStyleCnt="2">
        <dgm:presLayoutVars>
          <dgm:bulletEnabled val="1"/>
        </dgm:presLayoutVars>
      </dgm:prSet>
      <dgm:spPr/>
    </dgm:pt>
    <dgm:pt modelId="{DEB00873-A091-4106-9995-D18544208A4C}" type="pres">
      <dgm:prSet presAssocID="{1EF852AB-371B-4EC5-9277-4E18B37610EA}" presName="spaceBetweenRectangles" presStyleCnt="0"/>
      <dgm:spPr/>
    </dgm:pt>
    <dgm:pt modelId="{59CAA4D4-3617-47FA-95B5-564FEBAE753C}" type="pres">
      <dgm:prSet presAssocID="{120071C3-A214-436F-8363-9BBCB87675D6}" presName="parentLin" presStyleCnt="0"/>
      <dgm:spPr/>
    </dgm:pt>
    <dgm:pt modelId="{21E18320-0E47-47CB-B73E-F4AD3E8A27A0}" type="pres">
      <dgm:prSet presAssocID="{120071C3-A214-436F-8363-9BBCB87675D6}" presName="parentLeftMargin" presStyleLbl="node1" presStyleIdx="0" presStyleCnt="2"/>
      <dgm:spPr/>
    </dgm:pt>
    <dgm:pt modelId="{B827C599-04D2-49AB-A8CC-0420C958861E}" type="pres">
      <dgm:prSet presAssocID="{120071C3-A214-436F-8363-9BBCB87675D6}" presName="parentText" presStyleLbl="node1" presStyleIdx="1" presStyleCnt="2">
        <dgm:presLayoutVars>
          <dgm:chMax val="0"/>
          <dgm:bulletEnabled val="1"/>
        </dgm:presLayoutVars>
      </dgm:prSet>
      <dgm:spPr/>
    </dgm:pt>
    <dgm:pt modelId="{1438DEB3-E006-459B-9104-540DBB46EF30}" type="pres">
      <dgm:prSet presAssocID="{120071C3-A214-436F-8363-9BBCB87675D6}" presName="negativeSpace" presStyleCnt="0"/>
      <dgm:spPr/>
    </dgm:pt>
    <dgm:pt modelId="{B149FBB9-4D75-4D2C-846E-6D7B6BF52D73}" type="pres">
      <dgm:prSet presAssocID="{120071C3-A214-436F-8363-9BBCB87675D6}" presName="childText" presStyleLbl="conFgAcc1" presStyleIdx="1" presStyleCnt="2" custLinFactNeighborY="12014">
        <dgm:presLayoutVars>
          <dgm:bulletEnabled val="1"/>
        </dgm:presLayoutVars>
      </dgm:prSet>
      <dgm:spPr/>
    </dgm:pt>
  </dgm:ptLst>
  <dgm:cxnLst>
    <dgm:cxn modelId="{48138900-803F-49E2-A6E6-4B727197CD25}" type="presOf" srcId="{B03EC330-02AD-41AD-8E8F-6AE029F71537}" destId="{D770FAC4-C79D-449D-A50B-D328B81AC78F}" srcOrd="0" destOrd="4" presId="urn:microsoft.com/office/officeart/2005/8/layout/list1"/>
    <dgm:cxn modelId="{D1825D13-9B9F-47CB-AAC8-9D465BB07696}" srcId="{120071C3-A214-436F-8363-9BBCB87675D6}" destId="{0BCED23D-7D3E-4624-B50C-79A5B5D2F07F}" srcOrd="5" destOrd="0" parTransId="{09CDD1EB-1071-40D5-A6E8-0E9C6C029770}" sibTransId="{6D9D56D7-691B-46A2-8323-F2C124FBB050}"/>
    <dgm:cxn modelId="{4F4ED214-1D72-45FD-A6EA-C8445EDBBE70}" type="presOf" srcId="{134CC17E-94C0-43C5-937E-DF360522379E}" destId="{B149FBB9-4D75-4D2C-846E-6D7B6BF52D73}" srcOrd="0" destOrd="2" presId="urn:microsoft.com/office/officeart/2005/8/layout/list1"/>
    <dgm:cxn modelId="{554D1918-E978-46AC-8E93-F7DE76A8C524}" type="presOf" srcId="{85636B68-6C86-444C-9892-49FA56C449C0}" destId="{57A34DEA-9DDC-4781-947C-EDEC9CA6E714}" srcOrd="1" destOrd="0" presId="urn:microsoft.com/office/officeart/2005/8/layout/list1"/>
    <dgm:cxn modelId="{0B58801B-0CC3-469C-AC4A-8DEA1B6D2852}" type="presOf" srcId="{EC0CB05A-B428-4A2F-8B92-00D7A4BC4714}" destId="{D770FAC4-C79D-449D-A50B-D328B81AC78F}" srcOrd="0" destOrd="2" presId="urn:microsoft.com/office/officeart/2005/8/layout/list1"/>
    <dgm:cxn modelId="{C6130632-5CF0-42AB-9E83-BCD102576552}" srcId="{120071C3-A214-436F-8363-9BBCB87675D6}" destId="{9673A3FD-135D-4995-80B0-7690F5FC288E}" srcOrd="4" destOrd="0" parTransId="{8D9C1337-42EE-42BF-A217-1B874A036E5B}" sibTransId="{B811A126-7CD1-4A04-8B05-3683E67B39F0}"/>
    <dgm:cxn modelId="{37ECB05F-BA03-4519-8855-FD13BFFAE934}" type="presOf" srcId="{85636B68-6C86-444C-9892-49FA56C449C0}" destId="{C0F5AFC9-37D1-45A8-A292-4DC69A5D579A}" srcOrd="0" destOrd="0" presId="urn:microsoft.com/office/officeart/2005/8/layout/list1"/>
    <dgm:cxn modelId="{512E2F63-65FC-4CB2-9122-BD0CB016CB43}" type="presOf" srcId="{9A0B23C1-E842-4566-8A89-BECADAC1985B}" destId="{D770FAC4-C79D-449D-A50B-D328B81AC78F}" srcOrd="0" destOrd="3" presId="urn:microsoft.com/office/officeart/2005/8/layout/list1"/>
    <dgm:cxn modelId="{6BEA2B6A-93A5-4C81-A7A6-AB75B4FC3831}" type="presOf" srcId="{3485D9EA-3F93-4D4E-A600-7C959B0912C0}" destId="{B149FBB9-4D75-4D2C-846E-6D7B6BF52D73}" srcOrd="0" destOrd="0" presId="urn:microsoft.com/office/officeart/2005/8/layout/list1"/>
    <dgm:cxn modelId="{6A691E4B-0C76-4741-BDF7-1293A66C8490}" type="presOf" srcId="{24E8C8D8-3D30-488F-B446-643ADBD05E99}" destId="{B149FBB9-4D75-4D2C-846E-6D7B6BF52D73}" srcOrd="0" destOrd="3" presId="urn:microsoft.com/office/officeart/2005/8/layout/list1"/>
    <dgm:cxn modelId="{83146A6F-3358-472C-85C8-B189B0641403}" srcId="{120071C3-A214-436F-8363-9BBCB87675D6}" destId="{3485D9EA-3F93-4D4E-A600-7C959B0912C0}" srcOrd="0" destOrd="0" parTransId="{A035A08C-5124-4419-991A-97A746C99CEB}" sibTransId="{87028C03-F7BD-460C-94F2-141EA481DC80}"/>
    <dgm:cxn modelId="{3264E850-1A87-4DF0-89B5-4621C0EE7631}" srcId="{85636B68-6C86-444C-9892-49FA56C449C0}" destId="{2ADD1D61-40D3-43AB-AEBE-2132907FC825}" srcOrd="1" destOrd="0" parTransId="{C4C8420A-F117-4F49-AFA0-50186D297DA3}" sibTransId="{1A729A82-8919-47DC-AFBD-972B35590EBD}"/>
    <dgm:cxn modelId="{FD9CE972-F66A-4E44-976E-14C23AE970CF}" srcId="{85636B68-6C86-444C-9892-49FA56C449C0}" destId="{EC0CB05A-B428-4A2F-8B92-00D7A4BC4714}" srcOrd="2" destOrd="0" parTransId="{B2176ED6-A4F6-4A5C-8DAD-667FA082C47D}" sibTransId="{602EF6C6-D330-4F37-A770-989E1901A7FD}"/>
    <dgm:cxn modelId="{1E3A7273-6948-47B8-AB1A-E88FED032266}" type="presOf" srcId="{9673A3FD-135D-4995-80B0-7690F5FC288E}" destId="{B149FBB9-4D75-4D2C-846E-6D7B6BF52D73}" srcOrd="0" destOrd="4" presId="urn:microsoft.com/office/officeart/2005/8/layout/list1"/>
    <dgm:cxn modelId="{045B0B57-EBF7-4AC5-B6D0-DDD8C7A00CEA}" type="presOf" srcId="{0BCED23D-7D3E-4624-B50C-79A5B5D2F07F}" destId="{B149FBB9-4D75-4D2C-846E-6D7B6BF52D73}" srcOrd="0" destOrd="5" presId="urn:microsoft.com/office/officeart/2005/8/layout/list1"/>
    <dgm:cxn modelId="{5192035A-6772-494B-9001-01695DE9E2B8}" srcId="{D1916D19-5755-4C74-B0DD-43FB956F130E}" destId="{120071C3-A214-436F-8363-9BBCB87675D6}" srcOrd="1" destOrd="0" parTransId="{259CF4AB-7A3D-4639-8DBF-2B33F9DA5AA3}" sibTransId="{78C76152-743E-4F0E-8041-21ADD1B523A0}"/>
    <dgm:cxn modelId="{54F77B7B-5FBB-4A8E-A7D5-A277FF00D606}" type="presOf" srcId="{D1916D19-5755-4C74-B0DD-43FB956F130E}" destId="{E273658C-924B-41AC-8BB0-DEE4D5CADEB1}" srcOrd="0" destOrd="0" presId="urn:microsoft.com/office/officeart/2005/8/layout/list1"/>
    <dgm:cxn modelId="{31F8B081-E142-4D75-8C1F-08BDB8486D3A}" srcId="{120071C3-A214-436F-8363-9BBCB87675D6}" destId="{24E8C8D8-3D30-488F-B446-643ADBD05E99}" srcOrd="3" destOrd="0" parTransId="{3A9619C3-1E2C-4164-A0CE-5EE9398F0181}" sibTransId="{9D7102A7-F12B-4FB5-8456-2F15D983100A}"/>
    <dgm:cxn modelId="{16CB6D96-8B0A-414B-83E2-870DBB8657D8}" type="presOf" srcId="{26C74E4D-2CC5-42C0-B2C5-6077A0632785}" destId="{D770FAC4-C79D-449D-A50B-D328B81AC78F}" srcOrd="0" destOrd="0" presId="urn:microsoft.com/office/officeart/2005/8/layout/list1"/>
    <dgm:cxn modelId="{40A8FC9D-08B1-4E07-AEB2-6DFDDBB49655}" srcId="{85636B68-6C86-444C-9892-49FA56C449C0}" destId="{26C74E4D-2CC5-42C0-B2C5-6077A0632785}" srcOrd="0" destOrd="0" parTransId="{CBFC92CC-0A3B-424C-86F9-23E4F6A3E8C1}" sibTransId="{759F3E8F-6C64-4374-9E58-9405722A8591}"/>
    <dgm:cxn modelId="{18B2A2A9-F649-491E-ACF8-3BCFEB76D4B5}" srcId="{120071C3-A214-436F-8363-9BBCB87675D6}" destId="{134CC17E-94C0-43C5-937E-DF360522379E}" srcOrd="2" destOrd="0" parTransId="{F63905B8-2A5D-4CE1-A920-B53EE2C062A4}" sibTransId="{6064B181-23BB-4D0B-ABDF-6E9045C81D9A}"/>
    <dgm:cxn modelId="{DDEA6BB3-87B9-4CF7-AC2E-6C8FC612D9E9}" srcId="{85636B68-6C86-444C-9892-49FA56C449C0}" destId="{9A0B23C1-E842-4566-8A89-BECADAC1985B}" srcOrd="3" destOrd="0" parTransId="{741EA18B-BC02-49BD-95CA-67C09961ED84}" sibTransId="{188C65B4-0683-4E53-8A25-1DD7572B767B}"/>
    <dgm:cxn modelId="{36003ABD-811B-4ADF-B8BC-2A4B08CADAD9}" srcId="{85636B68-6C86-444C-9892-49FA56C449C0}" destId="{B03EC330-02AD-41AD-8E8F-6AE029F71537}" srcOrd="4" destOrd="0" parTransId="{7F0DF550-EEA7-4BBD-A6EE-67557444E35A}" sibTransId="{9F17A80E-406C-46F2-A5C6-A82E0AC665F7}"/>
    <dgm:cxn modelId="{ACAFD7BD-C82B-43CE-A87E-226DF78C47FC}" type="presOf" srcId="{120071C3-A214-436F-8363-9BBCB87675D6}" destId="{21E18320-0E47-47CB-B73E-F4AD3E8A27A0}" srcOrd="0" destOrd="0" presId="urn:microsoft.com/office/officeart/2005/8/layout/list1"/>
    <dgm:cxn modelId="{F15786C0-B7CE-4525-9C54-7B6038C867E6}" srcId="{120071C3-A214-436F-8363-9BBCB87675D6}" destId="{DCD0DD0B-9037-4679-98AE-471BDF75660B}" srcOrd="1" destOrd="0" parTransId="{9FB795E8-10CB-4631-B8A0-C2E0285B4867}" sibTransId="{6AAF4F78-E02B-420F-B460-073A209B0146}"/>
    <dgm:cxn modelId="{7D6F24CE-AB20-46E1-ACD0-C55F05961CBA}" type="presOf" srcId="{120071C3-A214-436F-8363-9BBCB87675D6}" destId="{B827C599-04D2-49AB-A8CC-0420C958861E}" srcOrd="1" destOrd="0" presId="urn:microsoft.com/office/officeart/2005/8/layout/list1"/>
    <dgm:cxn modelId="{40F94BD6-1209-4707-9C33-ACE8270D0691}" type="presOf" srcId="{2ADD1D61-40D3-43AB-AEBE-2132907FC825}" destId="{D770FAC4-C79D-449D-A50B-D328B81AC78F}" srcOrd="0" destOrd="1" presId="urn:microsoft.com/office/officeart/2005/8/layout/list1"/>
    <dgm:cxn modelId="{F57109D8-0B66-4480-90CC-091A85C052F8}" srcId="{D1916D19-5755-4C74-B0DD-43FB956F130E}" destId="{85636B68-6C86-444C-9892-49FA56C449C0}" srcOrd="0" destOrd="0" parTransId="{A7FE0EF5-698D-4CEC-88E3-E2B0DA22B789}" sibTransId="{1EF852AB-371B-4EC5-9277-4E18B37610EA}"/>
    <dgm:cxn modelId="{E1524CEC-0860-43BA-91CC-296FDEE929B0}" type="presOf" srcId="{DCD0DD0B-9037-4679-98AE-471BDF75660B}" destId="{B149FBB9-4D75-4D2C-846E-6D7B6BF52D73}" srcOrd="0" destOrd="1" presId="urn:microsoft.com/office/officeart/2005/8/layout/list1"/>
    <dgm:cxn modelId="{B526521D-02B6-4B24-91F4-3EED09665341}" type="presParOf" srcId="{E273658C-924B-41AC-8BB0-DEE4D5CADEB1}" destId="{CEDA0131-2FFA-4198-BFA5-7F3C37A9DD33}" srcOrd="0" destOrd="0" presId="urn:microsoft.com/office/officeart/2005/8/layout/list1"/>
    <dgm:cxn modelId="{4B98B8DC-F75A-42BA-A222-542AD7B1759E}" type="presParOf" srcId="{CEDA0131-2FFA-4198-BFA5-7F3C37A9DD33}" destId="{C0F5AFC9-37D1-45A8-A292-4DC69A5D579A}" srcOrd="0" destOrd="0" presId="urn:microsoft.com/office/officeart/2005/8/layout/list1"/>
    <dgm:cxn modelId="{29D7A91E-8E86-4316-BEAA-4FE5549F862C}" type="presParOf" srcId="{CEDA0131-2FFA-4198-BFA5-7F3C37A9DD33}" destId="{57A34DEA-9DDC-4781-947C-EDEC9CA6E714}" srcOrd="1" destOrd="0" presId="urn:microsoft.com/office/officeart/2005/8/layout/list1"/>
    <dgm:cxn modelId="{1570D136-F00E-4890-94CB-94DC215BCFAA}" type="presParOf" srcId="{E273658C-924B-41AC-8BB0-DEE4D5CADEB1}" destId="{4492E619-DE4D-4D50-AF99-4A2F854D3BD5}" srcOrd="1" destOrd="0" presId="urn:microsoft.com/office/officeart/2005/8/layout/list1"/>
    <dgm:cxn modelId="{D96C549F-0C24-4E3A-A653-988397A30719}" type="presParOf" srcId="{E273658C-924B-41AC-8BB0-DEE4D5CADEB1}" destId="{D770FAC4-C79D-449D-A50B-D328B81AC78F}" srcOrd="2" destOrd="0" presId="urn:microsoft.com/office/officeart/2005/8/layout/list1"/>
    <dgm:cxn modelId="{4F87DF28-1940-4924-8394-C3A569763C84}" type="presParOf" srcId="{E273658C-924B-41AC-8BB0-DEE4D5CADEB1}" destId="{DEB00873-A091-4106-9995-D18544208A4C}" srcOrd="3" destOrd="0" presId="urn:microsoft.com/office/officeart/2005/8/layout/list1"/>
    <dgm:cxn modelId="{66C65AD4-4B89-4F27-BCEA-B9A8B7C085F8}" type="presParOf" srcId="{E273658C-924B-41AC-8BB0-DEE4D5CADEB1}" destId="{59CAA4D4-3617-47FA-95B5-564FEBAE753C}" srcOrd="4" destOrd="0" presId="urn:microsoft.com/office/officeart/2005/8/layout/list1"/>
    <dgm:cxn modelId="{4B614CB8-271D-42DE-934F-EB5FBE13DBA7}" type="presParOf" srcId="{59CAA4D4-3617-47FA-95B5-564FEBAE753C}" destId="{21E18320-0E47-47CB-B73E-F4AD3E8A27A0}" srcOrd="0" destOrd="0" presId="urn:microsoft.com/office/officeart/2005/8/layout/list1"/>
    <dgm:cxn modelId="{A06CE886-6E7C-476F-B1EC-918A713EB7E4}" type="presParOf" srcId="{59CAA4D4-3617-47FA-95B5-564FEBAE753C}" destId="{B827C599-04D2-49AB-A8CC-0420C958861E}" srcOrd="1" destOrd="0" presId="urn:microsoft.com/office/officeart/2005/8/layout/list1"/>
    <dgm:cxn modelId="{D102DD59-3362-499C-9C67-CEEB91563A4A}" type="presParOf" srcId="{E273658C-924B-41AC-8BB0-DEE4D5CADEB1}" destId="{1438DEB3-E006-459B-9104-540DBB46EF30}" srcOrd="5" destOrd="0" presId="urn:microsoft.com/office/officeart/2005/8/layout/list1"/>
    <dgm:cxn modelId="{1BB2AE01-D295-4AD6-B6CC-9BAE55459184}" type="presParOf" srcId="{E273658C-924B-41AC-8BB0-DEE4D5CADEB1}" destId="{B149FBB9-4D75-4D2C-846E-6D7B6BF52D7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1916D19-5755-4C74-B0DD-43FB956F130E}"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85636B68-6C86-444C-9892-49FA56C449C0}">
      <dgm:prSet/>
      <dgm:spPr>
        <a:solidFill>
          <a:schemeClr val="accent2"/>
        </a:solidFill>
      </dgm:spPr>
      <dgm:t>
        <a:bodyPr/>
        <a:lstStyle/>
        <a:p>
          <a:r>
            <a:rPr lang="en-US" b="0" dirty="0"/>
            <a:t>North Central Program &amp; Spending Strategy</a:t>
          </a:r>
        </a:p>
      </dgm:t>
    </dgm:pt>
    <dgm:pt modelId="{A7FE0EF5-698D-4CEC-88E3-E2B0DA22B789}" type="parTrans" cxnId="{F57109D8-0B66-4480-90CC-091A85C052F8}">
      <dgm:prSet/>
      <dgm:spPr/>
      <dgm:t>
        <a:bodyPr/>
        <a:lstStyle/>
        <a:p>
          <a:endParaRPr lang="en-US"/>
        </a:p>
      </dgm:t>
    </dgm:pt>
    <dgm:pt modelId="{1EF852AB-371B-4EC5-9277-4E18B37610EA}" type="sibTrans" cxnId="{F57109D8-0B66-4480-90CC-091A85C052F8}">
      <dgm:prSet/>
      <dgm:spPr/>
      <dgm:t>
        <a:bodyPr/>
        <a:lstStyle/>
        <a:p>
          <a:endParaRPr lang="en-US"/>
        </a:p>
      </dgm:t>
    </dgm:pt>
    <dgm:pt modelId="{26C74E4D-2CC5-42C0-B2C5-6077A0632785}">
      <dgm:prSet custT="1"/>
      <dgm:spPr>
        <a:ln>
          <a:solidFill>
            <a:schemeClr val="accent2"/>
          </a:solidFill>
        </a:ln>
      </dgm:spPr>
      <dgm:t>
        <a:bodyPr/>
        <a:lstStyle/>
        <a:p>
          <a:pPr marL="171450" lvl="1" indent="-171450" algn="l" defTabSz="711200">
            <a:lnSpc>
              <a:spcPct val="90000"/>
            </a:lnSpc>
            <a:spcBef>
              <a:spcPct val="0"/>
            </a:spcBef>
            <a:spcAft>
              <a:spcPct val="15000"/>
            </a:spcAft>
            <a:buSzPts val="1000"/>
            <a:buFont typeface="Arial" panose="020B0604020202020204" pitchFamily="34" charset="0"/>
            <a:buChar char="•"/>
          </a:pPr>
          <a:r>
            <a:rPr lang="en-US" sz="1600" b="0" kern="1200" dirty="0">
              <a:solidFill>
                <a:prstClr val="black">
                  <a:hueOff val="0"/>
                  <a:satOff val="0"/>
                  <a:lumOff val="0"/>
                  <a:alphaOff val="0"/>
                </a:prstClr>
              </a:solidFill>
              <a:latin typeface="Candara"/>
              <a:ea typeface="+mn-ea"/>
              <a:cs typeface="+mn-cs"/>
            </a:rPr>
            <a:t>Strong strategic planning &amp; adaptability in response to market shifts and participant demand.</a:t>
          </a:r>
        </a:p>
      </dgm:t>
    </dgm:pt>
    <dgm:pt modelId="{CBFC92CC-0A3B-424C-86F9-23E4F6A3E8C1}" type="parTrans" cxnId="{40A8FC9D-08B1-4E07-AEB2-6DFDDBB49655}">
      <dgm:prSet/>
      <dgm:spPr/>
      <dgm:t>
        <a:bodyPr/>
        <a:lstStyle/>
        <a:p>
          <a:endParaRPr lang="en-US"/>
        </a:p>
      </dgm:t>
    </dgm:pt>
    <dgm:pt modelId="{759F3E8F-6C64-4374-9E58-9405722A8591}" type="sibTrans" cxnId="{40A8FC9D-08B1-4E07-AEB2-6DFDDBB49655}">
      <dgm:prSet/>
      <dgm:spPr/>
      <dgm:t>
        <a:bodyPr/>
        <a:lstStyle/>
        <a:p>
          <a:endParaRPr lang="en-US"/>
        </a:p>
      </dgm:t>
    </dgm:pt>
    <dgm:pt modelId="{8E0CCBDB-91D6-45E5-91E9-5E1BF58D8005}">
      <dgm:prSet custT="1"/>
      <dgm:spPr/>
      <dgm:t>
        <a:bodyPr/>
        <a:lstStyle/>
        <a:p>
          <a:pPr marL="342900" lvl="2" indent="0" algn="l" defTabSz="711200">
            <a:lnSpc>
              <a:spcPct val="90000"/>
            </a:lnSpc>
            <a:spcBef>
              <a:spcPct val="0"/>
            </a:spcBef>
            <a:spcAft>
              <a:spcPct val="15000"/>
            </a:spcAft>
            <a:buSzPts val="1000"/>
            <a:buFont typeface="Arial" panose="020B0604020202020204" pitchFamily="34" charset="0"/>
            <a:buChar char="•"/>
          </a:pPr>
          <a:r>
            <a:rPr lang="en-US" sz="1600" b="0" kern="1200" dirty="0">
              <a:solidFill>
                <a:prstClr val="black">
                  <a:hueOff val="0"/>
                  <a:satOff val="0"/>
                  <a:lumOff val="0"/>
                  <a:alphaOff val="0"/>
                </a:prstClr>
              </a:solidFill>
              <a:latin typeface="Candara"/>
              <a:ea typeface="+mn-ea"/>
              <a:cs typeface="+mn-cs"/>
            </a:rPr>
            <a:t>Regular reallocations &amp; transfers maximize funding utilization.</a:t>
          </a:r>
        </a:p>
      </dgm:t>
    </dgm:pt>
    <dgm:pt modelId="{6D0E3998-156E-4C91-8CD9-2ACD4FB3451B}" type="parTrans" cxnId="{5416DED1-B9F1-4272-9ECD-C4C089B2DE5F}">
      <dgm:prSet/>
      <dgm:spPr/>
      <dgm:t>
        <a:bodyPr/>
        <a:lstStyle/>
        <a:p>
          <a:endParaRPr lang="en-US"/>
        </a:p>
      </dgm:t>
    </dgm:pt>
    <dgm:pt modelId="{2A1F4F12-E523-4277-8A90-CFE856A75C2F}" type="sibTrans" cxnId="{5416DED1-B9F1-4272-9ECD-C4C089B2DE5F}">
      <dgm:prSet/>
      <dgm:spPr/>
      <dgm:t>
        <a:bodyPr/>
        <a:lstStyle/>
        <a:p>
          <a:endParaRPr lang="en-US"/>
        </a:p>
      </dgm:t>
    </dgm:pt>
    <dgm:pt modelId="{4338B9E5-0748-498A-B6E1-B230808AB40C}">
      <dgm:prSet custT="1"/>
      <dgm:spPr/>
      <dgm:t>
        <a:bodyPr/>
        <a:lstStyle/>
        <a:p>
          <a:pPr marL="342900" lvl="2" indent="0" algn="l" defTabSz="711200">
            <a:lnSpc>
              <a:spcPct val="90000"/>
            </a:lnSpc>
            <a:spcBef>
              <a:spcPct val="0"/>
            </a:spcBef>
            <a:spcAft>
              <a:spcPct val="15000"/>
            </a:spcAft>
            <a:buSzPts val="1000"/>
            <a:buFont typeface="Arial" panose="020B0604020202020204" pitchFamily="34" charset="0"/>
            <a:buChar char="•"/>
          </a:pPr>
          <a:r>
            <a:rPr lang="en-US" sz="1600" b="0" kern="1200" dirty="0">
              <a:solidFill>
                <a:prstClr val="black">
                  <a:hueOff val="0"/>
                  <a:satOff val="0"/>
                  <a:lumOff val="0"/>
                  <a:alphaOff val="0"/>
                </a:prstClr>
              </a:solidFill>
              <a:latin typeface="Candara"/>
              <a:ea typeface="+mn-ea"/>
              <a:cs typeface="+mn-cs"/>
            </a:rPr>
            <a:t>High Work Experience &amp; Out-of-School Youth expenditure ratios, exceeding federal minimums.</a:t>
          </a:r>
        </a:p>
      </dgm:t>
    </dgm:pt>
    <dgm:pt modelId="{44E91E67-9BE1-4AAF-8EED-8CFA48E6F472}" type="parTrans" cxnId="{A8DE475D-00EC-46D4-B830-2836C0A934DA}">
      <dgm:prSet/>
      <dgm:spPr/>
      <dgm:t>
        <a:bodyPr/>
        <a:lstStyle/>
        <a:p>
          <a:endParaRPr lang="en-US"/>
        </a:p>
      </dgm:t>
    </dgm:pt>
    <dgm:pt modelId="{61AFD693-C15D-44FB-9365-463283007000}" type="sibTrans" cxnId="{A8DE475D-00EC-46D4-B830-2836C0A934DA}">
      <dgm:prSet/>
      <dgm:spPr/>
      <dgm:t>
        <a:bodyPr/>
        <a:lstStyle/>
        <a:p>
          <a:endParaRPr lang="en-US"/>
        </a:p>
      </dgm:t>
    </dgm:pt>
    <dgm:pt modelId="{F69949A7-9915-4D91-9245-2578039AA7AB}">
      <dgm:prSet custT="1"/>
      <dgm:spPr/>
      <dgm:t>
        <a:bodyPr/>
        <a:lstStyle/>
        <a:p>
          <a:pPr marL="342900" lvl="2" indent="0" algn="l" defTabSz="711200">
            <a:lnSpc>
              <a:spcPct val="90000"/>
            </a:lnSpc>
            <a:spcBef>
              <a:spcPct val="0"/>
            </a:spcBef>
            <a:spcAft>
              <a:spcPct val="15000"/>
            </a:spcAft>
            <a:buSzPts val="1000"/>
            <a:buFont typeface="Arial" panose="020B0604020202020204" pitchFamily="34" charset="0"/>
            <a:buChar char="•"/>
          </a:pPr>
          <a:r>
            <a:rPr lang="en-US" sz="1600" b="0" kern="1200" dirty="0">
              <a:solidFill>
                <a:prstClr val="black">
                  <a:hueOff val="0"/>
                  <a:satOff val="0"/>
                  <a:lumOff val="0"/>
                  <a:alphaOff val="0"/>
                </a:prstClr>
              </a:solidFill>
              <a:latin typeface="Candara"/>
              <a:ea typeface="+mn-ea"/>
              <a:cs typeface="+mn-cs"/>
            </a:rPr>
            <a:t>Strong partnerships with education providers for GED reengagement, showcasing effective fund braiding and collaboration</a:t>
          </a:r>
          <a:endParaRPr lang="en-US" sz="3600" b="0" kern="1200" dirty="0"/>
        </a:p>
      </dgm:t>
    </dgm:pt>
    <dgm:pt modelId="{DBF73178-5A4A-4FFE-80C6-CBE31B78FAEC}" type="parTrans" cxnId="{8E0B1265-4155-466B-9335-9492338639E2}">
      <dgm:prSet/>
      <dgm:spPr/>
      <dgm:t>
        <a:bodyPr/>
        <a:lstStyle/>
        <a:p>
          <a:endParaRPr lang="en-US"/>
        </a:p>
      </dgm:t>
    </dgm:pt>
    <dgm:pt modelId="{8A63D626-A4E1-4B5C-A6EB-1F53854E2941}" type="sibTrans" cxnId="{8E0B1265-4155-466B-9335-9492338639E2}">
      <dgm:prSet/>
      <dgm:spPr/>
      <dgm:t>
        <a:bodyPr/>
        <a:lstStyle/>
        <a:p>
          <a:endParaRPr lang="en-US"/>
        </a:p>
      </dgm:t>
    </dgm:pt>
    <dgm:pt modelId="{4E8B1FCD-E0D2-49B6-8B28-776B799C0801}">
      <dgm:prSet custT="1"/>
      <dgm:spPr>
        <a:ln>
          <a:solidFill>
            <a:schemeClr val="accent2"/>
          </a:solidFill>
        </a:ln>
      </dgm:spPr>
      <dgm:t>
        <a:bodyPr/>
        <a:lstStyle/>
        <a:p>
          <a:pPr marL="171450" lvl="1" indent="-171450" algn="l" defTabSz="711200">
            <a:lnSpc>
              <a:spcPct val="90000"/>
            </a:lnSpc>
            <a:spcBef>
              <a:spcPct val="0"/>
            </a:spcBef>
            <a:spcAft>
              <a:spcPct val="15000"/>
            </a:spcAft>
            <a:buSzPts val="1000"/>
            <a:buFont typeface="Arial" panose="020B0604020202020204" pitchFamily="34" charset="0"/>
            <a:buChar char="•"/>
          </a:pPr>
          <a:r>
            <a:rPr lang="en-US" sz="1600" b="0" kern="1200" dirty="0">
              <a:solidFill>
                <a:prstClr val="black">
                  <a:hueOff val="0"/>
                  <a:satOff val="0"/>
                  <a:lumOff val="0"/>
                  <a:alphaOff val="0"/>
                </a:prstClr>
              </a:solidFill>
              <a:latin typeface="Candara"/>
              <a:ea typeface="+mn-ea"/>
              <a:cs typeface="+mn-cs"/>
            </a:rPr>
            <a:t>Consistent spending across WIOA programs (PY19–PY25), meeting obligation rates and youth spending metrics.</a:t>
          </a:r>
        </a:p>
      </dgm:t>
    </dgm:pt>
    <dgm:pt modelId="{39C584A3-DB89-4601-A952-A6FD856B60AA}" type="parTrans" cxnId="{09EB91DF-2089-42FA-816B-81FF228F8065}">
      <dgm:prSet/>
      <dgm:spPr/>
      <dgm:t>
        <a:bodyPr/>
        <a:lstStyle/>
        <a:p>
          <a:endParaRPr lang="en-US"/>
        </a:p>
      </dgm:t>
    </dgm:pt>
    <dgm:pt modelId="{41988CD8-B766-487A-858F-B03DBC4885D5}" type="sibTrans" cxnId="{09EB91DF-2089-42FA-816B-81FF228F8065}">
      <dgm:prSet/>
      <dgm:spPr/>
      <dgm:t>
        <a:bodyPr/>
        <a:lstStyle/>
        <a:p>
          <a:endParaRPr lang="en-US"/>
        </a:p>
      </dgm:t>
    </dgm:pt>
    <dgm:pt modelId="{F0A8C725-894F-4165-BCF6-084CDBDA0DEB}">
      <dgm:prSet custT="1"/>
      <dgm:spPr>
        <a:ln>
          <a:solidFill>
            <a:schemeClr val="accent2"/>
          </a:solidFill>
        </a:ln>
      </dgm:spPr>
      <dgm:t>
        <a:bodyPr/>
        <a:lstStyle/>
        <a:p>
          <a:pPr marL="171450" lvl="1" indent="-171450" algn="l" defTabSz="711200">
            <a:lnSpc>
              <a:spcPct val="90000"/>
            </a:lnSpc>
            <a:spcBef>
              <a:spcPct val="0"/>
            </a:spcBef>
            <a:spcAft>
              <a:spcPct val="15000"/>
            </a:spcAft>
            <a:buSzPts val="1000"/>
            <a:buFont typeface="Arial" panose="020B0604020202020204" pitchFamily="34" charset="0"/>
            <a:buChar char="•"/>
          </a:pPr>
          <a:r>
            <a:rPr lang="en-US" sz="1600" b="0" kern="1200" dirty="0">
              <a:solidFill>
                <a:prstClr val="black">
                  <a:hueOff val="0"/>
                  <a:satOff val="0"/>
                  <a:lumOff val="0"/>
                  <a:alphaOff val="0"/>
                </a:prstClr>
              </a:solidFill>
              <a:latin typeface="Candara"/>
              <a:ea typeface="+mn-ea"/>
              <a:cs typeface="+mn-cs"/>
            </a:rPr>
            <a:t>Youth Program Success: </a:t>
          </a:r>
        </a:p>
      </dgm:t>
    </dgm:pt>
    <dgm:pt modelId="{6670E1C4-8429-458D-B9D9-45C0201853B7}" type="parTrans" cxnId="{C105B3F6-7DD7-47F4-ADB9-CAE711D5AD3D}">
      <dgm:prSet/>
      <dgm:spPr/>
      <dgm:t>
        <a:bodyPr/>
        <a:lstStyle/>
        <a:p>
          <a:endParaRPr lang="en-US"/>
        </a:p>
      </dgm:t>
    </dgm:pt>
    <dgm:pt modelId="{9A9158A3-7B83-48C3-9B70-9E517A3BB8B0}" type="sibTrans" cxnId="{C105B3F6-7DD7-47F4-ADB9-CAE711D5AD3D}">
      <dgm:prSet/>
      <dgm:spPr/>
      <dgm:t>
        <a:bodyPr/>
        <a:lstStyle/>
        <a:p>
          <a:endParaRPr lang="en-US"/>
        </a:p>
      </dgm:t>
    </dgm:pt>
    <dgm:pt modelId="{E273658C-924B-41AC-8BB0-DEE4D5CADEB1}" type="pres">
      <dgm:prSet presAssocID="{D1916D19-5755-4C74-B0DD-43FB956F130E}" presName="linear" presStyleCnt="0">
        <dgm:presLayoutVars>
          <dgm:dir/>
          <dgm:animLvl val="lvl"/>
          <dgm:resizeHandles val="exact"/>
        </dgm:presLayoutVars>
      </dgm:prSet>
      <dgm:spPr/>
    </dgm:pt>
    <dgm:pt modelId="{CEDA0131-2FFA-4198-BFA5-7F3C37A9DD33}" type="pres">
      <dgm:prSet presAssocID="{85636B68-6C86-444C-9892-49FA56C449C0}" presName="parentLin" presStyleCnt="0"/>
      <dgm:spPr/>
    </dgm:pt>
    <dgm:pt modelId="{C0F5AFC9-37D1-45A8-A292-4DC69A5D579A}" type="pres">
      <dgm:prSet presAssocID="{85636B68-6C86-444C-9892-49FA56C449C0}" presName="parentLeftMargin" presStyleLbl="node1" presStyleIdx="0" presStyleCnt="1"/>
      <dgm:spPr/>
    </dgm:pt>
    <dgm:pt modelId="{57A34DEA-9DDC-4781-947C-EDEC9CA6E714}" type="pres">
      <dgm:prSet presAssocID="{85636B68-6C86-444C-9892-49FA56C449C0}" presName="parentText" presStyleLbl="node1" presStyleIdx="0" presStyleCnt="1">
        <dgm:presLayoutVars>
          <dgm:chMax val="0"/>
          <dgm:bulletEnabled val="1"/>
        </dgm:presLayoutVars>
      </dgm:prSet>
      <dgm:spPr/>
    </dgm:pt>
    <dgm:pt modelId="{4492E619-DE4D-4D50-AF99-4A2F854D3BD5}" type="pres">
      <dgm:prSet presAssocID="{85636B68-6C86-444C-9892-49FA56C449C0}" presName="negativeSpace" presStyleCnt="0"/>
      <dgm:spPr/>
    </dgm:pt>
    <dgm:pt modelId="{D770FAC4-C79D-449D-A50B-D328B81AC78F}" type="pres">
      <dgm:prSet presAssocID="{85636B68-6C86-444C-9892-49FA56C449C0}" presName="childText" presStyleLbl="conFgAcc1" presStyleIdx="0" presStyleCnt="1">
        <dgm:presLayoutVars>
          <dgm:bulletEnabled val="1"/>
        </dgm:presLayoutVars>
      </dgm:prSet>
      <dgm:spPr/>
    </dgm:pt>
  </dgm:ptLst>
  <dgm:cxnLst>
    <dgm:cxn modelId="{554D1918-E978-46AC-8E93-F7DE76A8C524}" type="presOf" srcId="{85636B68-6C86-444C-9892-49FA56C449C0}" destId="{57A34DEA-9DDC-4781-947C-EDEC9CA6E714}" srcOrd="1" destOrd="0" presId="urn:microsoft.com/office/officeart/2005/8/layout/list1"/>
    <dgm:cxn modelId="{BAD40F25-E38A-42E5-8A5E-C6B583D6F989}" type="presOf" srcId="{8E0CCBDB-91D6-45E5-91E9-5E1BF58D8005}" destId="{D770FAC4-C79D-449D-A50B-D328B81AC78F}" srcOrd="0" destOrd="3" presId="urn:microsoft.com/office/officeart/2005/8/layout/list1"/>
    <dgm:cxn modelId="{A8DE475D-00EC-46D4-B830-2836C0A934DA}" srcId="{F0A8C725-894F-4165-BCF6-084CDBDA0DEB}" destId="{4338B9E5-0748-498A-B6E1-B230808AB40C}" srcOrd="1" destOrd="0" parTransId="{44E91E67-9BE1-4AAF-8EED-8CFA48E6F472}" sibTransId="{61AFD693-C15D-44FB-9365-463283007000}"/>
    <dgm:cxn modelId="{37ECB05F-BA03-4519-8855-FD13BFFAE934}" type="presOf" srcId="{85636B68-6C86-444C-9892-49FA56C449C0}" destId="{C0F5AFC9-37D1-45A8-A292-4DC69A5D579A}" srcOrd="0" destOrd="0" presId="urn:microsoft.com/office/officeart/2005/8/layout/list1"/>
    <dgm:cxn modelId="{8E0B1265-4155-466B-9335-9492338639E2}" srcId="{F0A8C725-894F-4165-BCF6-084CDBDA0DEB}" destId="{F69949A7-9915-4D91-9245-2578039AA7AB}" srcOrd="2" destOrd="0" parTransId="{DBF73178-5A4A-4FFE-80C6-CBE31B78FAEC}" sibTransId="{8A63D626-A4E1-4B5C-A6EB-1F53854E2941}"/>
    <dgm:cxn modelId="{54F77B7B-5FBB-4A8E-A7D5-A277FF00D606}" type="presOf" srcId="{D1916D19-5755-4C74-B0DD-43FB956F130E}" destId="{E273658C-924B-41AC-8BB0-DEE4D5CADEB1}" srcOrd="0" destOrd="0" presId="urn:microsoft.com/office/officeart/2005/8/layout/list1"/>
    <dgm:cxn modelId="{16CB6D96-8B0A-414B-83E2-870DBB8657D8}" type="presOf" srcId="{26C74E4D-2CC5-42C0-B2C5-6077A0632785}" destId="{D770FAC4-C79D-449D-A50B-D328B81AC78F}" srcOrd="0" destOrd="0" presId="urn:microsoft.com/office/officeart/2005/8/layout/list1"/>
    <dgm:cxn modelId="{40A8FC9D-08B1-4E07-AEB2-6DFDDBB49655}" srcId="{85636B68-6C86-444C-9892-49FA56C449C0}" destId="{26C74E4D-2CC5-42C0-B2C5-6077A0632785}" srcOrd="0" destOrd="0" parTransId="{CBFC92CC-0A3B-424C-86F9-23E4F6A3E8C1}" sibTransId="{759F3E8F-6C64-4374-9E58-9405722A8591}"/>
    <dgm:cxn modelId="{BB0F32B6-A63F-49AF-9F45-D2248DE19963}" type="presOf" srcId="{F0A8C725-894F-4165-BCF6-084CDBDA0DEB}" destId="{D770FAC4-C79D-449D-A50B-D328B81AC78F}" srcOrd="0" destOrd="2" presId="urn:microsoft.com/office/officeart/2005/8/layout/list1"/>
    <dgm:cxn modelId="{BDE975BF-F44D-45FF-A60C-B1AC2C03E2CE}" type="presOf" srcId="{4338B9E5-0748-498A-B6E1-B230808AB40C}" destId="{D770FAC4-C79D-449D-A50B-D328B81AC78F}" srcOrd="0" destOrd="4" presId="urn:microsoft.com/office/officeart/2005/8/layout/list1"/>
    <dgm:cxn modelId="{1B2276C1-9DC3-46E2-A3E5-2D0EE41D78E8}" type="presOf" srcId="{4E8B1FCD-E0D2-49B6-8B28-776B799C0801}" destId="{D770FAC4-C79D-449D-A50B-D328B81AC78F}" srcOrd="0" destOrd="1" presId="urn:microsoft.com/office/officeart/2005/8/layout/list1"/>
    <dgm:cxn modelId="{5416DED1-B9F1-4272-9ECD-C4C089B2DE5F}" srcId="{F0A8C725-894F-4165-BCF6-084CDBDA0DEB}" destId="{8E0CCBDB-91D6-45E5-91E9-5E1BF58D8005}" srcOrd="0" destOrd="0" parTransId="{6D0E3998-156E-4C91-8CD9-2ACD4FB3451B}" sibTransId="{2A1F4F12-E523-4277-8A90-CFE856A75C2F}"/>
    <dgm:cxn modelId="{F57109D8-0B66-4480-90CC-091A85C052F8}" srcId="{D1916D19-5755-4C74-B0DD-43FB956F130E}" destId="{85636B68-6C86-444C-9892-49FA56C449C0}" srcOrd="0" destOrd="0" parTransId="{A7FE0EF5-698D-4CEC-88E3-E2B0DA22B789}" sibTransId="{1EF852AB-371B-4EC5-9277-4E18B37610EA}"/>
    <dgm:cxn modelId="{09EB91DF-2089-42FA-816B-81FF228F8065}" srcId="{85636B68-6C86-444C-9892-49FA56C449C0}" destId="{4E8B1FCD-E0D2-49B6-8B28-776B799C0801}" srcOrd="1" destOrd="0" parTransId="{39C584A3-DB89-4601-A952-A6FD856B60AA}" sibTransId="{41988CD8-B766-487A-858F-B03DBC4885D5}"/>
    <dgm:cxn modelId="{092231F6-396E-43E9-9A89-0465A2DE565F}" type="presOf" srcId="{F69949A7-9915-4D91-9245-2578039AA7AB}" destId="{D770FAC4-C79D-449D-A50B-D328B81AC78F}" srcOrd="0" destOrd="5" presId="urn:microsoft.com/office/officeart/2005/8/layout/list1"/>
    <dgm:cxn modelId="{C105B3F6-7DD7-47F4-ADB9-CAE711D5AD3D}" srcId="{85636B68-6C86-444C-9892-49FA56C449C0}" destId="{F0A8C725-894F-4165-BCF6-084CDBDA0DEB}" srcOrd="2" destOrd="0" parTransId="{6670E1C4-8429-458D-B9D9-45C0201853B7}" sibTransId="{9A9158A3-7B83-48C3-9B70-9E517A3BB8B0}"/>
    <dgm:cxn modelId="{B526521D-02B6-4B24-91F4-3EED09665341}" type="presParOf" srcId="{E273658C-924B-41AC-8BB0-DEE4D5CADEB1}" destId="{CEDA0131-2FFA-4198-BFA5-7F3C37A9DD33}" srcOrd="0" destOrd="0" presId="urn:microsoft.com/office/officeart/2005/8/layout/list1"/>
    <dgm:cxn modelId="{4B98B8DC-F75A-42BA-A222-542AD7B1759E}" type="presParOf" srcId="{CEDA0131-2FFA-4198-BFA5-7F3C37A9DD33}" destId="{C0F5AFC9-37D1-45A8-A292-4DC69A5D579A}" srcOrd="0" destOrd="0" presId="urn:microsoft.com/office/officeart/2005/8/layout/list1"/>
    <dgm:cxn modelId="{29D7A91E-8E86-4316-BEAA-4FE5549F862C}" type="presParOf" srcId="{CEDA0131-2FFA-4198-BFA5-7F3C37A9DD33}" destId="{57A34DEA-9DDC-4781-947C-EDEC9CA6E714}" srcOrd="1" destOrd="0" presId="urn:microsoft.com/office/officeart/2005/8/layout/list1"/>
    <dgm:cxn modelId="{1570D136-F00E-4890-94CB-94DC215BCFAA}" type="presParOf" srcId="{E273658C-924B-41AC-8BB0-DEE4D5CADEB1}" destId="{4492E619-DE4D-4D50-AF99-4A2F854D3BD5}" srcOrd="1" destOrd="0" presId="urn:microsoft.com/office/officeart/2005/8/layout/list1"/>
    <dgm:cxn modelId="{D96C549F-0C24-4E3A-A653-988397A30719}" type="presParOf" srcId="{E273658C-924B-41AC-8BB0-DEE4D5CADEB1}" destId="{D770FAC4-C79D-449D-A50B-D328B81AC78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916D19-5755-4C74-B0DD-43FB956F130E}"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E273658C-924B-41AC-8BB0-DEE4D5CADEB1}" type="pres">
      <dgm:prSet presAssocID="{D1916D19-5755-4C74-B0DD-43FB956F130E}" presName="linear" presStyleCnt="0">
        <dgm:presLayoutVars>
          <dgm:dir/>
          <dgm:animLvl val="lvl"/>
          <dgm:resizeHandles val="exact"/>
        </dgm:presLayoutVars>
      </dgm:prSet>
      <dgm:spPr/>
    </dgm:pt>
  </dgm:ptLst>
  <dgm:cxnLst>
    <dgm:cxn modelId="{54F77B7B-5FBB-4A8E-A7D5-A277FF00D606}" type="presOf" srcId="{D1916D19-5755-4C74-B0DD-43FB956F130E}" destId="{E273658C-924B-41AC-8BB0-DEE4D5CADEB1}"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1916D19-5755-4C74-B0DD-43FB956F130E}"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E273658C-924B-41AC-8BB0-DEE4D5CADEB1}" type="pres">
      <dgm:prSet presAssocID="{D1916D19-5755-4C74-B0DD-43FB956F130E}" presName="linear" presStyleCnt="0">
        <dgm:presLayoutVars>
          <dgm:dir/>
          <dgm:animLvl val="lvl"/>
          <dgm:resizeHandles val="exact"/>
        </dgm:presLayoutVars>
      </dgm:prSet>
      <dgm:spPr/>
    </dgm:pt>
  </dgm:ptLst>
  <dgm:cxnLst>
    <dgm:cxn modelId="{54F77B7B-5FBB-4A8E-A7D5-A277FF00D606}" type="presOf" srcId="{D1916D19-5755-4C74-B0DD-43FB956F130E}" destId="{E273658C-924B-41AC-8BB0-DEE4D5CADEB1}"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D7AE4E-66A4-4978-A664-160334FCF2A0}"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648F58D0-B520-4B25-9B51-1D95702C58A2}">
      <dgm:prSet/>
      <dgm:spPr/>
      <dgm:t>
        <a:bodyPr/>
        <a:lstStyle/>
        <a:p>
          <a:r>
            <a:rPr lang="en-US" dirty="0"/>
            <a:t>Local Area Trends and Significant Changes</a:t>
          </a:r>
        </a:p>
      </dgm:t>
    </dgm:pt>
    <dgm:pt modelId="{68CC7C8F-757A-491B-AE1E-D345C5A58FEE}" type="parTrans" cxnId="{FAD9FFCC-5CB3-46D2-A388-44D85EAABF9E}">
      <dgm:prSet/>
      <dgm:spPr/>
      <dgm:t>
        <a:bodyPr/>
        <a:lstStyle/>
        <a:p>
          <a:endParaRPr lang="en-US"/>
        </a:p>
      </dgm:t>
    </dgm:pt>
    <dgm:pt modelId="{C9BC1A1D-00CC-4E26-86FA-3489EF4C50A7}" type="sibTrans" cxnId="{FAD9FFCC-5CB3-46D2-A388-44D85EAABF9E}">
      <dgm:prSet/>
      <dgm:spPr/>
      <dgm:t>
        <a:bodyPr/>
        <a:lstStyle/>
        <a:p>
          <a:endParaRPr lang="en-US"/>
        </a:p>
      </dgm:t>
    </dgm:pt>
    <dgm:pt modelId="{6E8B0BB5-532B-4625-AE28-4DC72246BF02}">
      <dgm:prSet/>
      <dgm:spPr/>
      <dgm:t>
        <a:bodyPr/>
        <a:lstStyle/>
        <a:p>
          <a:r>
            <a:rPr lang="en-US" dirty="0"/>
            <a:t>Contractual Spending Goals and Outcomes</a:t>
          </a:r>
        </a:p>
      </dgm:t>
    </dgm:pt>
    <dgm:pt modelId="{D94CE062-6A7C-48F2-882B-8B498472595D}" type="parTrans" cxnId="{4F79EC6E-806C-4DE5-8D86-0D5B9C0C741F}">
      <dgm:prSet/>
      <dgm:spPr/>
      <dgm:t>
        <a:bodyPr/>
        <a:lstStyle/>
        <a:p>
          <a:endParaRPr lang="en-US"/>
        </a:p>
      </dgm:t>
    </dgm:pt>
    <dgm:pt modelId="{3A931674-613E-45B0-879C-2E865F41ED74}" type="sibTrans" cxnId="{4F79EC6E-806C-4DE5-8D86-0D5B9C0C741F}">
      <dgm:prSet/>
      <dgm:spPr/>
      <dgm:t>
        <a:bodyPr/>
        <a:lstStyle/>
        <a:p>
          <a:endParaRPr lang="en-US"/>
        </a:p>
      </dgm:t>
    </dgm:pt>
    <dgm:pt modelId="{982DC1B7-F94F-4B73-BA28-8414D6B33148}">
      <dgm:prSet/>
      <dgm:spPr/>
      <dgm:t>
        <a:bodyPr/>
        <a:lstStyle/>
        <a:p>
          <a:r>
            <a:rPr lang="en-US" dirty="0"/>
            <a:t>Contractual Enrollment Goals and Outcomes</a:t>
          </a:r>
        </a:p>
      </dgm:t>
    </dgm:pt>
    <dgm:pt modelId="{C414B9C4-2F98-4AA9-A3B0-57742AF93C85}" type="parTrans" cxnId="{6E839970-B245-4359-B979-8290E4210007}">
      <dgm:prSet/>
      <dgm:spPr/>
      <dgm:t>
        <a:bodyPr/>
        <a:lstStyle/>
        <a:p>
          <a:endParaRPr lang="en-US"/>
        </a:p>
      </dgm:t>
    </dgm:pt>
    <dgm:pt modelId="{CA05DCBE-3A96-4B55-B197-0E7E756C6CDC}" type="sibTrans" cxnId="{6E839970-B245-4359-B979-8290E4210007}">
      <dgm:prSet/>
      <dgm:spPr/>
      <dgm:t>
        <a:bodyPr/>
        <a:lstStyle/>
        <a:p>
          <a:endParaRPr lang="en-US"/>
        </a:p>
      </dgm:t>
    </dgm:pt>
    <dgm:pt modelId="{65C6DD46-9A21-4085-AF08-15A5CD816251}">
      <dgm:prSet/>
      <dgm:spPr/>
      <dgm:t>
        <a:bodyPr/>
        <a:lstStyle/>
        <a:p>
          <a:r>
            <a:rPr lang="en-US"/>
            <a:t>Federal Performance Goals and Outcomes</a:t>
          </a:r>
        </a:p>
      </dgm:t>
    </dgm:pt>
    <dgm:pt modelId="{B005EB4E-DB06-4519-AF87-9E1E933A157C}" type="parTrans" cxnId="{C2354A4B-F7F6-4899-B998-C5F037DE8060}">
      <dgm:prSet/>
      <dgm:spPr/>
      <dgm:t>
        <a:bodyPr/>
        <a:lstStyle/>
        <a:p>
          <a:endParaRPr lang="en-US"/>
        </a:p>
      </dgm:t>
    </dgm:pt>
    <dgm:pt modelId="{3A1824DE-C7B7-4D9C-83CC-0B4C2A42DC4E}" type="sibTrans" cxnId="{C2354A4B-F7F6-4899-B998-C5F037DE8060}">
      <dgm:prSet/>
      <dgm:spPr/>
      <dgm:t>
        <a:bodyPr/>
        <a:lstStyle/>
        <a:p>
          <a:endParaRPr lang="en-US"/>
        </a:p>
      </dgm:t>
    </dgm:pt>
    <dgm:pt modelId="{44531E42-19EF-4D39-BC9C-E8541C633DF6}" type="pres">
      <dgm:prSet presAssocID="{1DD7AE4E-66A4-4978-A664-160334FCF2A0}" presName="linear" presStyleCnt="0">
        <dgm:presLayoutVars>
          <dgm:animLvl val="lvl"/>
          <dgm:resizeHandles val="exact"/>
        </dgm:presLayoutVars>
      </dgm:prSet>
      <dgm:spPr/>
    </dgm:pt>
    <dgm:pt modelId="{53400457-E317-45BE-BE4F-B23DA47FCED3}" type="pres">
      <dgm:prSet presAssocID="{648F58D0-B520-4B25-9B51-1D95702C58A2}" presName="parentText" presStyleLbl="node1" presStyleIdx="0" presStyleCnt="4">
        <dgm:presLayoutVars>
          <dgm:chMax val="0"/>
          <dgm:bulletEnabled val="1"/>
        </dgm:presLayoutVars>
      </dgm:prSet>
      <dgm:spPr/>
    </dgm:pt>
    <dgm:pt modelId="{E1274E5C-CF46-4C36-B064-F52EDF9BD61B}" type="pres">
      <dgm:prSet presAssocID="{C9BC1A1D-00CC-4E26-86FA-3489EF4C50A7}" presName="spacer" presStyleCnt="0"/>
      <dgm:spPr/>
    </dgm:pt>
    <dgm:pt modelId="{A93E3227-61EE-4E62-97B4-65CE3A6EAFB0}" type="pres">
      <dgm:prSet presAssocID="{6E8B0BB5-532B-4625-AE28-4DC72246BF02}" presName="parentText" presStyleLbl="node1" presStyleIdx="1" presStyleCnt="4">
        <dgm:presLayoutVars>
          <dgm:chMax val="0"/>
          <dgm:bulletEnabled val="1"/>
        </dgm:presLayoutVars>
      </dgm:prSet>
      <dgm:spPr/>
    </dgm:pt>
    <dgm:pt modelId="{99977691-8EAA-44E2-A9B4-CE902B278FCB}" type="pres">
      <dgm:prSet presAssocID="{3A931674-613E-45B0-879C-2E865F41ED74}" presName="spacer" presStyleCnt="0"/>
      <dgm:spPr/>
    </dgm:pt>
    <dgm:pt modelId="{9E632FF2-7D56-4B21-9B07-0164E8230122}" type="pres">
      <dgm:prSet presAssocID="{982DC1B7-F94F-4B73-BA28-8414D6B33148}" presName="parentText" presStyleLbl="node1" presStyleIdx="2" presStyleCnt="4">
        <dgm:presLayoutVars>
          <dgm:chMax val="0"/>
          <dgm:bulletEnabled val="1"/>
        </dgm:presLayoutVars>
      </dgm:prSet>
      <dgm:spPr/>
    </dgm:pt>
    <dgm:pt modelId="{20B357B5-7032-4ABE-BC3F-4E3FB66A174D}" type="pres">
      <dgm:prSet presAssocID="{CA05DCBE-3A96-4B55-B197-0E7E756C6CDC}" presName="spacer" presStyleCnt="0"/>
      <dgm:spPr/>
    </dgm:pt>
    <dgm:pt modelId="{E812EB7D-8F4D-4126-BFA5-6C17385424CA}" type="pres">
      <dgm:prSet presAssocID="{65C6DD46-9A21-4085-AF08-15A5CD816251}" presName="parentText" presStyleLbl="node1" presStyleIdx="3" presStyleCnt="4">
        <dgm:presLayoutVars>
          <dgm:chMax val="0"/>
          <dgm:bulletEnabled val="1"/>
        </dgm:presLayoutVars>
      </dgm:prSet>
      <dgm:spPr/>
    </dgm:pt>
  </dgm:ptLst>
  <dgm:cxnLst>
    <dgm:cxn modelId="{C2354A4B-F7F6-4899-B998-C5F037DE8060}" srcId="{1DD7AE4E-66A4-4978-A664-160334FCF2A0}" destId="{65C6DD46-9A21-4085-AF08-15A5CD816251}" srcOrd="3" destOrd="0" parTransId="{B005EB4E-DB06-4519-AF87-9E1E933A157C}" sibTransId="{3A1824DE-C7B7-4D9C-83CC-0B4C2A42DC4E}"/>
    <dgm:cxn modelId="{28DBBA6C-8BDB-4111-9AA4-D20E0A9BC7EF}" type="presOf" srcId="{65C6DD46-9A21-4085-AF08-15A5CD816251}" destId="{E812EB7D-8F4D-4126-BFA5-6C17385424CA}" srcOrd="0" destOrd="0" presId="urn:microsoft.com/office/officeart/2005/8/layout/vList2"/>
    <dgm:cxn modelId="{4F79EC6E-806C-4DE5-8D86-0D5B9C0C741F}" srcId="{1DD7AE4E-66A4-4978-A664-160334FCF2A0}" destId="{6E8B0BB5-532B-4625-AE28-4DC72246BF02}" srcOrd="1" destOrd="0" parTransId="{D94CE062-6A7C-48F2-882B-8B498472595D}" sibTransId="{3A931674-613E-45B0-879C-2E865F41ED74}"/>
    <dgm:cxn modelId="{6E839970-B245-4359-B979-8290E4210007}" srcId="{1DD7AE4E-66A4-4978-A664-160334FCF2A0}" destId="{982DC1B7-F94F-4B73-BA28-8414D6B33148}" srcOrd="2" destOrd="0" parTransId="{C414B9C4-2F98-4AA9-A3B0-57742AF93C85}" sibTransId="{CA05DCBE-3A96-4B55-B197-0E7E756C6CDC}"/>
    <dgm:cxn modelId="{E25F3974-725D-4CBD-B8A4-85E622873B33}" type="presOf" srcId="{982DC1B7-F94F-4B73-BA28-8414D6B33148}" destId="{9E632FF2-7D56-4B21-9B07-0164E8230122}" srcOrd="0" destOrd="0" presId="urn:microsoft.com/office/officeart/2005/8/layout/vList2"/>
    <dgm:cxn modelId="{FAD9FFCC-5CB3-46D2-A388-44D85EAABF9E}" srcId="{1DD7AE4E-66A4-4978-A664-160334FCF2A0}" destId="{648F58D0-B520-4B25-9B51-1D95702C58A2}" srcOrd="0" destOrd="0" parTransId="{68CC7C8F-757A-491B-AE1E-D345C5A58FEE}" sibTransId="{C9BC1A1D-00CC-4E26-86FA-3489EF4C50A7}"/>
    <dgm:cxn modelId="{FABD66DD-5BED-489B-B2E1-EB2A50FB500F}" type="presOf" srcId="{648F58D0-B520-4B25-9B51-1D95702C58A2}" destId="{53400457-E317-45BE-BE4F-B23DA47FCED3}" srcOrd="0" destOrd="0" presId="urn:microsoft.com/office/officeart/2005/8/layout/vList2"/>
    <dgm:cxn modelId="{E51DD1E1-1DBB-441D-B25A-3E8C3B024E73}" type="presOf" srcId="{1DD7AE4E-66A4-4978-A664-160334FCF2A0}" destId="{44531E42-19EF-4D39-BC9C-E8541C633DF6}" srcOrd="0" destOrd="0" presId="urn:microsoft.com/office/officeart/2005/8/layout/vList2"/>
    <dgm:cxn modelId="{832D65FC-9C8E-41D2-A0B5-7F0F75033FE5}" type="presOf" srcId="{6E8B0BB5-532B-4625-AE28-4DC72246BF02}" destId="{A93E3227-61EE-4E62-97B4-65CE3A6EAFB0}" srcOrd="0" destOrd="0" presId="urn:microsoft.com/office/officeart/2005/8/layout/vList2"/>
    <dgm:cxn modelId="{F3466BF1-A5C2-4A85-BA45-21CEE509ACE3}" type="presParOf" srcId="{44531E42-19EF-4D39-BC9C-E8541C633DF6}" destId="{53400457-E317-45BE-BE4F-B23DA47FCED3}" srcOrd="0" destOrd="0" presId="urn:microsoft.com/office/officeart/2005/8/layout/vList2"/>
    <dgm:cxn modelId="{18812F8F-D25D-4766-A6EF-1A1986563AC5}" type="presParOf" srcId="{44531E42-19EF-4D39-BC9C-E8541C633DF6}" destId="{E1274E5C-CF46-4C36-B064-F52EDF9BD61B}" srcOrd="1" destOrd="0" presId="urn:microsoft.com/office/officeart/2005/8/layout/vList2"/>
    <dgm:cxn modelId="{E82C49BF-3856-43CF-9250-3896825131B6}" type="presParOf" srcId="{44531E42-19EF-4D39-BC9C-E8541C633DF6}" destId="{A93E3227-61EE-4E62-97B4-65CE3A6EAFB0}" srcOrd="2" destOrd="0" presId="urn:microsoft.com/office/officeart/2005/8/layout/vList2"/>
    <dgm:cxn modelId="{CD4FB9B2-0DDD-415C-9745-CC2422C4FF87}" type="presParOf" srcId="{44531E42-19EF-4D39-BC9C-E8541C633DF6}" destId="{99977691-8EAA-44E2-A9B4-CE902B278FCB}" srcOrd="3" destOrd="0" presId="urn:microsoft.com/office/officeart/2005/8/layout/vList2"/>
    <dgm:cxn modelId="{1181FDD3-6B02-4877-89AF-1AC18B3DB51D}" type="presParOf" srcId="{44531E42-19EF-4D39-BC9C-E8541C633DF6}" destId="{9E632FF2-7D56-4B21-9B07-0164E8230122}" srcOrd="4" destOrd="0" presId="urn:microsoft.com/office/officeart/2005/8/layout/vList2"/>
    <dgm:cxn modelId="{FBE494DE-655A-4C3A-8326-3441CE737F3F}" type="presParOf" srcId="{44531E42-19EF-4D39-BC9C-E8541C633DF6}" destId="{20B357B5-7032-4ABE-BC3F-4E3FB66A174D}" srcOrd="5" destOrd="0" presId="urn:microsoft.com/office/officeart/2005/8/layout/vList2"/>
    <dgm:cxn modelId="{68D46D6D-E2CB-49ED-B292-C4E31F04B9FC}" type="presParOf" srcId="{44531E42-19EF-4D39-BC9C-E8541C633DF6}" destId="{E812EB7D-8F4D-4126-BFA5-6C17385424C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916D19-5755-4C74-B0DD-43FB956F130E}"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85636B68-6C86-444C-9892-49FA56C449C0}">
      <dgm:prSet/>
      <dgm:spPr/>
      <dgm:t>
        <a:bodyPr/>
        <a:lstStyle/>
        <a:p>
          <a:r>
            <a:rPr lang="en-US" dirty="0"/>
            <a:t>Funding &amp; Service Costs</a:t>
          </a:r>
        </a:p>
      </dgm:t>
    </dgm:pt>
    <dgm:pt modelId="{A7FE0EF5-698D-4CEC-88E3-E2B0DA22B789}" type="parTrans" cxnId="{F57109D8-0B66-4480-90CC-091A85C052F8}">
      <dgm:prSet/>
      <dgm:spPr/>
      <dgm:t>
        <a:bodyPr/>
        <a:lstStyle/>
        <a:p>
          <a:endParaRPr lang="en-US"/>
        </a:p>
      </dgm:t>
    </dgm:pt>
    <dgm:pt modelId="{1EF852AB-371B-4EC5-9277-4E18B37610EA}" type="sibTrans" cxnId="{F57109D8-0B66-4480-90CC-091A85C052F8}">
      <dgm:prSet/>
      <dgm:spPr/>
      <dgm:t>
        <a:bodyPr/>
        <a:lstStyle/>
        <a:p>
          <a:endParaRPr lang="en-US"/>
        </a:p>
      </dgm:t>
    </dgm:pt>
    <dgm:pt modelId="{26C74E4D-2CC5-42C0-B2C5-6077A0632785}">
      <dgm:prSet/>
      <dgm:spPr/>
      <dgm:t>
        <a:bodyPr/>
        <a:lstStyle/>
        <a:p>
          <a:r>
            <a:rPr lang="en-US" dirty="0"/>
            <a:t>WIOA funding has declined since Program Year 20.</a:t>
          </a:r>
        </a:p>
      </dgm:t>
    </dgm:pt>
    <dgm:pt modelId="{CBFC92CC-0A3B-424C-86F9-23E4F6A3E8C1}" type="parTrans" cxnId="{40A8FC9D-08B1-4E07-AEB2-6DFDDBB49655}">
      <dgm:prSet/>
      <dgm:spPr/>
      <dgm:t>
        <a:bodyPr/>
        <a:lstStyle/>
        <a:p>
          <a:endParaRPr lang="en-US"/>
        </a:p>
      </dgm:t>
    </dgm:pt>
    <dgm:pt modelId="{759F3E8F-6C64-4374-9E58-9405722A8591}" type="sibTrans" cxnId="{40A8FC9D-08B1-4E07-AEB2-6DFDDBB49655}">
      <dgm:prSet/>
      <dgm:spPr/>
      <dgm:t>
        <a:bodyPr/>
        <a:lstStyle/>
        <a:p>
          <a:endParaRPr lang="en-US"/>
        </a:p>
      </dgm:t>
    </dgm:pt>
    <dgm:pt modelId="{2ADD1D61-40D3-43AB-AEBE-2132907FC825}">
      <dgm:prSet/>
      <dgm:spPr/>
      <dgm:t>
        <a:bodyPr/>
        <a:lstStyle/>
        <a:p>
          <a:r>
            <a:rPr lang="en-US" dirty="0"/>
            <a:t>Inflation (+26% since 2019) and rising training/staffing costs impact service delivery.</a:t>
          </a:r>
        </a:p>
      </dgm:t>
    </dgm:pt>
    <dgm:pt modelId="{C4C8420A-F117-4F49-AFA0-50186D297DA3}" type="parTrans" cxnId="{3264E850-1A87-4DF0-89B5-4621C0EE7631}">
      <dgm:prSet/>
      <dgm:spPr/>
      <dgm:t>
        <a:bodyPr/>
        <a:lstStyle/>
        <a:p>
          <a:endParaRPr lang="en-US"/>
        </a:p>
      </dgm:t>
    </dgm:pt>
    <dgm:pt modelId="{1A729A82-8919-47DC-AFBD-972B35590EBD}" type="sibTrans" cxnId="{3264E850-1A87-4DF0-89B5-4621C0EE7631}">
      <dgm:prSet/>
      <dgm:spPr/>
      <dgm:t>
        <a:bodyPr/>
        <a:lstStyle/>
        <a:p>
          <a:endParaRPr lang="en-US"/>
        </a:p>
      </dgm:t>
    </dgm:pt>
    <dgm:pt modelId="{120071C3-A214-436F-8363-9BBCB87675D6}">
      <dgm:prSet/>
      <dgm:spPr/>
      <dgm:t>
        <a:bodyPr/>
        <a:lstStyle/>
        <a:p>
          <a:r>
            <a:rPr lang="en-US" dirty="0"/>
            <a:t>Lingering COVID Impacts</a:t>
          </a:r>
        </a:p>
      </dgm:t>
    </dgm:pt>
    <dgm:pt modelId="{259CF4AB-7A3D-4639-8DBF-2B33F9DA5AA3}" type="parTrans" cxnId="{5192035A-6772-494B-9001-01695DE9E2B8}">
      <dgm:prSet/>
      <dgm:spPr/>
      <dgm:t>
        <a:bodyPr/>
        <a:lstStyle/>
        <a:p>
          <a:endParaRPr lang="en-US"/>
        </a:p>
      </dgm:t>
    </dgm:pt>
    <dgm:pt modelId="{78C76152-743E-4F0E-8041-21ADD1B523A0}" type="sibTrans" cxnId="{5192035A-6772-494B-9001-01695DE9E2B8}">
      <dgm:prSet/>
      <dgm:spPr/>
      <dgm:t>
        <a:bodyPr/>
        <a:lstStyle/>
        <a:p>
          <a:endParaRPr lang="en-US"/>
        </a:p>
      </dgm:t>
    </dgm:pt>
    <dgm:pt modelId="{3485D9EA-3F93-4D4E-A600-7C959B0912C0}">
      <dgm:prSet/>
      <dgm:spPr/>
      <dgm:t>
        <a:bodyPr/>
        <a:lstStyle/>
        <a:p>
          <a:r>
            <a:rPr lang="en-US" dirty="0"/>
            <a:t>Workforce performance affected through Program Year 23.</a:t>
          </a:r>
        </a:p>
      </dgm:t>
    </dgm:pt>
    <dgm:pt modelId="{A035A08C-5124-4419-991A-97A746C99CEB}" type="parTrans" cxnId="{83146A6F-3358-472C-85C8-B189B0641403}">
      <dgm:prSet/>
      <dgm:spPr/>
      <dgm:t>
        <a:bodyPr/>
        <a:lstStyle/>
        <a:p>
          <a:endParaRPr lang="en-US"/>
        </a:p>
      </dgm:t>
    </dgm:pt>
    <dgm:pt modelId="{87028C03-F7BD-460C-94F2-141EA481DC80}" type="sibTrans" cxnId="{83146A6F-3358-472C-85C8-B189B0641403}">
      <dgm:prSet/>
      <dgm:spPr/>
      <dgm:t>
        <a:bodyPr/>
        <a:lstStyle/>
        <a:p>
          <a:endParaRPr lang="en-US"/>
        </a:p>
      </dgm:t>
    </dgm:pt>
    <dgm:pt modelId="{AE402E2F-801D-40B4-A9B8-3C7722C02EFD}">
      <dgm:prSet/>
      <dgm:spPr/>
      <dgm:t>
        <a:bodyPr/>
        <a:lstStyle/>
        <a:p>
          <a:r>
            <a:rPr lang="en-US" dirty="0"/>
            <a:t>High staff turnover (PY19-PY22) led to pay/benefit adjustments.</a:t>
          </a:r>
        </a:p>
      </dgm:t>
    </dgm:pt>
    <dgm:pt modelId="{F1DA8FD4-2A00-44A1-B066-9BEB2222DC10}" type="parTrans" cxnId="{4A037FB3-34FD-4140-A059-A3E03C4D441D}">
      <dgm:prSet/>
      <dgm:spPr/>
      <dgm:t>
        <a:bodyPr/>
        <a:lstStyle/>
        <a:p>
          <a:endParaRPr lang="en-US"/>
        </a:p>
      </dgm:t>
    </dgm:pt>
    <dgm:pt modelId="{28BE7136-FD79-4CD9-9650-ECA8555734D6}" type="sibTrans" cxnId="{4A037FB3-34FD-4140-A059-A3E03C4D441D}">
      <dgm:prSet/>
      <dgm:spPr/>
      <dgm:t>
        <a:bodyPr/>
        <a:lstStyle/>
        <a:p>
          <a:endParaRPr lang="en-US"/>
        </a:p>
      </dgm:t>
    </dgm:pt>
    <dgm:pt modelId="{FA734D3C-8D4E-45CE-BCE8-50396D901F1D}">
      <dgm:prSet/>
      <dgm:spPr/>
      <dgm:t>
        <a:bodyPr/>
        <a:lstStyle/>
        <a:p>
          <a:r>
            <a:rPr lang="en-US" dirty="0"/>
            <a:t>Youth programs struggled due to closures and policy shifts.</a:t>
          </a:r>
        </a:p>
      </dgm:t>
    </dgm:pt>
    <dgm:pt modelId="{8A19DED2-AC1A-40AF-A77D-59B240B30465}" type="parTrans" cxnId="{F778C2D7-220D-4C95-B28B-7D7848FBAD26}">
      <dgm:prSet/>
      <dgm:spPr/>
      <dgm:t>
        <a:bodyPr/>
        <a:lstStyle/>
        <a:p>
          <a:endParaRPr lang="en-US"/>
        </a:p>
      </dgm:t>
    </dgm:pt>
    <dgm:pt modelId="{14304704-291D-4D72-B976-A1CB55F876D4}" type="sibTrans" cxnId="{F778C2D7-220D-4C95-B28B-7D7848FBAD26}">
      <dgm:prSet/>
      <dgm:spPr/>
      <dgm:t>
        <a:bodyPr/>
        <a:lstStyle/>
        <a:p>
          <a:endParaRPr lang="en-US"/>
        </a:p>
      </dgm:t>
    </dgm:pt>
    <dgm:pt modelId="{E273658C-924B-41AC-8BB0-DEE4D5CADEB1}" type="pres">
      <dgm:prSet presAssocID="{D1916D19-5755-4C74-B0DD-43FB956F130E}" presName="linear" presStyleCnt="0">
        <dgm:presLayoutVars>
          <dgm:dir/>
          <dgm:animLvl val="lvl"/>
          <dgm:resizeHandles val="exact"/>
        </dgm:presLayoutVars>
      </dgm:prSet>
      <dgm:spPr/>
    </dgm:pt>
    <dgm:pt modelId="{CEDA0131-2FFA-4198-BFA5-7F3C37A9DD33}" type="pres">
      <dgm:prSet presAssocID="{85636B68-6C86-444C-9892-49FA56C449C0}" presName="parentLin" presStyleCnt="0"/>
      <dgm:spPr/>
    </dgm:pt>
    <dgm:pt modelId="{C0F5AFC9-37D1-45A8-A292-4DC69A5D579A}" type="pres">
      <dgm:prSet presAssocID="{85636B68-6C86-444C-9892-49FA56C449C0}" presName="parentLeftMargin" presStyleLbl="node1" presStyleIdx="0" presStyleCnt="2"/>
      <dgm:spPr/>
    </dgm:pt>
    <dgm:pt modelId="{57A34DEA-9DDC-4781-947C-EDEC9CA6E714}" type="pres">
      <dgm:prSet presAssocID="{85636B68-6C86-444C-9892-49FA56C449C0}" presName="parentText" presStyleLbl="node1" presStyleIdx="0" presStyleCnt="2">
        <dgm:presLayoutVars>
          <dgm:chMax val="0"/>
          <dgm:bulletEnabled val="1"/>
        </dgm:presLayoutVars>
      </dgm:prSet>
      <dgm:spPr/>
    </dgm:pt>
    <dgm:pt modelId="{4492E619-DE4D-4D50-AF99-4A2F854D3BD5}" type="pres">
      <dgm:prSet presAssocID="{85636B68-6C86-444C-9892-49FA56C449C0}" presName="negativeSpace" presStyleCnt="0"/>
      <dgm:spPr/>
    </dgm:pt>
    <dgm:pt modelId="{D770FAC4-C79D-449D-A50B-D328B81AC78F}" type="pres">
      <dgm:prSet presAssocID="{85636B68-6C86-444C-9892-49FA56C449C0}" presName="childText" presStyleLbl="conFgAcc1" presStyleIdx="0" presStyleCnt="2">
        <dgm:presLayoutVars>
          <dgm:bulletEnabled val="1"/>
        </dgm:presLayoutVars>
      </dgm:prSet>
      <dgm:spPr/>
    </dgm:pt>
    <dgm:pt modelId="{DEB00873-A091-4106-9995-D18544208A4C}" type="pres">
      <dgm:prSet presAssocID="{1EF852AB-371B-4EC5-9277-4E18B37610EA}" presName="spaceBetweenRectangles" presStyleCnt="0"/>
      <dgm:spPr/>
    </dgm:pt>
    <dgm:pt modelId="{59CAA4D4-3617-47FA-95B5-564FEBAE753C}" type="pres">
      <dgm:prSet presAssocID="{120071C3-A214-436F-8363-9BBCB87675D6}" presName="parentLin" presStyleCnt="0"/>
      <dgm:spPr/>
    </dgm:pt>
    <dgm:pt modelId="{21E18320-0E47-47CB-B73E-F4AD3E8A27A0}" type="pres">
      <dgm:prSet presAssocID="{120071C3-A214-436F-8363-9BBCB87675D6}" presName="parentLeftMargin" presStyleLbl="node1" presStyleIdx="0" presStyleCnt="2"/>
      <dgm:spPr/>
    </dgm:pt>
    <dgm:pt modelId="{B827C599-04D2-49AB-A8CC-0420C958861E}" type="pres">
      <dgm:prSet presAssocID="{120071C3-A214-436F-8363-9BBCB87675D6}" presName="parentText" presStyleLbl="node1" presStyleIdx="1" presStyleCnt="2">
        <dgm:presLayoutVars>
          <dgm:chMax val="0"/>
          <dgm:bulletEnabled val="1"/>
        </dgm:presLayoutVars>
      </dgm:prSet>
      <dgm:spPr/>
    </dgm:pt>
    <dgm:pt modelId="{1438DEB3-E006-459B-9104-540DBB46EF30}" type="pres">
      <dgm:prSet presAssocID="{120071C3-A214-436F-8363-9BBCB87675D6}" presName="negativeSpace" presStyleCnt="0"/>
      <dgm:spPr/>
    </dgm:pt>
    <dgm:pt modelId="{B149FBB9-4D75-4D2C-846E-6D7B6BF52D73}" type="pres">
      <dgm:prSet presAssocID="{120071C3-A214-436F-8363-9BBCB87675D6}" presName="childText" presStyleLbl="conFgAcc1" presStyleIdx="1" presStyleCnt="2">
        <dgm:presLayoutVars>
          <dgm:bulletEnabled val="1"/>
        </dgm:presLayoutVars>
      </dgm:prSet>
      <dgm:spPr/>
    </dgm:pt>
  </dgm:ptLst>
  <dgm:cxnLst>
    <dgm:cxn modelId="{554D1918-E978-46AC-8E93-F7DE76A8C524}" type="presOf" srcId="{85636B68-6C86-444C-9892-49FA56C449C0}" destId="{57A34DEA-9DDC-4781-947C-EDEC9CA6E714}" srcOrd="1" destOrd="0" presId="urn:microsoft.com/office/officeart/2005/8/layout/list1"/>
    <dgm:cxn modelId="{37ECB05F-BA03-4519-8855-FD13BFFAE934}" type="presOf" srcId="{85636B68-6C86-444C-9892-49FA56C449C0}" destId="{C0F5AFC9-37D1-45A8-A292-4DC69A5D579A}" srcOrd="0" destOrd="0" presId="urn:microsoft.com/office/officeart/2005/8/layout/list1"/>
    <dgm:cxn modelId="{6BEA2B6A-93A5-4C81-A7A6-AB75B4FC3831}" type="presOf" srcId="{3485D9EA-3F93-4D4E-A600-7C959B0912C0}" destId="{B149FBB9-4D75-4D2C-846E-6D7B6BF52D73}" srcOrd="0" destOrd="0" presId="urn:microsoft.com/office/officeart/2005/8/layout/list1"/>
    <dgm:cxn modelId="{83146A6F-3358-472C-85C8-B189B0641403}" srcId="{120071C3-A214-436F-8363-9BBCB87675D6}" destId="{3485D9EA-3F93-4D4E-A600-7C959B0912C0}" srcOrd="0" destOrd="0" parTransId="{A035A08C-5124-4419-991A-97A746C99CEB}" sibTransId="{87028C03-F7BD-460C-94F2-141EA481DC80}"/>
    <dgm:cxn modelId="{3264E850-1A87-4DF0-89B5-4621C0EE7631}" srcId="{85636B68-6C86-444C-9892-49FA56C449C0}" destId="{2ADD1D61-40D3-43AB-AEBE-2132907FC825}" srcOrd="1" destOrd="0" parTransId="{C4C8420A-F117-4F49-AFA0-50186D297DA3}" sibTransId="{1A729A82-8919-47DC-AFBD-972B35590EBD}"/>
    <dgm:cxn modelId="{5192035A-6772-494B-9001-01695DE9E2B8}" srcId="{D1916D19-5755-4C74-B0DD-43FB956F130E}" destId="{120071C3-A214-436F-8363-9BBCB87675D6}" srcOrd="1" destOrd="0" parTransId="{259CF4AB-7A3D-4639-8DBF-2B33F9DA5AA3}" sibTransId="{78C76152-743E-4F0E-8041-21ADD1B523A0}"/>
    <dgm:cxn modelId="{54F77B7B-5FBB-4A8E-A7D5-A277FF00D606}" type="presOf" srcId="{D1916D19-5755-4C74-B0DD-43FB956F130E}" destId="{E273658C-924B-41AC-8BB0-DEE4D5CADEB1}" srcOrd="0" destOrd="0" presId="urn:microsoft.com/office/officeart/2005/8/layout/list1"/>
    <dgm:cxn modelId="{16CB6D96-8B0A-414B-83E2-870DBB8657D8}" type="presOf" srcId="{26C74E4D-2CC5-42C0-B2C5-6077A0632785}" destId="{D770FAC4-C79D-449D-A50B-D328B81AC78F}" srcOrd="0" destOrd="0" presId="urn:microsoft.com/office/officeart/2005/8/layout/list1"/>
    <dgm:cxn modelId="{40A8FC9D-08B1-4E07-AEB2-6DFDDBB49655}" srcId="{85636B68-6C86-444C-9892-49FA56C449C0}" destId="{26C74E4D-2CC5-42C0-B2C5-6077A0632785}" srcOrd="0" destOrd="0" parTransId="{CBFC92CC-0A3B-424C-86F9-23E4F6A3E8C1}" sibTransId="{759F3E8F-6C64-4374-9E58-9405722A8591}"/>
    <dgm:cxn modelId="{881B01AE-E28A-4A29-A471-A4625B7071A5}" type="presOf" srcId="{FA734D3C-8D4E-45CE-BCE8-50396D901F1D}" destId="{B149FBB9-4D75-4D2C-846E-6D7B6BF52D73}" srcOrd="0" destOrd="2" presId="urn:microsoft.com/office/officeart/2005/8/layout/list1"/>
    <dgm:cxn modelId="{4A037FB3-34FD-4140-A059-A3E03C4D441D}" srcId="{120071C3-A214-436F-8363-9BBCB87675D6}" destId="{AE402E2F-801D-40B4-A9B8-3C7722C02EFD}" srcOrd="1" destOrd="0" parTransId="{F1DA8FD4-2A00-44A1-B066-9BEB2222DC10}" sibTransId="{28BE7136-FD79-4CD9-9650-ECA8555734D6}"/>
    <dgm:cxn modelId="{ACAFD7BD-C82B-43CE-A87E-226DF78C47FC}" type="presOf" srcId="{120071C3-A214-436F-8363-9BBCB87675D6}" destId="{21E18320-0E47-47CB-B73E-F4AD3E8A27A0}" srcOrd="0" destOrd="0" presId="urn:microsoft.com/office/officeart/2005/8/layout/list1"/>
    <dgm:cxn modelId="{7D6F24CE-AB20-46E1-ACD0-C55F05961CBA}" type="presOf" srcId="{120071C3-A214-436F-8363-9BBCB87675D6}" destId="{B827C599-04D2-49AB-A8CC-0420C958861E}" srcOrd="1" destOrd="0" presId="urn:microsoft.com/office/officeart/2005/8/layout/list1"/>
    <dgm:cxn modelId="{40F94BD6-1209-4707-9C33-ACE8270D0691}" type="presOf" srcId="{2ADD1D61-40D3-43AB-AEBE-2132907FC825}" destId="{D770FAC4-C79D-449D-A50B-D328B81AC78F}" srcOrd="0" destOrd="1" presId="urn:microsoft.com/office/officeart/2005/8/layout/list1"/>
    <dgm:cxn modelId="{F778C2D7-220D-4C95-B28B-7D7848FBAD26}" srcId="{120071C3-A214-436F-8363-9BBCB87675D6}" destId="{FA734D3C-8D4E-45CE-BCE8-50396D901F1D}" srcOrd="2" destOrd="0" parTransId="{8A19DED2-AC1A-40AF-A77D-59B240B30465}" sibTransId="{14304704-291D-4D72-B976-A1CB55F876D4}"/>
    <dgm:cxn modelId="{F57109D8-0B66-4480-90CC-091A85C052F8}" srcId="{D1916D19-5755-4C74-B0DD-43FB956F130E}" destId="{85636B68-6C86-444C-9892-49FA56C449C0}" srcOrd="0" destOrd="0" parTransId="{A7FE0EF5-698D-4CEC-88E3-E2B0DA22B789}" sibTransId="{1EF852AB-371B-4EC5-9277-4E18B37610EA}"/>
    <dgm:cxn modelId="{BCE8C7FE-5ED5-492F-96FD-BE991C1B9C5F}" type="presOf" srcId="{AE402E2F-801D-40B4-A9B8-3C7722C02EFD}" destId="{B149FBB9-4D75-4D2C-846E-6D7B6BF52D73}" srcOrd="0" destOrd="1" presId="urn:microsoft.com/office/officeart/2005/8/layout/list1"/>
    <dgm:cxn modelId="{B526521D-02B6-4B24-91F4-3EED09665341}" type="presParOf" srcId="{E273658C-924B-41AC-8BB0-DEE4D5CADEB1}" destId="{CEDA0131-2FFA-4198-BFA5-7F3C37A9DD33}" srcOrd="0" destOrd="0" presId="urn:microsoft.com/office/officeart/2005/8/layout/list1"/>
    <dgm:cxn modelId="{4B98B8DC-F75A-42BA-A222-542AD7B1759E}" type="presParOf" srcId="{CEDA0131-2FFA-4198-BFA5-7F3C37A9DD33}" destId="{C0F5AFC9-37D1-45A8-A292-4DC69A5D579A}" srcOrd="0" destOrd="0" presId="urn:microsoft.com/office/officeart/2005/8/layout/list1"/>
    <dgm:cxn modelId="{29D7A91E-8E86-4316-BEAA-4FE5549F862C}" type="presParOf" srcId="{CEDA0131-2FFA-4198-BFA5-7F3C37A9DD33}" destId="{57A34DEA-9DDC-4781-947C-EDEC9CA6E714}" srcOrd="1" destOrd="0" presId="urn:microsoft.com/office/officeart/2005/8/layout/list1"/>
    <dgm:cxn modelId="{1570D136-F00E-4890-94CB-94DC215BCFAA}" type="presParOf" srcId="{E273658C-924B-41AC-8BB0-DEE4D5CADEB1}" destId="{4492E619-DE4D-4D50-AF99-4A2F854D3BD5}" srcOrd="1" destOrd="0" presId="urn:microsoft.com/office/officeart/2005/8/layout/list1"/>
    <dgm:cxn modelId="{D96C549F-0C24-4E3A-A653-988397A30719}" type="presParOf" srcId="{E273658C-924B-41AC-8BB0-DEE4D5CADEB1}" destId="{D770FAC4-C79D-449D-A50B-D328B81AC78F}" srcOrd="2" destOrd="0" presId="urn:microsoft.com/office/officeart/2005/8/layout/list1"/>
    <dgm:cxn modelId="{4F87DF28-1940-4924-8394-C3A569763C84}" type="presParOf" srcId="{E273658C-924B-41AC-8BB0-DEE4D5CADEB1}" destId="{DEB00873-A091-4106-9995-D18544208A4C}" srcOrd="3" destOrd="0" presId="urn:microsoft.com/office/officeart/2005/8/layout/list1"/>
    <dgm:cxn modelId="{66C65AD4-4B89-4F27-BCEA-B9A8B7C085F8}" type="presParOf" srcId="{E273658C-924B-41AC-8BB0-DEE4D5CADEB1}" destId="{59CAA4D4-3617-47FA-95B5-564FEBAE753C}" srcOrd="4" destOrd="0" presId="urn:microsoft.com/office/officeart/2005/8/layout/list1"/>
    <dgm:cxn modelId="{4B614CB8-271D-42DE-934F-EB5FBE13DBA7}" type="presParOf" srcId="{59CAA4D4-3617-47FA-95B5-564FEBAE753C}" destId="{21E18320-0E47-47CB-B73E-F4AD3E8A27A0}" srcOrd="0" destOrd="0" presId="urn:microsoft.com/office/officeart/2005/8/layout/list1"/>
    <dgm:cxn modelId="{A06CE886-6E7C-476F-B1EC-918A713EB7E4}" type="presParOf" srcId="{59CAA4D4-3617-47FA-95B5-564FEBAE753C}" destId="{B827C599-04D2-49AB-A8CC-0420C958861E}" srcOrd="1" destOrd="0" presId="urn:microsoft.com/office/officeart/2005/8/layout/list1"/>
    <dgm:cxn modelId="{D102DD59-3362-499C-9C67-CEEB91563A4A}" type="presParOf" srcId="{E273658C-924B-41AC-8BB0-DEE4D5CADEB1}" destId="{1438DEB3-E006-459B-9104-540DBB46EF30}" srcOrd="5" destOrd="0" presId="urn:microsoft.com/office/officeart/2005/8/layout/list1"/>
    <dgm:cxn modelId="{1BB2AE01-D295-4AD6-B6CC-9BAE55459184}" type="presParOf" srcId="{E273658C-924B-41AC-8BB0-DEE4D5CADEB1}" destId="{B149FBB9-4D75-4D2C-846E-6D7B6BF52D7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916D19-5755-4C74-B0DD-43FB956F130E}"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85636B68-6C86-444C-9892-49FA56C449C0}">
      <dgm:prSet/>
      <dgm:spPr>
        <a:solidFill>
          <a:srgbClr val="012A60"/>
        </a:solidFill>
        <a:ln>
          <a:solidFill>
            <a:srgbClr val="1A2247"/>
          </a:solidFill>
        </a:ln>
      </dgm:spPr>
      <dgm:t>
        <a:bodyPr/>
        <a:lstStyle/>
        <a:p>
          <a:r>
            <a:rPr lang="en-US" dirty="0"/>
            <a:t>Labor Market Variability</a:t>
          </a:r>
        </a:p>
      </dgm:t>
    </dgm:pt>
    <dgm:pt modelId="{A7FE0EF5-698D-4CEC-88E3-E2B0DA22B789}" type="parTrans" cxnId="{F57109D8-0B66-4480-90CC-091A85C052F8}">
      <dgm:prSet/>
      <dgm:spPr/>
      <dgm:t>
        <a:bodyPr/>
        <a:lstStyle/>
        <a:p>
          <a:endParaRPr lang="en-US"/>
        </a:p>
      </dgm:t>
    </dgm:pt>
    <dgm:pt modelId="{1EF852AB-371B-4EC5-9277-4E18B37610EA}" type="sibTrans" cxnId="{F57109D8-0B66-4480-90CC-091A85C052F8}">
      <dgm:prSet/>
      <dgm:spPr/>
      <dgm:t>
        <a:bodyPr/>
        <a:lstStyle/>
        <a:p>
          <a:endParaRPr lang="en-US"/>
        </a:p>
      </dgm:t>
    </dgm:pt>
    <dgm:pt modelId="{26C74E4D-2CC5-42C0-B2C5-6077A0632785}">
      <dgm:prSet/>
      <dgm:spPr/>
      <dgm:t>
        <a:bodyPr/>
        <a:lstStyle/>
        <a:p>
          <a:r>
            <a:rPr lang="en-US" dirty="0"/>
            <a:t>Local conditions vary: some areas see growth, others downturns.</a:t>
          </a:r>
        </a:p>
      </dgm:t>
    </dgm:pt>
    <dgm:pt modelId="{CBFC92CC-0A3B-424C-86F9-23E4F6A3E8C1}" type="parTrans" cxnId="{40A8FC9D-08B1-4E07-AEB2-6DFDDBB49655}">
      <dgm:prSet/>
      <dgm:spPr/>
      <dgm:t>
        <a:bodyPr/>
        <a:lstStyle/>
        <a:p>
          <a:endParaRPr lang="en-US"/>
        </a:p>
      </dgm:t>
    </dgm:pt>
    <dgm:pt modelId="{759F3E8F-6C64-4374-9E58-9405722A8591}" type="sibTrans" cxnId="{40A8FC9D-08B1-4E07-AEB2-6DFDDBB49655}">
      <dgm:prSet/>
      <dgm:spPr/>
      <dgm:t>
        <a:bodyPr/>
        <a:lstStyle/>
        <a:p>
          <a:endParaRPr lang="en-US"/>
        </a:p>
      </dgm:t>
    </dgm:pt>
    <dgm:pt modelId="{2ADD1D61-40D3-43AB-AEBE-2132907FC825}">
      <dgm:prSet/>
      <dgm:spPr/>
      <dgm:t>
        <a:bodyPr/>
        <a:lstStyle/>
        <a:p>
          <a:r>
            <a:rPr lang="en-US" dirty="0"/>
            <a:t>Industry makeup drives differences in demand.</a:t>
          </a:r>
        </a:p>
      </dgm:t>
    </dgm:pt>
    <dgm:pt modelId="{C4C8420A-F117-4F49-AFA0-50186D297DA3}" type="parTrans" cxnId="{3264E850-1A87-4DF0-89B5-4621C0EE7631}">
      <dgm:prSet/>
      <dgm:spPr/>
      <dgm:t>
        <a:bodyPr/>
        <a:lstStyle/>
        <a:p>
          <a:endParaRPr lang="en-US"/>
        </a:p>
      </dgm:t>
    </dgm:pt>
    <dgm:pt modelId="{1A729A82-8919-47DC-AFBD-972B35590EBD}" type="sibTrans" cxnId="{3264E850-1A87-4DF0-89B5-4621C0EE7631}">
      <dgm:prSet/>
      <dgm:spPr/>
      <dgm:t>
        <a:bodyPr/>
        <a:lstStyle/>
        <a:p>
          <a:endParaRPr lang="en-US"/>
        </a:p>
      </dgm:t>
    </dgm:pt>
    <dgm:pt modelId="{120071C3-A214-436F-8363-9BBCB87675D6}">
      <dgm:prSet/>
      <dgm:spPr>
        <a:solidFill>
          <a:srgbClr val="012A60"/>
        </a:solidFill>
        <a:ln>
          <a:solidFill>
            <a:srgbClr val="1A2247"/>
          </a:solidFill>
        </a:ln>
      </dgm:spPr>
      <dgm:t>
        <a:bodyPr/>
        <a:lstStyle/>
        <a:p>
          <a:r>
            <a:rPr lang="en-US" dirty="0"/>
            <a:t>Customer, Staffing and Policy Changes</a:t>
          </a:r>
        </a:p>
      </dgm:t>
    </dgm:pt>
    <dgm:pt modelId="{259CF4AB-7A3D-4639-8DBF-2B33F9DA5AA3}" type="parTrans" cxnId="{5192035A-6772-494B-9001-01695DE9E2B8}">
      <dgm:prSet/>
      <dgm:spPr/>
      <dgm:t>
        <a:bodyPr/>
        <a:lstStyle/>
        <a:p>
          <a:endParaRPr lang="en-US"/>
        </a:p>
      </dgm:t>
    </dgm:pt>
    <dgm:pt modelId="{78C76152-743E-4F0E-8041-21ADD1B523A0}" type="sibTrans" cxnId="{5192035A-6772-494B-9001-01695DE9E2B8}">
      <dgm:prSet/>
      <dgm:spPr/>
      <dgm:t>
        <a:bodyPr/>
        <a:lstStyle/>
        <a:p>
          <a:endParaRPr lang="en-US"/>
        </a:p>
      </dgm:t>
    </dgm:pt>
    <dgm:pt modelId="{3485D9EA-3F93-4D4E-A600-7C959B0912C0}">
      <dgm:prSet/>
      <dgm:spPr/>
      <dgm:t>
        <a:bodyPr/>
        <a:lstStyle/>
        <a:p>
          <a:r>
            <a:rPr lang="en-US" dirty="0"/>
            <a:t>High prevalence of non-English speakers (Spanish, Ukrainian, Russian).</a:t>
          </a:r>
        </a:p>
      </dgm:t>
    </dgm:pt>
    <dgm:pt modelId="{A035A08C-5124-4419-991A-97A746C99CEB}" type="parTrans" cxnId="{83146A6F-3358-472C-85C8-B189B0641403}">
      <dgm:prSet/>
      <dgm:spPr/>
      <dgm:t>
        <a:bodyPr/>
        <a:lstStyle/>
        <a:p>
          <a:endParaRPr lang="en-US"/>
        </a:p>
      </dgm:t>
    </dgm:pt>
    <dgm:pt modelId="{87028C03-F7BD-460C-94F2-141EA481DC80}" type="sibTrans" cxnId="{83146A6F-3358-472C-85C8-B189B0641403}">
      <dgm:prSet/>
      <dgm:spPr/>
      <dgm:t>
        <a:bodyPr/>
        <a:lstStyle/>
        <a:p>
          <a:endParaRPr lang="en-US"/>
        </a:p>
      </dgm:t>
    </dgm:pt>
    <dgm:pt modelId="{AAFB0F01-CB3C-47F4-B5A3-0292EC21CD82}">
      <dgm:prSet/>
      <dgm:spPr/>
      <dgm:t>
        <a:bodyPr/>
        <a:lstStyle/>
        <a:p>
          <a:r>
            <a:rPr lang="en-US" dirty="0"/>
            <a:t>Hiring bilingual staff in PY23 &amp; PY24 to improve service delivery.</a:t>
          </a:r>
        </a:p>
      </dgm:t>
    </dgm:pt>
    <dgm:pt modelId="{D14332D4-9257-43E7-A479-46B1E03D8E9A}" type="parTrans" cxnId="{8C3282CF-3F76-4B55-A3B8-BF565B16FB60}">
      <dgm:prSet/>
      <dgm:spPr/>
      <dgm:t>
        <a:bodyPr/>
        <a:lstStyle/>
        <a:p>
          <a:endParaRPr lang="en-US"/>
        </a:p>
      </dgm:t>
    </dgm:pt>
    <dgm:pt modelId="{C8AD2BB5-FBC5-4CF2-B51B-F94A8EFC3069}" type="sibTrans" cxnId="{8C3282CF-3F76-4B55-A3B8-BF565B16FB60}">
      <dgm:prSet/>
      <dgm:spPr/>
      <dgm:t>
        <a:bodyPr/>
        <a:lstStyle/>
        <a:p>
          <a:endParaRPr lang="en-US"/>
        </a:p>
      </dgm:t>
    </dgm:pt>
    <dgm:pt modelId="{2BF27C8E-01AD-4ACF-8D72-EDAF4BBBFAC6}">
      <dgm:prSet/>
      <dgm:spPr/>
      <dgm:t>
        <a:bodyPr/>
        <a:lstStyle/>
        <a:p>
          <a:r>
            <a:rPr lang="en-US" dirty="0"/>
            <a:t>Leadership changes in PY23 increased service agility; early PY24 data shows enrollment improvements.</a:t>
          </a:r>
        </a:p>
      </dgm:t>
    </dgm:pt>
    <dgm:pt modelId="{74BDE23D-69EA-47A4-B16E-37F371BCBCA6}" type="parTrans" cxnId="{E39C50F7-4119-46DD-9EC4-81EE7A2885B4}">
      <dgm:prSet/>
      <dgm:spPr/>
      <dgm:t>
        <a:bodyPr/>
        <a:lstStyle/>
        <a:p>
          <a:endParaRPr lang="en-US"/>
        </a:p>
      </dgm:t>
    </dgm:pt>
    <dgm:pt modelId="{D3E1D1E2-5923-4D85-B041-68C2F9F38476}" type="sibTrans" cxnId="{E39C50F7-4119-46DD-9EC4-81EE7A2885B4}">
      <dgm:prSet/>
      <dgm:spPr/>
      <dgm:t>
        <a:bodyPr/>
        <a:lstStyle/>
        <a:p>
          <a:endParaRPr lang="en-US"/>
        </a:p>
      </dgm:t>
    </dgm:pt>
    <dgm:pt modelId="{45F2AD2C-EE61-45F8-9A9C-802464F0F557}">
      <dgm:prSet/>
      <dgm:spPr/>
      <dgm:t>
        <a:bodyPr/>
        <a:lstStyle/>
        <a:p>
          <a:r>
            <a:rPr lang="en-US" dirty="0"/>
            <a:t>New youth incentive policy in 2023.</a:t>
          </a:r>
        </a:p>
      </dgm:t>
    </dgm:pt>
    <dgm:pt modelId="{4BC465DB-AFAF-479E-8BCB-5BC97A6105A9}" type="parTrans" cxnId="{EB6D25AC-4970-4FB2-87CA-781EC3B347AE}">
      <dgm:prSet/>
      <dgm:spPr/>
      <dgm:t>
        <a:bodyPr/>
        <a:lstStyle/>
        <a:p>
          <a:endParaRPr lang="en-US"/>
        </a:p>
      </dgm:t>
    </dgm:pt>
    <dgm:pt modelId="{0B7E45B7-5C74-4BA1-9239-492AAB7424BA}" type="sibTrans" cxnId="{EB6D25AC-4970-4FB2-87CA-781EC3B347AE}">
      <dgm:prSet/>
      <dgm:spPr/>
      <dgm:t>
        <a:bodyPr/>
        <a:lstStyle/>
        <a:p>
          <a:endParaRPr lang="en-US"/>
        </a:p>
      </dgm:t>
    </dgm:pt>
    <dgm:pt modelId="{E273658C-924B-41AC-8BB0-DEE4D5CADEB1}" type="pres">
      <dgm:prSet presAssocID="{D1916D19-5755-4C74-B0DD-43FB956F130E}" presName="linear" presStyleCnt="0">
        <dgm:presLayoutVars>
          <dgm:dir/>
          <dgm:animLvl val="lvl"/>
          <dgm:resizeHandles val="exact"/>
        </dgm:presLayoutVars>
      </dgm:prSet>
      <dgm:spPr/>
    </dgm:pt>
    <dgm:pt modelId="{CEDA0131-2FFA-4198-BFA5-7F3C37A9DD33}" type="pres">
      <dgm:prSet presAssocID="{85636B68-6C86-444C-9892-49FA56C449C0}" presName="parentLin" presStyleCnt="0"/>
      <dgm:spPr/>
    </dgm:pt>
    <dgm:pt modelId="{C0F5AFC9-37D1-45A8-A292-4DC69A5D579A}" type="pres">
      <dgm:prSet presAssocID="{85636B68-6C86-444C-9892-49FA56C449C0}" presName="parentLeftMargin" presStyleLbl="node1" presStyleIdx="0" presStyleCnt="2"/>
      <dgm:spPr/>
    </dgm:pt>
    <dgm:pt modelId="{57A34DEA-9DDC-4781-947C-EDEC9CA6E714}" type="pres">
      <dgm:prSet presAssocID="{85636B68-6C86-444C-9892-49FA56C449C0}" presName="parentText" presStyleLbl="node1" presStyleIdx="0" presStyleCnt="2">
        <dgm:presLayoutVars>
          <dgm:chMax val="0"/>
          <dgm:bulletEnabled val="1"/>
        </dgm:presLayoutVars>
      </dgm:prSet>
      <dgm:spPr/>
    </dgm:pt>
    <dgm:pt modelId="{4492E619-DE4D-4D50-AF99-4A2F854D3BD5}" type="pres">
      <dgm:prSet presAssocID="{85636B68-6C86-444C-9892-49FA56C449C0}" presName="negativeSpace" presStyleCnt="0"/>
      <dgm:spPr/>
    </dgm:pt>
    <dgm:pt modelId="{D770FAC4-C79D-449D-A50B-D328B81AC78F}" type="pres">
      <dgm:prSet presAssocID="{85636B68-6C86-444C-9892-49FA56C449C0}" presName="childText" presStyleLbl="conFgAcc1" presStyleIdx="0" presStyleCnt="2">
        <dgm:presLayoutVars>
          <dgm:bulletEnabled val="1"/>
        </dgm:presLayoutVars>
      </dgm:prSet>
      <dgm:spPr/>
    </dgm:pt>
    <dgm:pt modelId="{DEB00873-A091-4106-9995-D18544208A4C}" type="pres">
      <dgm:prSet presAssocID="{1EF852AB-371B-4EC5-9277-4E18B37610EA}" presName="spaceBetweenRectangles" presStyleCnt="0"/>
      <dgm:spPr/>
    </dgm:pt>
    <dgm:pt modelId="{59CAA4D4-3617-47FA-95B5-564FEBAE753C}" type="pres">
      <dgm:prSet presAssocID="{120071C3-A214-436F-8363-9BBCB87675D6}" presName="parentLin" presStyleCnt="0"/>
      <dgm:spPr/>
    </dgm:pt>
    <dgm:pt modelId="{21E18320-0E47-47CB-B73E-F4AD3E8A27A0}" type="pres">
      <dgm:prSet presAssocID="{120071C3-A214-436F-8363-9BBCB87675D6}" presName="parentLeftMargin" presStyleLbl="node1" presStyleIdx="0" presStyleCnt="2"/>
      <dgm:spPr/>
    </dgm:pt>
    <dgm:pt modelId="{B827C599-04D2-49AB-A8CC-0420C958861E}" type="pres">
      <dgm:prSet presAssocID="{120071C3-A214-436F-8363-9BBCB87675D6}" presName="parentText" presStyleLbl="node1" presStyleIdx="1" presStyleCnt="2">
        <dgm:presLayoutVars>
          <dgm:chMax val="0"/>
          <dgm:bulletEnabled val="1"/>
        </dgm:presLayoutVars>
      </dgm:prSet>
      <dgm:spPr/>
    </dgm:pt>
    <dgm:pt modelId="{1438DEB3-E006-459B-9104-540DBB46EF30}" type="pres">
      <dgm:prSet presAssocID="{120071C3-A214-436F-8363-9BBCB87675D6}" presName="negativeSpace" presStyleCnt="0"/>
      <dgm:spPr/>
    </dgm:pt>
    <dgm:pt modelId="{B149FBB9-4D75-4D2C-846E-6D7B6BF52D73}" type="pres">
      <dgm:prSet presAssocID="{120071C3-A214-436F-8363-9BBCB87675D6}" presName="childText" presStyleLbl="conFgAcc1" presStyleIdx="1" presStyleCnt="2">
        <dgm:presLayoutVars>
          <dgm:bulletEnabled val="1"/>
        </dgm:presLayoutVars>
      </dgm:prSet>
      <dgm:spPr/>
    </dgm:pt>
  </dgm:ptLst>
  <dgm:cxnLst>
    <dgm:cxn modelId="{96825C11-E683-447D-B7CD-8A9884FAC192}" type="presOf" srcId="{45F2AD2C-EE61-45F8-9A9C-802464F0F557}" destId="{B149FBB9-4D75-4D2C-846E-6D7B6BF52D73}" srcOrd="0" destOrd="3" presId="urn:microsoft.com/office/officeart/2005/8/layout/list1"/>
    <dgm:cxn modelId="{554D1918-E978-46AC-8E93-F7DE76A8C524}" type="presOf" srcId="{85636B68-6C86-444C-9892-49FA56C449C0}" destId="{57A34DEA-9DDC-4781-947C-EDEC9CA6E714}" srcOrd="1" destOrd="0" presId="urn:microsoft.com/office/officeart/2005/8/layout/list1"/>
    <dgm:cxn modelId="{37ECB05F-BA03-4519-8855-FD13BFFAE934}" type="presOf" srcId="{85636B68-6C86-444C-9892-49FA56C449C0}" destId="{C0F5AFC9-37D1-45A8-A292-4DC69A5D579A}" srcOrd="0" destOrd="0" presId="urn:microsoft.com/office/officeart/2005/8/layout/list1"/>
    <dgm:cxn modelId="{6C472245-CCCD-41B9-AB01-0EBECBB97807}" type="presOf" srcId="{AAFB0F01-CB3C-47F4-B5A3-0292EC21CD82}" destId="{B149FBB9-4D75-4D2C-846E-6D7B6BF52D73}" srcOrd="0" destOrd="1" presId="urn:microsoft.com/office/officeart/2005/8/layout/list1"/>
    <dgm:cxn modelId="{6BEA2B6A-93A5-4C81-A7A6-AB75B4FC3831}" type="presOf" srcId="{3485D9EA-3F93-4D4E-A600-7C959B0912C0}" destId="{B149FBB9-4D75-4D2C-846E-6D7B6BF52D73}" srcOrd="0" destOrd="0" presId="urn:microsoft.com/office/officeart/2005/8/layout/list1"/>
    <dgm:cxn modelId="{83146A6F-3358-472C-85C8-B189B0641403}" srcId="{120071C3-A214-436F-8363-9BBCB87675D6}" destId="{3485D9EA-3F93-4D4E-A600-7C959B0912C0}" srcOrd="0" destOrd="0" parTransId="{A035A08C-5124-4419-991A-97A746C99CEB}" sibTransId="{87028C03-F7BD-460C-94F2-141EA481DC80}"/>
    <dgm:cxn modelId="{3264E850-1A87-4DF0-89B5-4621C0EE7631}" srcId="{85636B68-6C86-444C-9892-49FA56C449C0}" destId="{2ADD1D61-40D3-43AB-AEBE-2132907FC825}" srcOrd="1" destOrd="0" parTransId="{C4C8420A-F117-4F49-AFA0-50186D297DA3}" sibTransId="{1A729A82-8919-47DC-AFBD-972B35590EBD}"/>
    <dgm:cxn modelId="{86FBCA78-EC08-41BC-BAC1-9D55686EA535}" type="presOf" srcId="{2BF27C8E-01AD-4ACF-8D72-EDAF4BBBFAC6}" destId="{B149FBB9-4D75-4D2C-846E-6D7B6BF52D73}" srcOrd="0" destOrd="2" presId="urn:microsoft.com/office/officeart/2005/8/layout/list1"/>
    <dgm:cxn modelId="{5192035A-6772-494B-9001-01695DE9E2B8}" srcId="{D1916D19-5755-4C74-B0DD-43FB956F130E}" destId="{120071C3-A214-436F-8363-9BBCB87675D6}" srcOrd="1" destOrd="0" parTransId="{259CF4AB-7A3D-4639-8DBF-2B33F9DA5AA3}" sibTransId="{78C76152-743E-4F0E-8041-21ADD1B523A0}"/>
    <dgm:cxn modelId="{54F77B7B-5FBB-4A8E-A7D5-A277FF00D606}" type="presOf" srcId="{D1916D19-5755-4C74-B0DD-43FB956F130E}" destId="{E273658C-924B-41AC-8BB0-DEE4D5CADEB1}" srcOrd="0" destOrd="0" presId="urn:microsoft.com/office/officeart/2005/8/layout/list1"/>
    <dgm:cxn modelId="{16CB6D96-8B0A-414B-83E2-870DBB8657D8}" type="presOf" srcId="{26C74E4D-2CC5-42C0-B2C5-6077A0632785}" destId="{D770FAC4-C79D-449D-A50B-D328B81AC78F}" srcOrd="0" destOrd="0" presId="urn:microsoft.com/office/officeart/2005/8/layout/list1"/>
    <dgm:cxn modelId="{40A8FC9D-08B1-4E07-AEB2-6DFDDBB49655}" srcId="{85636B68-6C86-444C-9892-49FA56C449C0}" destId="{26C74E4D-2CC5-42C0-B2C5-6077A0632785}" srcOrd="0" destOrd="0" parTransId="{CBFC92CC-0A3B-424C-86F9-23E4F6A3E8C1}" sibTransId="{759F3E8F-6C64-4374-9E58-9405722A8591}"/>
    <dgm:cxn modelId="{EB6D25AC-4970-4FB2-87CA-781EC3B347AE}" srcId="{120071C3-A214-436F-8363-9BBCB87675D6}" destId="{45F2AD2C-EE61-45F8-9A9C-802464F0F557}" srcOrd="3" destOrd="0" parTransId="{4BC465DB-AFAF-479E-8BCB-5BC97A6105A9}" sibTransId="{0B7E45B7-5C74-4BA1-9239-492AAB7424BA}"/>
    <dgm:cxn modelId="{ACAFD7BD-C82B-43CE-A87E-226DF78C47FC}" type="presOf" srcId="{120071C3-A214-436F-8363-9BBCB87675D6}" destId="{21E18320-0E47-47CB-B73E-F4AD3E8A27A0}" srcOrd="0" destOrd="0" presId="urn:microsoft.com/office/officeart/2005/8/layout/list1"/>
    <dgm:cxn modelId="{7D6F24CE-AB20-46E1-ACD0-C55F05961CBA}" type="presOf" srcId="{120071C3-A214-436F-8363-9BBCB87675D6}" destId="{B827C599-04D2-49AB-A8CC-0420C958861E}" srcOrd="1" destOrd="0" presId="urn:microsoft.com/office/officeart/2005/8/layout/list1"/>
    <dgm:cxn modelId="{8C3282CF-3F76-4B55-A3B8-BF565B16FB60}" srcId="{120071C3-A214-436F-8363-9BBCB87675D6}" destId="{AAFB0F01-CB3C-47F4-B5A3-0292EC21CD82}" srcOrd="1" destOrd="0" parTransId="{D14332D4-9257-43E7-A479-46B1E03D8E9A}" sibTransId="{C8AD2BB5-FBC5-4CF2-B51B-F94A8EFC3069}"/>
    <dgm:cxn modelId="{40F94BD6-1209-4707-9C33-ACE8270D0691}" type="presOf" srcId="{2ADD1D61-40D3-43AB-AEBE-2132907FC825}" destId="{D770FAC4-C79D-449D-A50B-D328B81AC78F}" srcOrd="0" destOrd="1" presId="urn:microsoft.com/office/officeart/2005/8/layout/list1"/>
    <dgm:cxn modelId="{F57109D8-0B66-4480-90CC-091A85C052F8}" srcId="{D1916D19-5755-4C74-B0DD-43FB956F130E}" destId="{85636B68-6C86-444C-9892-49FA56C449C0}" srcOrd="0" destOrd="0" parTransId="{A7FE0EF5-698D-4CEC-88E3-E2B0DA22B789}" sibTransId="{1EF852AB-371B-4EC5-9277-4E18B37610EA}"/>
    <dgm:cxn modelId="{E39C50F7-4119-46DD-9EC4-81EE7A2885B4}" srcId="{120071C3-A214-436F-8363-9BBCB87675D6}" destId="{2BF27C8E-01AD-4ACF-8D72-EDAF4BBBFAC6}" srcOrd="2" destOrd="0" parTransId="{74BDE23D-69EA-47A4-B16E-37F371BCBCA6}" sibTransId="{D3E1D1E2-5923-4D85-B041-68C2F9F38476}"/>
    <dgm:cxn modelId="{B526521D-02B6-4B24-91F4-3EED09665341}" type="presParOf" srcId="{E273658C-924B-41AC-8BB0-DEE4D5CADEB1}" destId="{CEDA0131-2FFA-4198-BFA5-7F3C37A9DD33}" srcOrd="0" destOrd="0" presId="urn:microsoft.com/office/officeart/2005/8/layout/list1"/>
    <dgm:cxn modelId="{4B98B8DC-F75A-42BA-A222-542AD7B1759E}" type="presParOf" srcId="{CEDA0131-2FFA-4198-BFA5-7F3C37A9DD33}" destId="{C0F5AFC9-37D1-45A8-A292-4DC69A5D579A}" srcOrd="0" destOrd="0" presId="urn:microsoft.com/office/officeart/2005/8/layout/list1"/>
    <dgm:cxn modelId="{29D7A91E-8E86-4316-BEAA-4FE5549F862C}" type="presParOf" srcId="{CEDA0131-2FFA-4198-BFA5-7F3C37A9DD33}" destId="{57A34DEA-9DDC-4781-947C-EDEC9CA6E714}" srcOrd="1" destOrd="0" presId="urn:microsoft.com/office/officeart/2005/8/layout/list1"/>
    <dgm:cxn modelId="{1570D136-F00E-4890-94CB-94DC215BCFAA}" type="presParOf" srcId="{E273658C-924B-41AC-8BB0-DEE4D5CADEB1}" destId="{4492E619-DE4D-4D50-AF99-4A2F854D3BD5}" srcOrd="1" destOrd="0" presId="urn:microsoft.com/office/officeart/2005/8/layout/list1"/>
    <dgm:cxn modelId="{D96C549F-0C24-4E3A-A653-988397A30719}" type="presParOf" srcId="{E273658C-924B-41AC-8BB0-DEE4D5CADEB1}" destId="{D770FAC4-C79D-449D-A50B-D328B81AC78F}" srcOrd="2" destOrd="0" presId="urn:microsoft.com/office/officeart/2005/8/layout/list1"/>
    <dgm:cxn modelId="{4F87DF28-1940-4924-8394-C3A569763C84}" type="presParOf" srcId="{E273658C-924B-41AC-8BB0-DEE4D5CADEB1}" destId="{DEB00873-A091-4106-9995-D18544208A4C}" srcOrd="3" destOrd="0" presId="urn:microsoft.com/office/officeart/2005/8/layout/list1"/>
    <dgm:cxn modelId="{66C65AD4-4B89-4F27-BCEA-B9A8B7C085F8}" type="presParOf" srcId="{E273658C-924B-41AC-8BB0-DEE4D5CADEB1}" destId="{59CAA4D4-3617-47FA-95B5-564FEBAE753C}" srcOrd="4" destOrd="0" presId="urn:microsoft.com/office/officeart/2005/8/layout/list1"/>
    <dgm:cxn modelId="{4B614CB8-271D-42DE-934F-EB5FBE13DBA7}" type="presParOf" srcId="{59CAA4D4-3617-47FA-95B5-564FEBAE753C}" destId="{21E18320-0E47-47CB-B73E-F4AD3E8A27A0}" srcOrd="0" destOrd="0" presId="urn:microsoft.com/office/officeart/2005/8/layout/list1"/>
    <dgm:cxn modelId="{A06CE886-6E7C-476F-B1EC-918A713EB7E4}" type="presParOf" srcId="{59CAA4D4-3617-47FA-95B5-564FEBAE753C}" destId="{B827C599-04D2-49AB-A8CC-0420C958861E}" srcOrd="1" destOrd="0" presId="urn:microsoft.com/office/officeart/2005/8/layout/list1"/>
    <dgm:cxn modelId="{D102DD59-3362-499C-9C67-CEEB91563A4A}" type="presParOf" srcId="{E273658C-924B-41AC-8BB0-DEE4D5CADEB1}" destId="{1438DEB3-E006-459B-9104-540DBB46EF30}" srcOrd="5" destOrd="0" presId="urn:microsoft.com/office/officeart/2005/8/layout/list1"/>
    <dgm:cxn modelId="{1BB2AE01-D295-4AD6-B6CC-9BAE55459184}" type="presParOf" srcId="{E273658C-924B-41AC-8BB0-DEE4D5CADEB1}" destId="{B149FBB9-4D75-4D2C-846E-6D7B6BF52D7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916D19-5755-4C74-B0DD-43FB956F130E}"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85636B68-6C86-444C-9892-49FA56C449C0}">
      <dgm:prSet/>
      <dgm:spPr>
        <a:solidFill>
          <a:schemeClr val="accent2"/>
        </a:solidFill>
      </dgm:spPr>
      <dgm:t>
        <a:bodyPr/>
        <a:lstStyle/>
        <a:p>
          <a:r>
            <a:rPr lang="en-US" dirty="0"/>
            <a:t>Funding Utilization Challenges</a:t>
          </a:r>
        </a:p>
      </dgm:t>
    </dgm:pt>
    <dgm:pt modelId="{A7FE0EF5-698D-4CEC-88E3-E2B0DA22B789}" type="parTrans" cxnId="{F57109D8-0B66-4480-90CC-091A85C052F8}">
      <dgm:prSet/>
      <dgm:spPr/>
      <dgm:t>
        <a:bodyPr/>
        <a:lstStyle/>
        <a:p>
          <a:endParaRPr lang="en-US"/>
        </a:p>
      </dgm:t>
    </dgm:pt>
    <dgm:pt modelId="{1EF852AB-371B-4EC5-9277-4E18B37610EA}" type="sibTrans" cxnId="{F57109D8-0B66-4480-90CC-091A85C052F8}">
      <dgm:prSet/>
      <dgm:spPr/>
      <dgm:t>
        <a:bodyPr/>
        <a:lstStyle/>
        <a:p>
          <a:endParaRPr lang="en-US"/>
        </a:p>
      </dgm:t>
    </dgm:pt>
    <dgm:pt modelId="{26C74E4D-2CC5-42C0-B2C5-6077A0632785}">
      <dgm:prSet custT="1"/>
      <dgm:spPr>
        <a:ln>
          <a:solidFill>
            <a:schemeClr val="accent2"/>
          </a:solidFill>
        </a:ln>
      </dgm:spPr>
      <dgm:t>
        <a:bodyPr/>
        <a:lstStyle/>
        <a:p>
          <a:r>
            <a:rPr lang="en-US" sz="1600" dirty="0"/>
            <a:t>PY19-PY22:</a:t>
          </a:r>
        </a:p>
      </dgm:t>
    </dgm:pt>
    <dgm:pt modelId="{CBFC92CC-0A3B-424C-86F9-23E4F6A3E8C1}" type="parTrans" cxnId="{40A8FC9D-08B1-4E07-AEB2-6DFDDBB49655}">
      <dgm:prSet/>
      <dgm:spPr/>
      <dgm:t>
        <a:bodyPr/>
        <a:lstStyle/>
        <a:p>
          <a:endParaRPr lang="en-US"/>
        </a:p>
      </dgm:t>
    </dgm:pt>
    <dgm:pt modelId="{759F3E8F-6C64-4374-9E58-9405722A8591}" type="sibTrans" cxnId="{40A8FC9D-08B1-4E07-AEB2-6DFDDBB49655}">
      <dgm:prSet/>
      <dgm:spPr/>
      <dgm:t>
        <a:bodyPr/>
        <a:lstStyle/>
        <a:p>
          <a:endParaRPr lang="en-US"/>
        </a:p>
      </dgm:t>
    </dgm:pt>
    <dgm:pt modelId="{2ADD1D61-40D3-43AB-AEBE-2132907FC825}">
      <dgm:prSet custT="1"/>
      <dgm:spPr>
        <a:ln>
          <a:solidFill>
            <a:schemeClr val="accent2"/>
          </a:solidFill>
        </a:ln>
      </dgm:spPr>
      <dgm:t>
        <a:bodyPr/>
        <a:lstStyle/>
        <a:p>
          <a:r>
            <a:rPr lang="en-US" sz="1600" dirty="0"/>
            <a:t>PY24 Outlook:</a:t>
          </a:r>
        </a:p>
      </dgm:t>
    </dgm:pt>
    <dgm:pt modelId="{1A729A82-8919-47DC-AFBD-972B35590EBD}" type="sibTrans" cxnId="{3264E850-1A87-4DF0-89B5-4621C0EE7631}">
      <dgm:prSet/>
      <dgm:spPr/>
      <dgm:t>
        <a:bodyPr/>
        <a:lstStyle/>
        <a:p>
          <a:endParaRPr lang="en-US"/>
        </a:p>
      </dgm:t>
    </dgm:pt>
    <dgm:pt modelId="{C4C8420A-F117-4F49-AFA0-50186D297DA3}" type="parTrans" cxnId="{3264E850-1A87-4DF0-89B5-4621C0EE7631}">
      <dgm:prSet/>
      <dgm:spPr/>
      <dgm:t>
        <a:bodyPr/>
        <a:lstStyle/>
        <a:p>
          <a:endParaRPr lang="en-US"/>
        </a:p>
      </dgm:t>
    </dgm:pt>
    <dgm:pt modelId="{8790DE86-E024-49EA-8234-C12DF9BF6001}">
      <dgm:prSet custT="1"/>
      <dgm:spPr>
        <a:ln>
          <a:solidFill>
            <a:schemeClr val="accent2"/>
          </a:solidFill>
        </a:ln>
      </dgm:spPr>
      <dgm:t>
        <a:bodyPr/>
        <a:lstStyle/>
        <a:p>
          <a:r>
            <a:rPr lang="en-US" sz="1600" dirty="0"/>
            <a:t>Non-compliance:</a:t>
          </a:r>
        </a:p>
      </dgm:t>
    </dgm:pt>
    <dgm:pt modelId="{AB6EB666-B9F1-4C1A-B17D-A2C3F71FEE87}" type="parTrans" cxnId="{534E5387-B355-40EE-8094-5649F643C625}">
      <dgm:prSet/>
      <dgm:spPr/>
      <dgm:t>
        <a:bodyPr/>
        <a:lstStyle/>
        <a:p>
          <a:endParaRPr lang="en-US"/>
        </a:p>
      </dgm:t>
    </dgm:pt>
    <dgm:pt modelId="{442A0616-56CA-4FF4-9B1D-5DB51720D53C}" type="sibTrans" cxnId="{534E5387-B355-40EE-8094-5649F643C625}">
      <dgm:prSet/>
      <dgm:spPr/>
      <dgm:t>
        <a:bodyPr/>
        <a:lstStyle/>
        <a:p>
          <a:endParaRPr lang="en-US"/>
        </a:p>
      </dgm:t>
    </dgm:pt>
    <dgm:pt modelId="{728838DA-ACE0-4F79-A454-F2445A5D45A4}">
      <dgm:prSet custT="1"/>
      <dgm:spPr>
        <a:ln>
          <a:solidFill>
            <a:schemeClr val="accent2"/>
          </a:solidFill>
        </a:ln>
      </dgm:spPr>
      <dgm:t>
        <a:bodyPr/>
        <a:lstStyle/>
        <a:p>
          <a:r>
            <a:rPr lang="en-US" sz="1600" dirty="0"/>
            <a:t>PY23 Success:</a:t>
          </a:r>
        </a:p>
      </dgm:t>
    </dgm:pt>
    <dgm:pt modelId="{F4B29D95-06E2-4263-9646-26A6424EC3A7}" type="parTrans" cxnId="{F63A89EF-F751-49BD-89C2-1F62D8FEEC17}">
      <dgm:prSet/>
      <dgm:spPr/>
      <dgm:t>
        <a:bodyPr/>
        <a:lstStyle/>
        <a:p>
          <a:endParaRPr lang="en-US"/>
        </a:p>
      </dgm:t>
    </dgm:pt>
    <dgm:pt modelId="{F1E4504E-A78A-40C6-9275-CB497BB3F7E1}" type="sibTrans" cxnId="{F63A89EF-F751-49BD-89C2-1F62D8FEEC17}">
      <dgm:prSet/>
      <dgm:spPr/>
      <dgm:t>
        <a:bodyPr/>
        <a:lstStyle/>
        <a:p>
          <a:endParaRPr lang="en-US"/>
        </a:p>
      </dgm:t>
    </dgm:pt>
    <dgm:pt modelId="{298447FB-BDD0-43C5-BF95-D82839CD9DB2}">
      <dgm:prSet custT="1"/>
      <dgm:spPr>
        <a:ln>
          <a:solidFill>
            <a:schemeClr val="accent2"/>
          </a:solidFill>
        </a:ln>
      </dgm:spPr>
      <dgm:t>
        <a:bodyPr/>
        <a:lstStyle/>
        <a:p>
          <a:pPr>
            <a:buFont typeface="Courier New" panose="02070309020205020404" pitchFamily="49" charset="0"/>
            <a:buChar char="o"/>
          </a:pPr>
          <a:r>
            <a:rPr lang="en-US" sz="1600" dirty="0"/>
            <a:t>$3.3M in unspent WIOA funds returned due to unmet obligations requirements.</a:t>
          </a:r>
        </a:p>
      </dgm:t>
    </dgm:pt>
    <dgm:pt modelId="{3521AE3E-7E52-481C-86DC-C9D5647D2AA5}" type="parTrans" cxnId="{E9F1707F-299B-48AB-8868-2C520BC696F0}">
      <dgm:prSet/>
      <dgm:spPr/>
      <dgm:t>
        <a:bodyPr/>
        <a:lstStyle/>
        <a:p>
          <a:endParaRPr lang="en-US"/>
        </a:p>
      </dgm:t>
    </dgm:pt>
    <dgm:pt modelId="{D5B8C684-5006-428D-8490-312B21631B7A}" type="sibTrans" cxnId="{E9F1707F-299B-48AB-8868-2C520BC696F0}">
      <dgm:prSet/>
      <dgm:spPr/>
      <dgm:t>
        <a:bodyPr/>
        <a:lstStyle/>
        <a:p>
          <a:endParaRPr lang="en-US"/>
        </a:p>
      </dgm:t>
    </dgm:pt>
    <dgm:pt modelId="{C870C769-E072-4B80-BD09-AF35620FF749}">
      <dgm:prSet custT="1"/>
      <dgm:spPr>
        <a:ln>
          <a:solidFill>
            <a:schemeClr val="accent2"/>
          </a:solidFill>
        </a:ln>
      </dgm:spPr>
      <dgm:t>
        <a:bodyPr/>
        <a:lstStyle/>
        <a:p>
          <a:pPr>
            <a:buFont typeface="Courier New" panose="02070309020205020404" pitchFamily="49" charset="0"/>
            <a:buChar char="o"/>
          </a:pPr>
          <a:r>
            <a:rPr lang="en-US" sz="1600" dirty="0"/>
            <a:t>Did not meet the 80% obligation requirements in PY20, PY21 (COVID waiver applied), and PY22, leading to fund recapture.</a:t>
          </a:r>
        </a:p>
      </dgm:t>
    </dgm:pt>
    <dgm:pt modelId="{79A6A228-F550-402A-82D6-749610CA304C}" type="parTrans" cxnId="{9EDF2307-D3D2-46FF-B151-911FBBDAF2A2}">
      <dgm:prSet/>
      <dgm:spPr/>
      <dgm:t>
        <a:bodyPr/>
        <a:lstStyle/>
        <a:p>
          <a:endParaRPr lang="en-US"/>
        </a:p>
      </dgm:t>
    </dgm:pt>
    <dgm:pt modelId="{4115A960-F457-4606-B5B3-FE82520C3988}" type="sibTrans" cxnId="{9EDF2307-D3D2-46FF-B151-911FBBDAF2A2}">
      <dgm:prSet/>
      <dgm:spPr/>
      <dgm:t>
        <a:bodyPr/>
        <a:lstStyle/>
        <a:p>
          <a:endParaRPr lang="en-US"/>
        </a:p>
      </dgm:t>
    </dgm:pt>
    <dgm:pt modelId="{4406C1FC-CAE4-4431-BF3D-ED853C5A703A}">
      <dgm:prSet custT="1"/>
      <dgm:spPr>
        <a:ln>
          <a:solidFill>
            <a:schemeClr val="accent2"/>
          </a:solidFill>
        </a:ln>
      </dgm:spPr>
      <dgm:t>
        <a:bodyPr/>
        <a:lstStyle/>
        <a:p>
          <a:pPr>
            <a:buFont typeface="Courier New" panose="02070309020205020404" pitchFamily="49" charset="0"/>
            <a:buChar char="o"/>
          </a:pPr>
          <a:r>
            <a:rPr lang="en-US" sz="1600" dirty="0"/>
            <a:t>Fully obligated and spent all WIOA funds for the first time in the past 6 program years.</a:t>
          </a:r>
        </a:p>
      </dgm:t>
    </dgm:pt>
    <dgm:pt modelId="{026CA87C-075B-46D5-8D89-659F94369898}" type="parTrans" cxnId="{D7AEF876-593F-49BD-A5A1-AF960B918E9D}">
      <dgm:prSet/>
      <dgm:spPr/>
      <dgm:t>
        <a:bodyPr/>
        <a:lstStyle/>
        <a:p>
          <a:endParaRPr lang="en-US"/>
        </a:p>
      </dgm:t>
    </dgm:pt>
    <dgm:pt modelId="{0419F81F-FBF6-49A7-9924-D2DAB6C02A41}" type="sibTrans" cxnId="{D7AEF876-593F-49BD-A5A1-AF960B918E9D}">
      <dgm:prSet/>
      <dgm:spPr/>
      <dgm:t>
        <a:bodyPr/>
        <a:lstStyle/>
        <a:p>
          <a:endParaRPr lang="en-US"/>
        </a:p>
      </dgm:t>
    </dgm:pt>
    <dgm:pt modelId="{8A332537-D182-4078-8C26-C450C540E19D}">
      <dgm:prSet custT="1"/>
      <dgm:spPr>
        <a:ln>
          <a:solidFill>
            <a:schemeClr val="accent2"/>
          </a:solidFill>
        </a:ln>
      </dgm:spPr>
      <dgm:t>
        <a:bodyPr/>
        <a:lstStyle/>
        <a:p>
          <a:pPr>
            <a:buFont typeface="Courier New" panose="02070309020205020404" pitchFamily="49" charset="0"/>
            <a:buChar char="o"/>
          </a:pPr>
          <a:r>
            <a:rPr lang="en-US" sz="1600" dirty="0"/>
            <a:t>Slightly behind target but improving compared to prior years.</a:t>
          </a:r>
        </a:p>
      </dgm:t>
    </dgm:pt>
    <dgm:pt modelId="{5063BA57-0817-4C2D-B7EA-F5EEDDF534A5}" type="parTrans" cxnId="{27592A92-622C-40A4-B791-83FA4B7CC24E}">
      <dgm:prSet/>
      <dgm:spPr/>
      <dgm:t>
        <a:bodyPr/>
        <a:lstStyle/>
        <a:p>
          <a:endParaRPr lang="en-US"/>
        </a:p>
      </dgm:t>
    </dgm:pt>
    <dgm:pt modelId="{091F3D77-AF11-4396-8CE0-C219AD6725C0}" type="sibTrans" cxnId="{27592A92-622C-40A4-B791-83FA4B7CC24E}">
      <dgm:prSet/>
      <dgm:spPr/>
      <dgm:t>
        <a:bodyPr/>
        <a:lstStyle/>
        <a:p>
          <a:endParaRPr lang="en-US"/>
        </a:p>
      </dgm:t>
    </dgm:pt>
    <dgm:pt modelId="{E273658C-924B-41AC-8BB0-DEE4D5CADEB1}" type="pres">
      <dgm:prSet presAssocID="{D1916D19-5755-4C74-B0DD-43FB956F130E}" presName="linear" presStyleCnt="0">
        <dgm:presLayoutVars>
          <dgm:dir/>
          <dgm:animLvl val="lvl"/>
          <dgm:resizeHandles val="exact"/>
        </dgm:presLayoutVars>
      </dgm:prSet>
      <dgm:spPr/>
    </dgm:pt>
    <dgm:pt modelId="{CEDA0131-2FFA-4198-BFA5-7F3C37A9DD33}" type="pres">
      <dgm:prSet presAssocID="{85636B68-6C86-444C-9892-49FA56C449C0}" presName="parentLin" presStyleCnt="0"/>
      <dgm:spPr/>
    </dgm:pt>
    <dgm:pt modelId="{C0F5AFC9-37D1-45A8-A292-4DC69A5D579A}" type="pres">
      <dgm:prSet presAssocID="{85636B68-6C86-444C-9892-49FA56C449C0}" presName="parentLeftMargin" presStyleLbl="node1" presStyleIdx="0" presStyleCnt="1"/>
      <dgm:spPr/>
    </dgm:pt>
    <dgm:pt modelId="{57A34DEA-9DDC-4781-947C-EDEC9CA6E714}" type="pres">
      <dgm:prSet presAssocID="{85636B68-6C86-444C-9892-49FA56C449C0}" presName="parentText" presStyleLbl="node1" presStyleIdx="0" presStyleCnt="1">
        <dgm:presLayoutVars>
          <dgm:chMax val="0"/>
          <dgm:bulletEnabled val="1"/>
        </dgm:presLayoutVars>
      </dgm:prSet>
      <dgm:spPr/>
    </dgm:pt>
    <dgm:pt modelId="{4492E619-DE4D-4D50-AF99-4A2F854D3BD5}" type="pres">
      <dgm:prSet presAssocID="{85636B68-6C86-444C-9892-49FA56C449C0}" presName="negativeSpace" presStyleCnt="0"/>
      <dgm:spPr/>
    </dgm:pt>
    <dgm:pt modelId="{D770FAC4-C79D-449D-A50B-D328B81AC78F}" type="pres">
      <dgm:prSet presAssocID="{85636B68-6C86-444C-9892-49FA56C449C0}" presName="childText" presStyleLbl="conFgAcc1" presStyleIdx="0" presStyleCnt="1">
        <dgm:presLayoutVars>
          <dgm:bulletEnabled val="1"/>
        </dgm:presLayoutVars>
      </dgm:prSet>
      <dgm:spPr/>
    </dgm:pt>
  </dgm:ptLst>
  <dgm:cxnLst>
    <dgm:cxn modelId="{9EDF2307-D3D2-46FF-B151-911FBBDAF2A2}" srcId="{8790DE86-E024-49EA-8234-C12DF9BF6001}" destId="{C870C769-E072-4B80-BD09-AF35620FF749}" srcOrd="0" destOrd="0" parTransId="{79A6A228-F550-402A-82D6-749610CA304C}" sibTransId="{4115A960-F457-4606-B5B3-FE82520C3988}"/>
    <dgm:cxn modelId="{554D1918-E978-46AC-8E93-F7DE76A8C524}" type="presOf" srcId="{85636B68-6C86-444C-9892-49FA56C449C0}" destId="{57A34DEA-9DDC-4781-947C-EDEC9CA6E714}" srcOrd="1" destOrd="0" presId="urn:microsoft.com/office/officeart/2005/8/layout/list1"/>
    <dgm:cxn modelId="{81F7E43B-925B-4873-BC1D-41C6D5CEA96C}" type="presOf" srcId="{8A332537-D182-4078-8C26-C450C540E19D}" destId="{D770FAC4-C79D-449D-A50B-D328B81AC78F}" srcOrd="0" destOrd="7" presId="urn:microsoft.com/office/officeart/2005/8/layout/list1"/>
    <dgm:cxn modelId="{37ECB05F-BA03-4519-8855-FD13BFFAE934}" type="presOf" srcId="{85636B68-6C86-444C-9892-49FA56C449C0}" destId="{C0F5AFC9-37D1-45A8-A292-4DC69A5D579A}" srcOrd="0" destOrd="0" presId="urn:microsoft.com/office/officeart/2005/8/layout/list1"/>
    <dgm:cxn modelId="{6EEAED60-50E4-4366-9314-F02C868568C1}" type="presOf" srcId="{298447FB-BDD0-43C5-BF95-D82839CD9DB2}" destId="{D770FAC4-C79D-449D-A50B-D328B81AC78F}" srcOrd="0" destOrd="1" presId="urn:microsoft.com/office/officeart/2005/8/layout/list1"/>
    <dgm:cxn modelId="{DAF18367-587E-42DD-8093-CCF56969C372}" type="presOf" srcId="{8790DE86-E024-49EA-8234-C12DF9BF6001}" destId="{D770FAC4-C79D-449D-A50B-D328B81AC78F}" srcOrd="0" destOrd="2" presId="urn:microsoft.com/office/officeart/2005/8/layout/list1"/>
    <dgm:cxn modelId="{640C424E-5DFB-47B7-9DC1-BB77FC454945}" type="presOf" srcId="{C870C769-E072-4B80-BD09-AF35620FF749}" destId="{D770FAC4-C79D-449D-A50B-D328B81AC78F}" srcOrd="0" destOrd="3" presId="urn:microsoft.com/office/officeart/2005/8/layout/list1"/>
    <dgm:cxn modelId="{3264E850-1A87-4DF0-89B5-4621C0EE7631}" srcId="{85636B68-6C86-444C-9892-49FA56C449C0}" destId="{2ADD1D61-40D3-43AB-AEBE-2132907FC825}" srcOrd="3" destOrd="0" parTransId="{C4C8420A-F117-4F49-AFA0-50186D297DA3}" sibTransId="{1A729A82-8919-47DC-AFBD-972B35590EBD}"/>
    <dgm:cxn modelId="{D7AEF876-593F-49BD-A5A1-AF960B918E9D}" srcId="{728838DA-ACE0-4F79-A454-F2445A5D45A4}" destId="{4406C1FC-CAE4-4431-BF3D-ED853C5A703A}" srcOrd="0" destOrd="0" parTransId="{026CA87C-075B-46D5-8D89-659F94369898}" sibTransId="{0419F81F-FBF6-49A7-9924-D2DAB6C02A41}"/>
    <dgm:cxn modelId="{54F77B7B-5FBB-4A8E-A7D5-A277FF00D606}" type="presOf" srcId="{D1916D19-5755-4C74-B0DD-43FB956F130E}" destId="{E273658C-924B-41AC-8BB0-DEE4D5CADEB1}" srcOrd="0" destOrd="0" presId="urn:microsoft.com/office/officeart/2005/8/layout/list1"/>
    <dgm:cxn modelId="{D45A6D7C-CA47-4555-BBD2-78C1DD083128}" type="presOf" srcId="{4406C1FC-CAE4-4431-BF3D-ED853C5A703A}" destId="{D770FAC4-C79D-449D-A50B-D328B81AC78F}" srcOrd="0" destOrd="5" presId="urn:microsoft.com/office/officeart/2005/8/layout/list1"/>
    <dgm:cxn modelId="{E9F1707F-299B-48AB-8868-2C520BC696F0}" srcId="{26C74E4D-2CC5-42C0-B2C5-6077A0632785}" destId="{298447FB-BDD0-43C5-BF95-D82839CD9DB2}" srcOrd="0" destOrd="0" parTransId="{3521AE3E-7E52-481C-86DC-C9D5647D2AA5}" sibTransId="{D5B8C684-5006-428D-8490-312B21631B7A}"/>
    <dgm:cxn modelId="{534E5387-B355-40EE-8094-5649F643C625}" srcId="{85636B68-6C86-444C-9892-49FA56C449C0}" destId="{8790DE86-E024-49EA-8234-C12DF9BF6001}" srcOrd="1" destOrd="0" parTransId="{AB6EB666-B9F1-4C1A-B17D-A2C3F71FEE87}" sibTransId="{442A0616-56CA-4FF4-9B1D-5DB51720D53C}"/>
    <dgm:cxn modelId="{27592A92-622C-40A4-B791-83FA4B7CC24E}" srcId="{2ADD1D61-40D3-43AB-AEBE-2132907FC825}" destId="{8A332537-D182-4078-8C26-C450C540E19D}" srcOrd="0" destOrd="0" parTransId="{5063BA57-0817-4C2D-B7EA-F5EEDDF534A5}" sibTransId="{091F3D77-AF11-4396-8CE0-C219AD6725C0}"/>
    <dgm:cxn modelId="{16CB6D96-8B0A-414B-83E2-870DBB8657D8}" type="presOf" srcId="{26C74E4D-2CC5-42C0-B2C5-6077A0632785}" destId="{D770FAC4-C79D-449D-A50B-D328B81AC78F}" srcOrd="0" destOrd="0" presId="urn:microsoft.com/office/officeart/2005/8/layout/list1"/>
    <dgm:cxn modelId="{40A8FC9D-08B1-4E07-AEB2-6DFDDBB49655}" srcId="{85636B68-6C86-444C-9892-49FA56C449C0}" destId="{26C74E4D-2CC5-42C0-B2C5-6077A0632785}" srcOrd="0" destOrd="0" parTransId="{CBFC92CC-0A3B-424C-86F9-23E4F6A3E8C1}" sibTransId="{759F3E8F-6C64-4374-9E58-9405722A8591}"/>
    <dgm:cxn modelId="{AD0446C2-EC09-4756-B895-A8A17B25A8CF}" type="presOf" srcId="{728838DA-ACE0-4F79-A454-F2445A5D45A4}" destId="{D770FAC4-C79D-449D-A50B-D328B81AC78F}" srcOrd="0" destOrd="4" presId="urn:microsoft.com/office/officeart/2005/8/layout/list1"/>
    <dgm:cxn modelId="{40F94BD6-1209-4707-9C33-ACE8270D0691}" type="presOf" srcId="{2ADD1D61-40D3-43AB-AEBE-2132907FC825}" destId="{D770FAC4-C79D-449D-A50B-D328B81AC78F}" srcOrd="0" destOrd="6" presId="urn:microsoft.com/office/officeart/2005/8/layout/list1"/>
    <dgm:cxn modelId="{F57109D8-0B66-4480-90CC-091A85C052F8}" srcId="{D1916D19-5755-4C74-B0DD-43FB956F130E}" destId="{85636B68-6C86-444C-9892-49FA56C449C0}" srcOrd="0" destOrd="0" parTransId="{A7FE0EF5-698D-4CEC-88E3-E2B0DA22B789}" sibTransId="{1EF852AB-371B-4EC5-9277-4E18B37610EA}"/>
    <dgm:cxn modelId="{F63A89EF-F751-49BD-89C2-1F62D8FEEC17}" srcId="{85636B68-6C86-444C-9892-49FA56C449C0}" destId="{728838DA-ACE0-4F79-A454-F2445A5D45A4}" srcOrd="2" destOrd="0" parTransId="{F4B29D95-06E2-4263-9646-26A6424EC3A7}" sibTransId="{F1E4504E-A78A-40C6-9275-CB497BB3F7E1}"/>
    <dgm:cxn modelId="{B526521D-02B6-4B24-91F4-3EED09665341}" type="presParOf" srcId="{E273658C-924B-41AC-8BB0-DEE4D5CADEB1}" destId="{CEDA0131-2FFA-4198-BFA5-7F3C37A9DD33}" srcOrd="0" destOrd="0" presId="urn:microsoft.com/office/officeart/2005/8/layout/list1"/>
    <dgm:cxn modelId="{4B98B8DC-F75A-42BA-A222-542AD7B1759E}" type="presParOf" srcId="{CEDA0131-2FFA-4198-BFA5-7F3C37A9DD33}" destId="{C0F5AFC9-37D1-45A8-A292-4DC69A5D579A}" srcOrd="0" destOrd="0" presId="urn:microsoft.com/office/officeart/2005/8/layout/list1"/>
    <dgm:cxn modelId="{29D7A91E-8E86-4316-BEAA-4FE5549F862C}" type="presParOf" srcId="{CEDA0131-2FFA-4198-BFA5-7F3C37A9DD33}" destId="{57A34DEA-9DDC-4781-947C-EDEC9CA6E714}" srcOrd="1" destOrd="0" presId="urn:microsoft.com/office/officeart/2005/8/layout/list1"/>
    <dgm:cxn modelId="{1570D136-F00E-4890-94CB-94DC215BCFAA}" type="presParOf" srcId="{E273658C-924B-41AC-8BB0-DEE4D5CADEB1}" destId="{4492E619-DE4D-4D50-AF99-4A2F854D3BD5}" srcOrd="1" destOrd="0" presId="urn:microsoft.com/office/officeart/2005/8/layout/list1"/>
    <dgm:cxn modelId="{D96C549F-0C24-4E3A-A653-988397A30719}" type="presParOf" srcId="{E273658C-924B-41AC-8BB0-DEE4D5CADEB1}" destId="{D770FAC4-C79D-449D-A50B-D328B81AC78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916D19-5755-4C74-B0DD-43FB956F130E}"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E273658C-924B-41AC-8BB0-DEE4D5CADEB1}" type="pres">
      <dgm:prSet presAssocID="{D1916D19-5755-4C74-B0DD-43FB956F130E}" presName="linear" presStyleCnt="0">
        <dgm:presLayoutVars>
          <dgm:dir/>
          <dgm:animLvl val="lvl"/>
          <dgm:resizeHandles val="exact"/>
        </dgm:presLayoutVars>
      </dgm:prSet>
      <dgm:spPr/>
    </dgm:pt>
  </dgm:ptLst>
  <dgm:cxnLst>
    <dgm:cxn modelId="{54F77B7B-5FBB-4A8E-A7D5-A277FF00D606}" type="presOf" srcId="{D1916D19-5755-4C74-B0DD-43FB956F130E}" destId="{E273658C-924B-41AC-8BB0-DEE4D5CADEB1}"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916D19-5755-4C74-B0DD-43FB956F130E}"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E273658C-924B-41AC-8BB0-DEE4D5CADEB1}" type="pres">
      <dgm:prSet presAssocID="{D1916D19-5755-4C74-B0DD-43FB956F130E}" presName="linear" presStyleCnt="0">
        <dgm:presLayoutVars>
          <dgm:dir/>
          <dgm:animLvl val="lvl"/>
          <dgm:resizeHandles val="exact"/>
        </dgm:presLayoutVars>
      </dgm:prSet>
      <dgm:spPr/>
    </dgm:pt>
  </dgm:ptLst>
  <dgm:cxnLst>
    <dgm:cxn modelId="{54F77B7B-5FBB-4A8E-A7D5-A277FF00D606}" type="presOf" srcId="{D1916D19-5755-4C74-B0DD-43FB956F130E}" destId="{E273658C-924B-41AC-8BB0-DEE4D5CADEB1}"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916D19-5755-4C74-B0DD-43FB956F130E}"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E273658C-924B-41AC-8BB0-DEE4D5CADEB1}" type="pres">
      <dgm:prSet presAssocID="{D1916D19-5755-4C74-B0DD-43FB956F130E}" presName="linear" presStyleCnt="0">
        <dgm:presLayoutVars>
          <dgm:dir/>
          <dgm:animLvl val="lvl"/>
          <dgm:resizeHandles val="exact"/>
        </dgm:presLayoutVars>
      </dgm:prSet>
      <dgm:spPr/>
    </dgm:pt>
  </dgm:ptLst>
  <dgm:cxnLst>
    <dgm:cxn modelId="{54F77B7B-5FBB-4A8E-A7D5-A277FF00D606}" type="presOf" srcId="{D1916D19-5755-4C74-B0DD-43FB956F130E}" destId="{E273658C-924B-41AC-8BB0-DEE4D5CADEB1}"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916D19-5755-4C74-B0DD-43FB956F130E}"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85636B68-6C86-444C-9892-49FA56C449C0}">
      <dgm:prSet/>
      <dgm:spPr/>
      <dgm:t>
        <a:bodyPr/>
        <a:lstStyle/>
        <a:p>
          <a:r>
            <a:rPr lang="en-US" dirty="0"/>
            <a:t>Funding &amp; Service Costs</a:t>
          </a:r>
        </a:p>
      </dgm:t>
    </dgm:pt>
    <dgm:pt modelId="{A7FE0EF5-698D-4CEC-88E3-E2B0DA22B789}" type="parTrans" cxnId="{F57109D8-0B66-4480-90CC-091A85C052F8}">
      <dgm:prSet/>
      <dgm:spPr/>
      <dgm:t>
        <a:bodyPr/>
        <a:lstStyle/>
        <a:p>
          <a:endParaRPr lang="en-US"/>
        </a:p>
      </dgm:t>
    </dgm:pt>
    <dgm:pt modelId="{1EF852AB-371B-4EC5-9277-4E18B37610EA}" type="sibTrans" cxnId="{F57109D8-0B66-4480-90CC-091A85C052F8}">
      <dgm:prSet/>
      <dgm:spPr/>
      <dgm:t>
        <a:bodyPr/>
        <a:lstStyle/>
        <a:p>
          <a:endParaRPr lang="en-US"/>
        </a:p>
      </dgm:t>
    </dgm:pt>
    <dgm:pt modelId="{26C74E4D-2CC5-42C0-B2C5-6077A0632785}">
      <dgm:prSet/>
      <dgm:spPr/>
      <dgm:t>
        <a:bodyPr/>
        <a:lstStyle/>
        <a:p>
          <a:r>
            <a:rPr lang="en-US" dirty="0"/>
            <a:t>WIOA funding has declined since PY20.</a:t>
          </a:r>
        </a:p>
      </dgm:t>
    </dgm:pt>
    <dgm:pt modelId="{CBFC92CC-0A3B-424C-86F9-23E4F6A3E8C1}" type="parTrans" cxnId="{40A8FC9D-08B1-4E07-AEB2-6DFDDBB49655}">
      <dgm:prSet/>
      <dgm:spPr/>
      <dgm:t>
        <a:bodyPr/>
        <a:lstStyle/>
        <a:p>
          <a:endParaRPr lang="en-US"/>
        </a:p>
      </dgm:t>
    </dgm:pt>
    <dgm:pt modelId="{759F3E8F-6C64-4374-9E58-9405722A8591}" type="sibTrans" cxnId="{40A8FC9D-08B1-4E07-AEB2-6DFDDBB49655}">
      <dgm:prSet/>
      <dgm:spPr/>
      <dgm:t>
        <a:bodyPr/>
        <a:lstStyle/>
        <a:p>
          <a:endParaRPr lang="en-US"/>
        </a:p>
      </dgm:t>
    </dgm:pt>
    <dgm:pt modelId="{2ADD1D61-40D3-43AB-AEBE-2132907FC825}">
      <dgm:prSet/>
      <dgm:spPr/>
      <dgm:t>
        <a:bodyPr/>
        <a:lstStyle/>
        <a:p>
          <a:r>
            <a:rPr lang="en-US" dirty="0"/>
            <a:t>Inflation (+26% since 2019) and rising training/staffing costs impact service delivery.</a:t>
          </a:r>
        </a:p>
      </dgm:t>
    </dgm:pt>
    <dgm:pt modelId="{C4C8420A-F117-4F49-AFA0-50186D297DA3}" type="parTrans" cxnId="{3264E850-1A87-4DF0-89B5-4621C0EE7631}">
      <dgm:prSet/>
      <dgm:spPr/>
      <dgm:t>
        <a:bodyPr/>
        <a:lstStyle/>
        <a:p>
          <a:endParaRPr lang="en-US"/>
        </a:p>
      </dgm:t>
    </dgm:pt>
    <dgm:pt modelId="{1A729A82-8919-47DC-AFBD-972B35590EBD}" type="sibTrans" cxnId="{3264E850-1A87-4DF0-89B5-4621C0EE7631}">
      <dgm:prSet/>
      <dgm:spPr/>
      <dgm:t>
        <a:bodyPr/>
        <a:lstStyle/>
        <a:p>
          <a:endParaRPr lang="en-US"/>
        </a:p>
      </dgm:t>
    </dgm:pt>
    <dgm:pt modelId="{120071C3-A214-436F-8363-9BBCB87675D6}">
      <dgm:prSet/>
      <dgm:spPr/>
      <dgm:t>
        <a:bodyPr/>
        <a:lstStyle/>
        <a:p>
          <a:r>
            <a:rPr lang="en-US" dirty="0"/>
            <a:t>Lingering COVID Impacts</a:t>
          </a:r>
        </a:p>
      </dgm:t>
    </dgm:pt>
    <dgm:pt modelId="{259CF4AB-7A3D-4639-8DBF-2B33F9DA5AA3}" type="parTrans" cxnId="{5192035A-6772-494B-9001-01695DE9E2B8}">
      <dgm:prSet/>
      <dgm:spPr/>
      <dgm:t>
        <a:bodyPr/>
        <a:lstStyle/>
        <a:p>
          <a:endParaRPr lang="en-US"/>
        </a:p>
      </dgm:t>
    </dgm:pt>
    <dgm:pt modelId="{78C76152-743E-4F0E-8041-21ADD1B523A0}" type="sibTrans" cxnId="{5192035A-6772-494B-9001-01695DE9E2B8}">
      <dgm:prSet/>
      <dgm:spPr/>
      <dgm:t>
        <a:bodyPr/>
        <a:lstStyle/>
        <a:p>
          <a:endParaRPr lang="en-US"/>
        </a:p>
      </dgm:t>
    </dgm:pt>
    <dgm:pt modelId="{3485D9EA-3F93-4D4E-A600-7C959B0912C0}">
      <dgm:prSet/>
      <dgm:spPr/>
      <dgm:t>
        <a:bodyPr/>
        <a:lstStyle/>
        <a:p>
          <a:r>
            <a:rPr lang="en-US" dirty="0"/>
            <a:t>Workforce performance affected through PY23.</a:t>
          </a:r>
        </a:p>
      </dgm:t>
    </dgm:pt>
    <dgm:pt modelId="{A035A08C-5124-4419-991A-97A746C99CEB}" type="parTrans" cxnId="{83146A6F-3358-472C-85C8-B189B0641403}">
      <dgm:prSet/>
      <dgm:spPr/>
      <dgm:t>
        <a:bodyPr/>
        <a:lstStyle/>
        <a:p>
          <a:endParaRPr lang="en-US"/>
        </a:p>
      </dgm:t>
    </dgm:pt>
    <dgm:pt modelId="{87028C03-F7BD-460C-94F2-141EA481DC80}" type="sibTrans" cxnId="{83146A6F-3358-472C-85C8-B189B0641403}">
      <dgm:prSet/>
      <dgm:spPr/>
      <dgm:t>
        <a:bodyPr/>
        <a:lstStyle/>
        <a:p>
          <a:endParaRPr lang="en-US"/>
        </a:p>
      </dgm:t>
    </dgm:pt>
    <dgm:pt modelId="{AE402E2F-801D-40B4-A9B8-3C7722C02EFD}">
      <dgm:prSet/>
      <dgm:spPr/>
      <dgm:t>
        <a:bodyPr/>
        <a:lstStyle/>
        <a:p>
          <a:r>
            <a:rPr lang="en-US" dirty="0"/>
            <a:t>High staff turnover (PY 19-PY22) led to pay/benefit adjustments.</a:t>
          </a:r>
        </a:p>
      </dgm:t>
    </dgm:pt>
    <dgm:pt modelId="{F1DA8FD4-2A00-44A1-B066-9BEB2222DC10}" type="parTrans" cxnId="{4A037FB3-34FD-4140-A059-A3E03C4D441D}">
      <dgm:prSet/>
      <dgm:spPr/>
      <dgm:t>
        <a:bodyPr/>
        <a:lstStyle/>
        <a:p>
          <a:endParaRPr lang="en-US"/>
        </a:p>
      </dgm:t>
    </dgm:pt>
    <dgm:pt modelId="{28BE7136-FD79-4CD9-9650-ECA8555734D6}" type="sibTrans" cxnId="{4A037FB3-34FD-4140-A059-A3E03C4D441D}">
      <dgm:prSet/>
      <dgm:spPr/>
      <dgm:t>
        <a:bodyPr/>
        <a:lstStyle/>
        <a:p>
          <a:endParaRPr lang="en-US"/>
        </a:p>
      </dgm:t>
    </dgm:pt>
    <dgm:pt modelId="{E273658C-924B-41AC-8BB0-DEE4D5CADEB1}" type="pres">
      <dgm:prSet presAssocID="{D1916D19-5755-4C74-B0DD-43FB956F130E}" presName="linear" presStyleCnt="0">
        <dgm:presLayoutVars>
          <dgm:dir/>
          <dgm:animLvl val="lvl"/>
          <dgm:resizeHandles val="exact"/>
        </dgm:presLayoutVars>
      </dgm:prSet>
      <dgm:spPr/>
    </dgm:pt>
    <dgm:pt modelId="{CEDA0131-2FFA-4198-BFA5-7F3C37A9DD33}" type="pres">
      <dgm:prSet presAssocID="{85636B68-6C86-444C-9892-49FA56C449C0}" presName="parentLin" presStyleCnt="0"/>
      <dgm:spPr/>
    </dgm:pt>
    <dgm:pt modelId="{C0F5AFC9-37D1-45A8-A292-4DC69A5D579A}" type="pres">
      <dgm:prSet presAssocID="{85636B68-6C86-444C-9892-49FA56C449C0}" presName="parentLeftMargin" presStyleLbl="node1" presStyleIdx="0" presStyleCnt="2"/>
      <dgm:spPr/>
    </dgm:pt>
    <dgm:pt modelId="{57A34DEA-9DDC-4781-947C-EDEC9CA6E714}" type="pres">
      <dgm:prSet presAssocID="{85636B68-6C86-444C-9892-49FA56C449C0}" presName="parentText" presStyleLbl="node1" presStyleIdx="0" presStyleCnt="2">
        <dgm:presLayoutVars>
          <dgm:chMax val="0"/>
          <dgm:bulletEnabled val="1"/>
        </dgm:presLayoutVars>
      </dgm:prSet>
      <dgm:spPr/>
    </dgm:pt>
    <dgm:pt modelId="{4492E619-DE4D-4D50-AF99-4A2F854D3BD5}" type="pres">
      <dgm:prSet presAssocID="{85636B68-6C86-444C-9892-49FA56C449C0}" presName="negativeSpace" presStyleCnt="0"/>
      <dgm:spPr/>
    </dgm:pt>
    <dgm:pt modelId="{D770FAC4-C79D-449D-A50B-D328B81AC78F}" type="pres">
      <dgm:prSet presAssocID="{85636B68-6C86-444C-9892-49FA56C449C0}" presName="childText" presStyleLbl="conFgAcc1" presStyleIdx="0" presStyleCnt="2">
        <dgm:presLayoutVars>
          <dgm:bulletEnabled val="1"/>
        </dgm:presLayoutVars>
      </dgm:prSet>
      <dgm:spPr/>
    </dgm:pt>
    <dgm:pt modelId="{DEB00873-A091-4106-9995-D18544208A4C}" type="pres">
      <dgm:prSet presAssocID="{1EF852AB-371B-4EC5-9277-4E18B37610EA}" presName="spaceBetweenRectangles" presStyleCnt="0"/>
      <dgm:spPr/>
    </dgm:pt>
    <dgm:pt modelId="{59CAA4D4-3617-47FA-95B5-564FEBAE753C}" type="pres">
      <dgm:prSet presAssocID="{120071C3-A214-436F-8363-9BBCB87675D6}" presName="parentLin" presStyleCnt="0"/>
      <dgm:spPr/>
    </dgm:pt>
    <dgm:pt modelId="{21E18320-0E47-47CB-B73E-F4AD3E8A27A0}" type="pres">
      <dgm:prSet presAssocID="{120071C3-A214-436F-8363-9BBCB87675D6}" presName="parentLeftMargin" presStyleLbl="node1" presStyleIdx="0" presStyleCnt="2"/>
      <dgm:spPr/>
    </dgm:pt>
    <dgm:pt modelId="{B827C599-04D2-49AB-A8CC-0420C958861E}" type="pres">
      <dgm:prSet presAssocID="{120071C3-A214-436F-8363-9BBCB87675D6}" presName="parentText" presStyleLbl="node1" presStyleIdx="1" presStyleCnt="2">
        <dgm:presLayoutVars>
          <dgm:chMax val="0"/>
          <dgm:bulletEnabled val="1"/>
        </dgm:presLayoutVars>
      </dgm:prSet>
      <dgm:spPr/>
    </dgm:pt>
    <dgm:pt modelId="{1438DEB3-E006-459B-9104-540DBB46EF30}" type="pres">
      <dgm:prSet presAssocID="{120071C3-A214-436F-8363-9BBCB87675D6}" presName="negativeSpace" presStyleCnt="0"/>
      <dgm:spPr/>
    </dgm:pt>
    <dgm:pt modelId="{B149FBB9-4D75-4D2C-846E-6D7B6BF52D73}" type="pres">
      <dgm:prSet presAssocID="{120071C3-A214-436F-8363-9BBCB87675D6}" presName="childText" presStyleLbl="conFgAcc1" presStyleIdx="1" presStyleCnt="2">
        <dgm:presLayoutVars>
          <dgm:bulletEnabled val="1"/>
        </dgm:presLayoutVars>
      </dgm:prSet>
      <dgm:spPr/>
    </dgm:pt>
  </dgm:ptLst>
  <dgm:cxnLst>
    <dgm:cxn modelId="{554D1918-E978-46AC-8E93-F7DE76A8C524}" type="presOf" srcId="{85636B68-6C86-444C-9892-49FA56C449C0}" destId="{57A34DEA-9DDC-4781-947C-EDEC9CA6E714}" srcOrd="1" destOrd="0" presId="urn:microsoft.com/office/officeart/2005/8/layout/list1"/>
    <dgm:cxn modelId="{37ECB05F-BA03-4519-8855-FD13BFFAE934}" type="presOf" srcId="{85636B68-6C86-444C-9892-49FA56C449C0}" destId="{C0F5AFC9-37D1-45A8-A292-4DC69A5D579A}" srcOrd="0" destOrd="0" presId="urn:microsoft.com/office/officeart/2005/8/layout/list1"/>
    <dgm:cxn modelId="{6BEA2B6A-93A5-4C81-A7A6-AB75B4FC3831}" type="presOf" srcId="{3485D9EA-3F93-4D4E-A600-7C959B0912C0}" destId="{B149FBB9-4D75-4D2C-846E-6D7B6BF52D73}" srcOrd="0" destOrd="0" presId="urn:microsoft.com/office/officeart/2005/8/layout/list1"/>
    <dgm:cxn modelId="{83146A6F-3358-472C-85C8-B189B0641403}" srcId="{120071C3-A214-436F-8363-9BBCB87675D6}" destId="{3485D9EA-3F93-4D4E-A600-7C959B0912C0}" srcOrd="0" destOrd="0" parTransId="{A035A08C-5124-4419-991A-97A746C99CEB}" sibTransId="{87028C03-F7BD-460C-94F2-141EA481DC80}"/>
    <dgm:cxn modelId="{3264E850-1A87-4DF0-89B5-4621C0EE7631}" srcId="{85636B68-6C86-444C-9892-49FA56C449C0}" destId="{2ADD1D61-40D3-43AB-AEBE-2132907FC825}" srcOrd="1" destOrd="0" parTransId="{C4C8420A-F117-4F49-AFA0-50186D297DA3}" sibTransId="{1A729A82-8919-47DC-AFBD-972B35590EBD}"/>
    <dgm:cxn modelId="{5192035A-6772-494B-9001-01695DE9E2B8}" srcId="{D1916D19-5755-4C74-B0DD-43FB956F130E}" destId="{120071C3-A214-436F-8363-9BBCB87675D6}" srcOrd="1" destOrd="0" parTransId="{259CF4AB-7A3D-4639-8DBF-2B33F9DA5AA3}" sibTransId="{78C76152-743E-4F0E-8041-21ADD1B523A0}"/>
    <dgm:cxn modelId="{54F77B7B-5FBB-4A8E-A7D5-A277FF00D606}" type="presOf" srcId="{D1916D19-5755-4C74-B0DD-43FB956F130E}" destId="{E273658C-924B-41AC-8BB0-DEE4D5CADEB1}" srcOrd="0" destOrd="0" presId="urn:microsoft.com/office/officeart/2005/8/layout/list1"/>
    <dgm:cxn modelId="{16CB6D96-8B0A-414B-83E2-870DBB8657D8}" type="presOf" srcId="{26C74E4D-2CC5-42C0-B2C5-6077A0632785}" destId="{D770FAC4-C79D-449D-A50B-D328B81AC78F}" srcOrd="0" destOrd="0" presId="urn:microsoft.com/office/officeart/2005/8/layout/list1"/>
    <dgm:cxn modelId="{40A8FC9D-08B1-4E07-AEB2-6DFDDBB49655}" srcId="{85636B68-6C86-444C-9892-49FA56C449C0}" destId="{26C74E4D-2CC5-42C0-B2C5-6077A0632785}" srcOrd="0" destOrd="0" parTransId="{CBFC92CC-0A3B-424C-86F9-23E4F6A3E8C1}" sibTransId="{759F3E8F-6C64-4374-9E58-9405722A8591}"/>
    <dgm:cxn modelId="{4A037FB3-34FD-4140-A059-A3E03C4D441D}" srcId="{120071C3-A214-436F-8363-9BBCB87675D6}" destId="{AE402E2F-801D-40B4-A9B8-3C7722C02EFD}" srcOrd="1" destOrd="0" parTransId="{F1DA8FD4-2A00-44A1-B066-9BEB2222DC10}" sibTransId="{28BE7136-FD79-4CD9-9650-ECA8555734D6}"/>
    <dgm:cxn modelId="{ACAFD7BD-C82B-43CE-A87E-226DF78C47FC}" type="presOf" srcId="{120071C3-A214-436F-8363-9BBCB87675D6}" destId="{21E18320-0E47-47CB-B73E-F4AD3E8A27A0}" srcOrd="0" destOrd="0" presId="urn:microsoft.com/office/officeart/2005/8/layout/list1"/>
    <dgm:cxn modelId="{7D6F24CE-AB20-46E1-ACD0-C55F05961CBA}" type="presOf" srcId="{120071C3-A214-436F-8363-9BBCB87675D6}" destId="{B827C599-04D2-49AB-A8CC-0420C958861E}" srcOrd="1" destOrd="0" presId="urn:microsoft.com/office/officeart/2005/8/layout/list1"/>
    <dgm:cxn modelId="{40F94BD6-1209-4707-9C33-ACE8270D0691}" type="presOf" srcId="{2ADD1D61-40D3-43AB-AEBE-2132907FC825}" destId="{D770FAC4-C79D-449D-A50B-D328B81AC78F}" srcOrd="0" destOrd="1" presId="urn:microsoft.com/office/officeart/2005/8/layout/list1"/>
    <dgm:cxn modelId="{F57109D8-0B66-4480-90CC-091A85C052F8}" srcId="{D1916D19-5755-4C74-B0DD-43FB956F130E}" destId="{85636B68-6C86-444C-9892-49FA56C449C0}" srcOrd="0" destOrd="0" parTransId="{A7FE0EF5-698D-4CEC-88E3-E2B0DA22B789}" sibTransId="{1EF852AB-371B-4EC5-9277-4E18B37610EA}"/>
    <dgm:cxn modelId="{BCE8C7FE-5ED5-492F-96FD-BE991C1B9C5F}" type="presOf" srcId="{AE402E2F-801D-40B4-A9B8-3C7722C02EFD}" destId="{B149FBB9-4D75-4D2C-846E-6D7B6BF52D73}" srcOrd="0" destOrd="1" presId="urn:microsoft.com/office/officeart/2005/8/layout/list1"/>
    <dgm:cxn modelId="{B526521D-02B6-4B24-91F4-3EED09665341}" type="presParOf" srcId="{E273658C-924B-41AC-8BB0-DEE4D5CADEB1}" destId="{CEDA0131-2FFA-4198-BFA5-7F3C37A9DD33}" srcOrd="0" destOrd="0" presId="urn:microsoft.com/office/officeart/2005/8/layout/list1"/>
    <dgm:cxn modelId="{4B98B8DC-F75A-42BA-A222-542AD7B1759E}" type="presParOf" srcId="{CEDA0131-2FFA-4198-BFA5-7F3C37A9DD33}" destId="{C0F5AFC9-37D1-45A8-A292-4DC69A5D579A}" srcOrd="0" destOrd="0" presId="urn:microsoft.com/office/officeart/2005/8/layout/list1"/>
    <dgm:cxn modelId="{29D7A91E-8E86-4316-BEAA-4FE5549F862C}" type="presParOf" srcId="{CEDA0131-2FFA-4198-BFA5-7F3C37A9DD33}" destId="{57A34DEA-9DDC-4781-947C-EDEC9CA6E714}" srcOrd="1" destOrd="0" presId="urn:microsoft.com/office/officeart/2005/8/layout/list1"/>
    <dgm:cxn modelId="{1570D136-F00E-4890-94CB-94DC215BCFAA}" type="presParOf" srcId="{E273658C-924B-41AC-8BB0-DEE4D5CADEB1}" destId="{4492E619-DE4D-4D50-AF99-4A2F854D3BD5}" srcOrd="1" destOrd="0" presId="urn:microsoft.com/office/officeart/2005/8/layout/list1"/>
    <dgm:cxn modelId="{D96C549F-0C24-4E3A-A653-988397A30719}" type="presParOf" srcId="{E273658C-924B-41AC-8BB0-DEE4D5CADEB1}" destId="{D770FAC4-C79D-449D-A50B-D328B81AC78F}" srcOrd="2" destOrd="0" presId="urn:microsoft.com/office/officeart/2005/8/layout/list1"/>
    <dgm:cxn modelId="{4F87DF28-1940-4924-8394-C3A569763C84}" type="presParOf" srcId="{E273658C-924B-41AC-8BB0-DEE4D5CADEB1}" destId="{DEB00873-A091-4106-9995-D18544208A4C}" srcOrd="3" destOrd="0" presId="urn:microsoft.com/office/officeart/2005/8/layout/list1"/>
    <dgm:cxn modelId="{66C65AD4-4B89-4F27-BCEA-B9A8B7C085F8}" type="presParOf" srcId="{E273658C-924B-41AC-8BB0-DEE4D5CADEB1}" destId="{59CAA4D4-3617-47FA-95B5-564FEBAE753C}" srcOrd="4" destOrd="0" presId="urn:microsoft.com/office/officeart/2005/8/layout/list1"/>
    <dgm:cxn modelId="{4B614CB8-271D-42DE-934F-EB5FBE13DBA7}" type="presParOf" srcId="{59CAA4D4-3617-47FA-95B5-564FEBAE753C}" destId="{21E18320-0E47-47CB-B73E-F4AD3E8A27A0}" srcOrd="0" destOrd="0" presId="urn:microsoft.com/office/officeart/2005/8/layout/list1"/>
    <dgm:cxn modelId="{A06CE886-6E7C-476F-B1EC-918A713EB7E4}" type="presParOf" srcId="{59CAA4D4-3617-47FA-95B5-564FEBAE753C}" destId="{B827C599-04D2-49AB-A8CC-0420C958861E}" srcOrd="1" destOrd="0" presId="urn:microsoft.com/office/officeart/2005/8/layout/list1"/>
    <dgm:cxn modelId="{D102DD59-3362-499C-9C67-CEEB91563A4A}" type="presParOf" srcId="{E273658C-924B-41AC-8BB0-DEE4D5CADEB1}" destId="{1438DEB3-E006-459B-9104-540DBB46EF30}" srcOrd="5" destOrd="0" presId="urn:microsoft.com/office/officeart/2005/8/layout/list1"/>
    <dgm:cxn modelId="{1BB2AE01-D295-4AD6-B6CC-9BAE55459184}" type="presParOf" srcId="{E273658C-924B-41AC-8BB0-DEE4D5CADEB1}" destId="{B149FBB9-4D75-4D2C-846E-6D7B6BF52D7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0A762-227F-4042-B951-58FF3B0F3C05}">
      <dsp:nvSpPr>
        <dsp:cNvPr id="0" name=""/>
        <dsp:cNvSpPr/>
      </dsp:nvSpPr>
      <dsp:spPr>
        <a:xfrm>
          <a:off x="0" y="1098"/>
          <a:ext cx="8229600" cy="4679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DD0C10-29D8-4AEC-94B4-6286E6C25855}">
      <dsp:nvSpPr>
        <dsp:cNvPr id="0" name=""/>
        <dsp:cNvSpPr/>
      </dsp:nvSpPr>
      <dsp:spPr>
        <a:xfrm>
          <a:off x="141539" y="106375"/>
          <a:ext cx="257345" cy="25734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7E6849-0BD8-4EBB-A330-CB98ADD06AE0}">
      <dsp:nvSpPr>
        <dsp:cNvPr id="0" name=""/>
        <dsp:cNvSpPr/>
      </dsp:nvSpPr>
      <dsp:spPr>
        <a:xfrm>
          <a:off x="540424" y="1098"/>
          <a:ext cx="7689175" cy="46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9" tIns="49519" rIns="49519" bIns="49519" numCol="1" spcCol="1270" anchor="ctr" anchorCtr="0">
          <a:noAutofit/>
        </a:bodyPr>
        <a:lstStyle/>
        <a:p>
          <a:pPr marL="0" lvl="0" indent="0" algn="l" defTabSz="622300">
            <a:lnSpc>
              <a:spcPct val="100000"/>
            </a:lnSpc>
            <a:spcBef>
              <a:spcPct val="0"/>
            </a:spcBef>
            <a:spcAft>
              <a:spcPct val="35000"/>
            </a:spcAft>
            <a:buNone/>
          </a:pPr>
          <a:r>
            <a:rPr lang="en-US" sz="1400" kern="1200" dirty="0"/>
            <a:t>What are we doing and why?</a:t>
          </a:r>
        </a:p>
      </dsp:txBody>
      <dsp:txXfrm>
        <a:off x="540424" y="1098"/>
        <a:ext cx="7689175" cy="467900"/>
      </dsp:txXfrm>
    </dsp:sp>
    <dsp:sp modelId="{E250381A-E871-45D8-A2ED-B19EE7BFFA48}">
      <dsp:nvSpPr>
        <dsp:cNvPr id="0" name=""/>
        <dsp:cNvSpPr/>
      </dsp:nvSpPr>
      <dsp:spPr>
        <a:xfrm>
          <a:off x="0" y="585973"/>
          <a:ext cx="8229600" cy="4679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C5F671-5EF3-43DF-A039-73E92D548FF0}">
      <dsp:nvSpPr>
        <dsp:cNvPr id="0" name=""/>
        <dsp:cNvSpPr/>
      </dsp:nvSpPr>
      <dsp:spPr>
        <a:xfrm>
          <a:off x="141539" y="691250"/>
          <a:ext cx="257345" cy="25734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AD1362-AB8F-4A91-BCAC-3A7ACB43C479}">
      <dsp:nvSpPr>
        <dsp:cNvPr id="0" name=""/>
        <dsp:cNvSpPr/>
      </dsp:nvSpPr>
      <dsp:spPr>
        <a:xfrm>
          <a:off x="540424" y="585973"/>
          <a:ext cx="7689175" cy="46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9" tIns="49519" rIns="49519" bIns="49519" numCol="1" spcCol="1270" anchor="ctr" anchorCtr="0">
          <a:noAutofit/>
        </a:bodyPr>
        <a:lstStyle/>
        <a:p>
          <a:pPr marL="0" lvl="0" indent="0" algn="l" defTabSz="622300">
            <a:lnSpc>
              <a:spcPct val="100000"/>
            </a:lnSpc>
            <a:spcBef>
              <a:spcPct val="0"/>
            </a:spcBef>
            <a:spcAft>
              <a:spcPct val="35000"/>
            </a:spcAft>
            <a:buNone/>
          </a:pPr>
          <a:r>
            <a:rPr lang="en-US" sz="1400" kern="1200" dirty="0"/>
            <a:t>Northwest Workforce Council Local Plan Update Summary, Review and Approval</a:t>
          </a:r>
        </a:p>
      </dsp:txBody>
      <dsp:txXfrm>
        <a:off x="540424" y="585973"/>
        <a:ext cx="7689175" cy="467900"/>
      </dsp:txXfrm>
    </dsp:sp>
    <dsp:sp modelId="{79DB8C69-03CA-49B6-A995-406AFE455C98}">
      <dsp:nvSpPr>
        <dsp:cNvPr id="0" name=""/>
        <dsp:cNvSpPr/>
      </dsp:nvSpPr>
      <dsp:spPr>
        <a:xfrm>
          <a:off x="0" y="1170848"/>
          <a:ext cx="8229600" cy="4679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51FD1-47B4-4330-9388-BDE132CEFBCF}">
      <dsp:nvSpPr>
        <dsp:cNvPr id="0" name=""/>
        <dsp:cNvSpPr/>
      </dsp:nvSpPr>
      <dsp:spPr>
        <a:xfrm>
          <a:off x="141539" y="1276125"/>
          <a:ext cx="257345" cy="25734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C6DD7B-A583-47B1-97B3-43B9E4250BF7}">
      <dsp:nvSpPr>
        <dsp:cNvPr id="0" name=""/>
        <dsp:cNvSpPr/>
      </dsp:nvSpPr>
      <dsp:spPr>
        <a:xfrm>
          <a:off x="540424" y="1170848"/>
          <a:ext cx="7689175" cy="46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9" tIns="49519" rIns="49519" bIns="49519" numCol="1" spcCol="1270" anchor="ctr" anchorCtr="0">
          <a:noAutofit/>
        </a:bodyPr>
        <a:lstStyle/>
        <a:p>
          <a:pPr marL="0" lvl="0" indent="0" algn="l" defTabSz="622300">
            <a:lnSpc>
              <a:spcPct val="100000"/>
            </a:lnSpc>
            <a:spcBef>
              <a:spcPct val="0"/>
            </a:spcBef>
            <a:spcAft>
              <a:spcPct val="35000"/>
            </a:spcAft>
            <a:buNone/>
          </a:pPr>
          <a:r>
            <a:rPr lang="en-US" sz="1400" kern="1200" dirty="0"/>
            <a:t>Northwest Workforce Council Direct Services Performance Review and Waiver Approval Request</a:t>
          </a:r>
        </a:p>
      </dsp:txBody>
      <dsp:txXfrm>
        <a:off x="540424" y="1170848"/>
        <a:ext cx="7689175" cy="467900"/>
      </dsp:txXfrm>
    </dsp:sp>
    <dsp:sp modelId="{66C8CD17-2CF2-4A6B-A1F7-001D3E1EA96F}">
      <dsp:nvSpPr>
        <dsp:cNvPr id="0" name=""/>
        <dsp:cNvSpPr/>
      </dsp:nvSpPr>
      <dsp:spPr>
        <a:xfrm>
          <a:off x="0" y="1755723"/>
          <a:ext cx="8229600" cy="4679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BF6C35-EBFA-4E6D-98F3-DD2DB99F2041}">
      <dsp:nvSpPr>
        <dsp:cNvPr id="0" name=""/>
        <dsp:cNvSpPr/>
      </dsp:nvSpPr>
      <dsp:spPr>
        <a:xfrm>
          <a:off x="141539" y="1861001"/>
          <a:ext cx="257345" cy="25734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6A9494-05C1-4EC0-94DF-6B74409FDE83}">
      <dsp:nvSpPr>
        <dsp:cNvPr id="0" name=""/>
        <dsp:cNvSpPr/>
      </dsp:nvSpPr>
      <dsp:spPr>
        <a:xfrm>
          <a:off x="540424" y="1755723"/>
          <a:ext cx="7689175" cy="46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9" tIns="49519" rIns="49519" bIns="49519" numCol="1" spcCol="1270" anchor="ctr" anchorCtr="0">
          <a:noAutofit/>
        </a:bodyPr>
        <a:lstStyle/>
        <a:p>
          <a:pPr marL="0" lvl="0" indent="0" algn="l" defTabSz="622300">
            <a:lnSpc>
              <a:spcPct val="100000"/>
            </a:lnSpc>
            <a:spcBef>
              <a:spcPct val="0"/>
            </a:spcBef>
            <a:spcAft>
              <a:spcPct val="35000"/>
            </a:spcAft>
            <a:buNone/>
          </a:pPr>
          <a:r>
            <a:rPr lang="en-US" sz="1400" b="1" kern="1200" dirty="0"/>
            <a:t>Draft Motion</a:t>
          </a:r>
          <a:r>
            <a:rPr lang="en-US" sz="1400" kern="1200" dirty="0"/>
            <a:t>: Northwest Request for Local Plan Modification and Direct Service Waiver</a:t>
          </a:r>
        </a:p>
      </dsp:txBody>
      <dsp:txXfrm>
        <a:off x="540424" y="1755723"/>
        <a:ext cx="7689175" cy="467900"/>
      </dsp:txXfrm>
    </dsp:sp>
    <dsp:sp modelId="{DAE5079A-61B8-4B94-842B-C4D2808CAD35}">
      <dsp:nvSpPr>
        <dsp:cNvPr id="0" name=""/>
        <dsp:cNvSpPr/>
      </dsp:nvSpPr>
      <dsp:spPr>
        <a:xfrm>
          <a:off x="0" y="2340598"/>
          <a:ext cx="8229600" cy="4679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252EA-D338-415C-B2B7-EB938AFAF98A}">
      <dsp:nvSpPr>
        <dsp:cNvPr id="0" name=""/>
        <dsp:cNvSpPr/>
      </dsp:nvSpPr>
      <dsp:spPr>
        <a:xfrm>
          <a:off x="141539" y="2445876"/>
          <a:ext cx="257345" cy="257345"/>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71540E-4B54-470A-A667-3CA1456E8B0D}">
      <dsp:nvSpPr>
        <dsp:cNvPr id="0" name=""/>
        <dsp:cNvSpPr/>
      </dsp:nvSpPr>
      <dsp:spPr>
        <a:xfrm>
          <a:off x="540424" y="2340598"/>
          <a:ext cx="7689175" cy="46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9" tIns="49519" rIns="49519" bIns="49519" numCol="1" spcCol="1270" anchor="ctr" anchorCtr="0">
          <a:noAutofit/>
        </a:bodyPr>
        <a:lstStyle/>
        <a:p>
          <a:pPr marL="0" lvl="0" indent="0" algn="l" defTabSz="622300">
            <a:lnSpc>
              <a:spcPct val="100000"/>
            </a:lnSpc>
            <a:spcBef>
              <a:spcPct val="0"/>
            </a:spcBef>
            <a:spcAft>
              <a:spcPct val="35000"/>
            </a:spcAft>
            <a:buNone/>
          </a:pPr>
          <a:r>
            <a:rPr lang="en-US" sz="1400" kern="1200" dirty="0"/>
            <a:t>North Central – </a:t>
          </a:r>
          <a:r>
            <a:rPr lang="en-US" sz="1400" kern="1200" dirty="0" err="1"/>
            <a:t>SkillSource</a:t>
          </a:r>
          <a:r>
            <a:rPr lang="en-US" sz="1400" kern="1200" dirty="0"/>
            <a:t> Direct Services Performance Review and Waiver Approval Request</a:t>
          </a:r>
        </a:p>
      </dsp:txBody>
      <dsp:txXfrm>
        <a:off x="540424" y="2340598"/>
        <a:ext cx="7689175" cy="467900"/>
      </dsp:txXfrm>
    </dsp:sp>
    <dsp:sp modelId="{0D69FF60-8F04-4DB7-BA6F-A65D86051978}">
      <dsp:nvSpPr>
        <dsp:cNvPr id="0" name=""/>
        <dsp:cNvSpPr/>
      </dsp:nvSpPr>
      <dsp:spPr>
        <a:xfrm>
          <a:off x="0" y="2925473"/>
          <a:ext cx="8229600" cy="4679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227DAE-F414-4C08-A24E-A787263E561E}">
      <dsp:nvSpPr>
        <dsp:cNvPr id="0" name=""/>
        <dsp:cNvSpPr/>
      </dsp:nvSpPr>
      <dsp:spPr>
        <a:xfrm>
          <a:off x="141539" y="3030751"/>
          <a:ext cx="257345" cy="25734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BDDD91-3D65-45FC-9BF3-FB10700CF919}">
      <dsp:nvSpPr>
        <dsp:cNvPr id="0" name=""/>
        <dsp:cNvSpPr/>
      </dsp:nvSpPr>
      <dsp:spPr>
        <a:xfrm>
          <a:off x="540424" y="2925473"/>
          <a:ext cx="7689175" cy="46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9" tIns="49519" rIns="49519" bIns="49519" numCol="1" spcCol="1270" anchor="ctr" anchorCtr="0">
          <a:noAutofit/>
        </a:bodyPr>
        <a:lstStyle/>
        <a:p>
          <a:pPr marL="0" lvl="0" indent="0" algn="l" defTabSz="622300">
            <a:lnSpc>
              <a:spcPct val="100000"/>
            </a:lnSpc>
            <a:spcBef>
              <a:spcPct val="0"/>
            </a:spcBef>
            <a:spcAft>
              <a:spcPct val="35000"/>
            </a:spcAft>
            <a:buNone/>
          </a:pPr>
          <a:r>
            <a:rPr lang="en-US" sz="1400" b="1" kern="1200" dirty="0"/>
            <a:t>Draft Motion</a:t>
          </a:r>
          <a:r>
            <a:rPr lang="en-US" sz="1400" kern="1200" dirty="0"/>
            <a:t>: North Central – SkillSource Request for Direct Service Waiver</a:t>
          </a:r>
        </a:p>
      </dsp:txBody>
      <dsp:txXfrm>
        <a:off x="540424" y="2925473"/>
        <a:ext cx="7689175" cy="4679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0FAC4-C79D-449D-A50B-D328B81AC78F}">
      <dsp:nvSpPr>
        <dsp:cNvPr id="0" name=""/>
        <dsp:cNvSpPr/>
      </dsp:nvSpPr>
      <dsp:spPr>
        <a:xfrm>
          <a:off x="0" y="216049"/>
          <a:ext cx="8944215" cy="1678950"/>
        </a:xfrm>
        <a:prstGeom prst="rect">
          <a:avLst/>
        </a:prstGeom>
        <a:solidFill>
          <a:schemeClr val="lt1">
            <a:alpha val="90000"/>
            <a:hueOff val="0"/>
            <a:satOff val="0"/>
            <a:lumOff val="0"/>
            <a:alphaOff val="0"/>
          </a:schemeClr>
        </a:solidFill>
        <a:ln w="19050" cap="flat" cmpd="sng" algn="ctr">
          <a:solidFill>
            <a:srgbClr val="1A2247"/>
          </a:solidFill>
          <a:prstDash val="solid"/>
        </a:ln>
        <a:effectLst/>
      </dsp:spPr>
      <dsp:style>
        <a:lnRef idx="2">
          <a:scrgbClr r="0" g="0" b="0"/>
        </a:lnRef>
        <a:fillRef idx="1">
          <a:scrgbClr r="0" g="0" b="0"/>
        </a:fillRef>
        <a:effectRef idx="0">
          <a:scrgbClr r="0" g="0" b="0"/>
        </a:effectRef>
        <a:fontRef idx="minor"/>
      </dsp:style>
      <dsp:txBody>
        <a:bodyPr spcFirstLastPara="0" vert="horz" wrap="square" lIns="694170" tIns="270764" rIns="69417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prstClr val="black">
                  <a:hueOff val="0"/>
                  <a:satOff val="0"/>
                  <a:lumOff val="0"/>
                  <a:alphaOff val="0"/>
                </a:prstClr>
              </a:solidFill>
              <a:latin typeface="Candara"/>
              <a:ea typeface="+mn-ea"/>
              <a:cs typeface="+mn-cs"/>
            </a:rPr>
            <a:t>Local conditions vary: some areas see growth, others downturns.</a:t>
          </a:r>
        </a:p>
        <a:p>
          <a:pPr marL="114300" lvl="1" indent="-114300" algn="l" defTabSz="622300">
            <a:lnSpc>
              <a:spcPct val="90000"/>
            </a:lnSpc>
            <a:spcBef>
              <a:spcPct val="0"/>
            </a:spcBef>
            <a:spcAft>
              <a:spcPct val="15000"/>
            </a:spcAft>
            <a:buChar char="•"/>
          </a:pPr>
          <a:r>
            <a:rPr lang="en-US" sz="1400" kern="1200" dirty="0">
              <a:solidFill>
                <a:prstClr val="black">
                  <a:hueOff val="0"/>
                  <a:satOff val="0"/>
                  <a:lumOff val="0"/>
                  <a:alphaOff val="0"/>
                </a:prstClr>
              </a:solidFill>
              <a:latin typeface="Candara"/>
              <a:ea typeface="+mn-ea"/>
              <a:cs typeface="+mn-cs"/>
            </a:rPr>
            <a:t>Industry makeup drives differences in demand.</a:t>
          </a:r>
        </a:p>
        <a:p>
          <a:pPr marL="114300" lvl="1" indent="-114300" algn="l" defTabSz="622300">
            <a:lnSpc>
              <a:spcPct val="90000"/>
            </a:lnSpc>
            <a:spcBef>
              <a:spcPct val="0"/>
            </a:spcBef>
            <a:spcAft>
              <a:spcPct val="15000"/>
            </a:spcAft>
            <a:buChar char="•"/>
          </a:pPr>
          <a:r>
            <a:rPr lang="en-US" sz="1400" kern="1200" dirty="0">
              <a:solidFill>
                <a:prstClr val="black">
                  <a:hueOff val="0"/>
                  <a:satOff val="0"/>
                  <a:lumOff val="0"/>
                  <a:alphaOff val="0"/>
                </a:prstClr>
              </a:solidFill>
              <a:latin typeface="Candara"/>
              <a:ea typeface="+mn-ea"/>
              <a:cs typeface="+mn-cs"/>
            </a:rPr>
            <a:t>Strong recovery post-COVID, led by advanced manufacturing &amp; IT data centers, </a:t>
          </a:r>
          <a:r>
            <a:rPr lang="en-US" sz="1400" b="0" kern="1200" dirty="0"/>
            <a:t>reducing some service demand.</a:t>
          </a:r>
          <a:endParaRPr lang="en-US" sz="1400" kern="1200" dirty="0">
            <a:solidFill>
              <a:prstClr val="black">
                <a:hueOff val="0"/>
                <a:satOff val="0"/>
                <a:lumOff val="0"/>
                <a:alphaOff val="0"/>
              </a:prstClr>
            </a:solidFill>
            <a:latin typeface="Candara"/>
            <a:ea typeface="+mn-ea"/>
            <a:cs typeface="+mn-cs"/>
          </a:endParaRPr>
        </a:p>
        <a:p>
          <a:pPr marL="114300" lvl="1" indent="-114300" algn="l" defTabSz="622300">
            <a:lnSpc>
              <a:spcPct val="90000"/>
            </a:lnSpc>
            <a:spcBef>
              <a:spcPct val="0"/>
            </a:spcBef>
            <a:spcAft>
              <a:spcPct val="15000"/>
            </a:spcAft>
            <a:buChar char="•"/>
          </a:pPr>
          <a:r>
            <a:rPr lang="en-US" sz="1400" kern="1200" dirty="0">
              <a:solidFill>
                <a:prstClr val="black">
                  <a:hueOff val="0"/>
                  <a:satOff val="0"/>
                  <a:lumOff val="0"/>
                  <a:alphaOff val="0"/>
                </a:prstClr>
              </a:solidFill>
              <a:latin typeface="Candara"/>
              <a:ea typeface="+mn-ea"/>
              <a:cs typeface="+mn-cs"/>
            </a:rPr>
            <a:t>Unemployment remains below state average .</a:t>
          </a:r>
        </a:p>
        <a:p>
          <a:pPr marL="114300" lvl="1" indent="-114300" algn="l" defTabSz="622300">
            <a:lnSpc>
              <a:spcPct val="90000"/>
            </a:lnSpc>
            <a:spcBef>
              <a:spcPct val="0"/>
            </a:spcBef>
            <a:spcAft>
              <a:spcPct val="15000"/>
            </a:spcAft>
            <a:buChar char="•"/>
          </a:pPr>
          <a:r>
            <a:rPr lang="en-US" sz="1400" kern="1200" dirty="0">
              <a:solidFill>
                <a:prstClr val="black">
                  <a:hueOff val="0"/>
                  <a:satOff val="0"/>
                  <a:lumOff val="0"/>
                  <a:alphaOff val="0"/>
                </a:prstClr>
              </a:solidFill>
              <a:latin typeface="Candara"/>
              <a:ea typeface="+mn-ea"/>
              <a:cs typeface="+mn-cs"/>
            </a:rPr>
            <a:t>Minimal layoffs from PY21–PY23.</a:t>
          </a:r>
        </a:p>
      </dsp:txBody>
      <dsp:txXfrm>
        <a:off x="0" y="216049"/>
        <a:ext cx="8944215" cy="1678950"/>
      </dsp:txXfrm>
    </dsp:sp>
    <dsp:sp modelId="{57A34DEA-9DDC-4781-947C-EDEC9CA6E714}">
      <dsp:nvSpPr>
        <dsp:cNvPr id="0" name=""/>
        <dsp:cNvSpPr/>
      </dsp:nvSpPr>
      <dsp:spPr>
        <a:xfrm>
          <a:off x="447210" y="24169"/>
          <a:ext cx="6260950" cy="383760"/>
        </a:xfrm>
        <a:prstGeom prst="roundRect">
          <a:avLst/>
        </a:prstGeom>
        <a:solidFill>
          <a:srgbClr val="012A60"/>
        </a:solidFill>
        <a:ln w="31750" cap="flat" cmpd="sng" algn="ctr">
          <a:solidFill>
            <a:srgbClr val="012A60"/>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649" tIns="0" rIns="236649" bIns="0" numCol="1" spcCol="1270" anchor="ctr" anchorCtr="0">
          <a:noAutofit/>
        </a:bodyPr>
        <a:lstStyle/>
        <a:p>
          <a:pPr marL="0" lvl="0" indent="0" algn="l" defTabSz="577850">
            <a:lnSpc>
              <a:spcPct val="90000"/>
            </a:lnSpc>
            <a:spcBef>
              <a:spcPct val="0"/>
            </a:spcBef>
            <a:spcAft>
              <a:spcPct val="35000"/>
            </a:spcAft>
            <a:buNone/>
          </a:pPr>
          <a:r>
            <a:rPr lang="en-US" sz="1300" kern="1200"/>
            <a:t>Labor Market Variability</a:t>
          </a:r>
        </a:p>
      </dsp:txBody>
      <dsp:txXfrm>
        <a:off x="465944" y="42903"/>
        <a:ext cx="6223482" cy="346292"/>
      </dsp:txXfrm>
    </dsp:sp>
    <dsp:sp modelId="{B149FBB9-4D75-4D2C-846E-6D7B6BF52D73}">
      <dsp:nvSpPr>
        <dsp:cNvPr id="0" name=""/>
        <dsp:cNvSpPr/>
      </dsp:nvSpPr>
      <dsp:spPr>
        <a:xfrm>
          <a:off x="0" y="2180131"/>
          <a:ext cx="8944215" cy="2006550"/>
        </a:xfrm>
        <a:prstGeom prst="rect">
          <a:avLst/>
        </a:prstGeom>
        <a:solidFill>
          <a:schemeClr val="lt1">
            <a:alpha val="90000"/>
            <a:hueOff val="0"/>
            <a:satOff val="0"/>
            <a:lumOff val="0"/>
            <a:alphaOff val="0"/>
          </a:schemeClr>
        </a:solidFill>
        <a:ln w="19050" cap="flat" cmpd="sng" algn="ctr">
          <a:solidFill>
            <a:srgbClr val="012A60"/>
          </a:solidFill>
          <a:prstDash val="solid"/>
        </a:ln>
        <a:effectLst/>
      </dsp:spPr>
      <dsp:style>
        <a:lnRef idx="2">
          <a:scrgbClr r="0" g="0" b="0"/>
        </a:lnRef>
        <a:fillRef idx="1">
          <a:scrgbClr r="0" g="0" b="0"/>
        </a:fillRef>
        <a:effectRef idx="0">
          <a:scrgbClr r="0" g="0" b="0"/>
        </a:effectRef>
        <a:fontRef idx="minor"/>
      </dsp:style>
      <dsp:txBody>
        <a:bodyPr spcFirstLastPara="0" vert="horz" wrap="square" lIns="694170" tIns="270764" rIns="69417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Bilingual (Spanish/English) case managers needed to serve all customers effectively.</a:t>
          </a:r>
        </a:p>
        <a:p>
          <a:pPr marL="114300" lvl="1" indent="-114300" algn="l" defTabSz="577850">
            <a:lnSpc>
              <a:spcPct val="90000"/>
            </a:lnSpc>
            <a:spcBef>
              <a:spcPct val="0"/>
            </a:spcBef>
            <a:spcAft>
              <a:spcPct val="15000"/>
            </a:spcAft>
            <a:buChar char="•"/>
          </a:pPr>
          <a:r>
            <a:rPr lang="en-US" sz="1300" b="0" kern="1200" dirty="0"/>
            <a:t>Higher-barrier customers more prevalent post-pandemic.</a:t>
          </a:r>
        </a:p>
        <a:p>
          <a:pPr marL="114300" lvl="1" indent="-114300" algn="l" defTabSz="577850">
            <a:lnSpc>
              <a:spcPct val="90000"/>
            </a:lnSpc>
            <a:spcBef>
              <a:spcPct val="0"/>
            </a:spcBef>
            <a:spcAft>
              <a:spcPct val="15000"/>
            </a:spcAft>
            <a:buChar char="•"/>
          </a:pPr>
          <a:r>
            <a:rPr lang="en-US" sz="1300" b="0" kern="1200" dirty="0"/>
            <a:t>Increased demand for services during and after COVID.</a:t>
          </a:r>
        </a:p>
        <a:p>
          <a:pPr marL="114300" lvl="1" indent="-114300" algn="l" defTabSz="577850">
            <a:lnSpc>
              <a:spcPct val="90000"/>
            </a:lnSpc>
            <a:spcBef>
              <a:spcPct val="0"/>
            </a:spcBef>
            <a:spcAft>
              <a:spcPct val="15000"/>
            </a:spcAft>
            <a:buChar char="•"/>
          </a:pPr>
          <a:r>
            <a:rPr lang="en-US" sz="1300" b="0" kern="1200" dirty="0"/>
            <a:t>High turnover (PY19–PY22) in program management, case management, and support staff, mirroring statewide trends. </a:t>
          </a:r>
        </a:p>
        <a:p>
          <a:pPr marL="114300" lvl="1" indent="-114300" algn="l" defTabSz="577850">
            <a:lnSpc>
              <a:spcPct val="90000"/>
            </a:lnSpc>
            <a:spcBef>
              <a:spcPct val="0"/>
            </a:spcBef>
            <a:spcAft>
              <a:spcPct val="15000"/>
            </a:spcAft>
            <a:buChar char="•"/>
          </a:pPr>
          <a:r>
            <a:rPr lang="en-US" sz="1300" b="0" kern="1200" dirty="0"/>
            <a:t>Stable LWDB leadership despite staff churn. </a:t>
          </a:r>
        </a:p>
        <a:p>
          <a:pPr marL="114300" lvl="1" indent="-114300" algn="l" defTabSz="577850">
            <a:lnSpc>
              <a:spcPct val="90000"/>
            </a:lnSpc>
            <a:spcBef>
              <a:spcPct val="0"/>
            </a:spcBef>
            <a:spcAft>
              <a:spcPct val="15000"/>
            </a:spcAft>
            <a:buChar char="•"/>
          </a:pPr>
          <a:r>
            <a:rPr lang="en-US" sz="1300" b="0" kern="1200" dirty="0"/>
            <a:t>Youth program retains experienced case managers, with some serving 20+ years, contributing valuable institutional knowledge.</a:t>
          </a:r>
        </a:p>
      </dsp:txBody>
      <dsp:txXfrm>
        <a:off x="0" y="2180131"/>
        <a:ext cx="8944215" cy="2006550"/>
      </dsp:txXfrm>
    </dsp:sp>
    <dsp:sp modelId="{B827C599-04D2-49AB-A8CC-0420C958861E}">
      <dsp:nvSpPr>
        <dsp:cNvPr id="0" name=""/>
        <dsp:cNvSpPr/>
      </dsp:nvSpPr>
      <dsp:spPr>
        <a:xfrm>
          <a:off x="447210" y="1965199"/>
          <a:ext cx="6260950" cy="383760"/>
        </a:xfrm>
        <a:prstGeom prst="roundRect">
          <a:avLst/>
        </a:prstGeom>
        <a:solidFill>
          <a:srgbClr val="012A60"/>
        </a:solidFill>
        <a:ln w="31750" cap="flat" cmpd="sng" algn="ctr">
          <a:solidFill>
            <a:srgbClr val="012A60"/>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6649" tIns="0" rIns="236649" bIns="0" numCol="1" spcCol="1270" anchor="ctr" anchorCtr="0">
          <a:noAutofit/>
        </a:bodyPr>
        <a:lstStyle/>
        <a:p>
          <a:pPr marL="0" lvl="0" indent="0" algn="l" defTabSz="577850">
            <a:lnSpc>
              <a:spcPct val="90000"/>
            </a:lnSpc>
            <a:spcBef>
              <a:spcPct val="0"/>
            </a:spcBef>
            <a:spcAft>
              <a:spcPct val="35000"/>
            </a:spcAft>
            <a:buNone/>
          </a:pPr>
          <a:r>
            <a:rPr lang="en-US" sz="1300" kern="1200" dirty="0"/>
            <a:t>Customer, Staffing and Policy Changes</a:t>
          </a:r>
        </a:p>
      </dsp:txBody>
      <dsp:txXfrm>
        <a:off x="465944" y="1983933"/>
        <a:ext cx="6223482" cy="3462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0FAC4-C79D-449D-A50B-D328B81AC78F}">
      <dsp:nvSpPr>
        <dsp:cNvPr id="0" name=""/>
        <dsp:cNvSpPr/>
      </dsp:nvSpPr>
      <dsp:spPr>
        <a:xfrm>
          <a:off x="0" y="334996"/>
          <a:ext cx="8229600" cy="3049200"/>
        </a:xfrm>
        <a:prstGeom prst="rect">
          <a:avLst/>
        </a:prstGeom>
        <a:solidFill>
          <a:schemeClr val="lt1">
            <a:alpha val="90000"/>
            <a:hueOff val="0"/>
            <a:satOff val="0"/>
            <a:lumOff val="0"/>
            <a:alphaOff val="0"/>
          </a:schemeClr>
        </a:solidFill>
        <a:ln w="1905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13792" numCol="1" spcCol="1270" anchor="t" anchorCtr="0">
          <a:noAutofit/>
        </a:bodyPr>
        <a:lstStyle/>
        <a:p>
          <a:pPr marL="171450" lvl="1" indent="-171450" algn="l" defTabSz="711200">
            <a:lnSpc>
              <a:spcPct val="90000"/>
            </a:lnSpc>
            <a:spcBef>
              <a:spcPct val="0"/>
            </a:spcBef>
            <a:spcAft>
              <a:spcPct val="15000"/>
            </a:spcAft>
            <a:buSzPts val="1000"/>
            <a:buFont typeface="Arial" panose="020B0604020202020204" pitchFamily="34" charset="0"/>
            <a:buChar char="•"/>
          </a:pPr>
          <a:r>
            <a:rPr lang="en-US" sz="1600" b="0" kern="1200" dirty="0">
              <a:solidFill>
                <a:prstClr val="black">
                  <a:hueOff val="0"/>
                  <a:satOff val="0"/>
                  <a:lumOff val="0"/>
                  <a:alphaOff val="0"/>
                </a:prstClr>
              </a:solidFill>
              <a:latin typeface="Candara"/>
              <a:ea typeface="+mn-ea"/>
              <a:cs typeface="+mn-cs"/>
            </a:rPr>
            <a:t>Strong strategic planning &amp; adaptability in response to market shifts and participant demand.</a:t>
          </a:r>
        </a:p>
        <a:p>
          <a:pPr marL="171450" lvl="1" indent="-171450" algn="l" defTabSz="711200">
            <a:lnSpc>
              <a:spcPct val="90000"/>
            </a:lnSpc>
            <a:spcBef>
              <a:spcPct val="0"/>
            </a:spcBef>
            <a:spcAft>
              <a:spcPct val="15000"/>
            </a:spcAft>
            <a:buSzPts val="1000"/>
            <a:buFont typeface="Arial" panose="020B0604020202020204" pitchFamily="34" charset="0"/>
            <a:buChar char="•"/>
          </a:pPr>
          <a:r>
            <a:rPr lang="en-US" sz="1600" b="0" kern="1200" dirty="0">
              <a:solidFill>
                <a:prstClr val="black">
                  <a:hueOff val="0"/>
                  <a:satOff val="0"/>
                  <a:lumOff val="0"/>
                  <a:alphaOff val="0"/>
                </a:prstClr>
              </a:solidFill>
              <a:latin typeface="Candara"/>
              <a:ea typeface="+mn-ea"/>
              <a:cs typeface="+mn-cs"/>
            </a:rPr>
            <a:t>Consistent spending across WIOA programs (PY19–PY25), meeting obligation rates and youth spending metrics.</a:t>
          </a:r>
        </a:p>
        <a:p>
          <a:pPr marL="171450" lvl="1" indent="-171450" algn="l" defTabSz="711200">
            <a:lnSpc>
              <a:spcPct val="90000"/>
            </a:lnSpc>
            <a:spcBef>
              <a:spcPct val="0"/>
            </a:spcBef>
            <a:spcAft>
              <a:spcPct val="15000"/>
            </a:spcAft>
            <a:buSzPts val="1000"/>
            <a:buFont typeface="Arial" panose="020B0604020202020204" pitchFamily="34" charset="0"/>
            <a:buChar char="•"/>
          </a:pPr>
          <a:r>
            <a:rPr lang="en-US" sz="1600" b="0" kern="1200" dirty="0">
              <a:solidFill>
                <a:prstClr val="black">
                  <a:hueOff val="0"/>
                  <a:satOff val="0"/>
                  <a:lumOff val="0"/>
                  <a:alphaOff val="0"/>
                </a:prstClr>
              </a:solidFill>
              <a:latin typeface="Candara"/>
              <a:ea typeface="+mn-ea"/>
              <a:cs typeface="+mn-cs"/>
            </a:rPr>
            <a:t>Youth Program Success: </a:t>
          </a:r>
        </a:p>
        <a:p>
          <a:pPr marL="342900" lvl="2" indent="0" algn="l" defTabSz="711200">
            <a:lnSpc>
              <a:spcPct val="90000"/>
            </a:lnSpc>
            <a:spcBef>
              <a:spcPct val="0"/>
            </a:spcBef>
            <a:spcAft>
              <a:spcPct val="15000"/>
            </a:spcAft>
            <a:buSzPts val="1000"/>
            <a:buFont typeface="Arial" panose="020B0604020202020204" pitchFamily="34" charset="0"/>
            <a:buChar char="•"/>
          </a:pPr>
          <a:r>
            <a:rPr lang="en-US" sz="1600" b="0" kern="1200" dirty="0">
              <a:solidFill>
                <a:prstClr val="black">
                  <a:hueOff val="0"/>
                  <a:satOff val="0"/>
                  <a:lumOff val="0"/>
                  <a:alphaOff val="0"/>
                </a:prstClr>
              </a:solidFill>
              <a:latin typeface="Candara"/>
              <a:ea typeface="+mn-ea"/>
              <a:cs typeface="+mn-cs"/>
            </a:rPr>
            <a:t>Regular reallocations &amp; transfers maximize funding utilization.</a:t>
          </a:r>
        </a:p>
        <a:p>
          <a:pPr marL="342900" lvl="2" indent="0" algn="l" defTabSz="711200">
            <a:lnSpc>
              <a:spcPct val="90000"/>
            </a:lnSpc>
            <a:spcBef>
              <a:spcPct val="0"/>
            </a:spcBef>
            <a:spcAft>
              <a:spcPct val="15000"/>
            </a:spcAft>
            <a:buSzPts val="1000"/>
            <a:buFont typeface="Arial" panose="020B0604020202020204" pitchFamily="34" charset="0"/>
            <a:buChar char="•"/>
          </a:pPr>
          <a:r>
            <a:rPr lang="en-US" sz="1600" b="0" kern="1200" dirty="0">
              <a:solidFill>
                <a:prstClr val="black">
                  <a:hueOff val="0"/>
                  <a:satOff val="0"/>
                  <a:lumOff val="0"/>
                  <a:alphaOff val="0"/>
                </a:prstClr>
              </a:solidFill>
              <a:latin typeface="Candara"/>
              <a:ea typeface="+mn-ea"/>
              <a:cs typeface="+mn-cs"/>
            </a:rPr>
            <a:t>High Work Experience &amp; Out-of-School Youth expenditure ratios, exceeding federal minimums.</a:t>
          </a:r>
        </a:p>
        <a:p>
          <a:pPr marL="342900" lvl="2" indent="0" algn="l" defTabSz="711200">
            <a:lnSpc>
              <a:spcPct val="90000"/>
            </a:lnSpc>
            <a:spcBef>
              <a:spcPct val="0"/>
            </a:spcBef>
            <a:spcAft>
              <a:spcPct val="15000"/>
            </a:spcAft>
            <a:buSzPts val="1000"/>
            <a:buFont typeface="Arial" panose="020B0604020202020204" pitchFamily="34" charset="0"/>
            <a:buChar char="•"/>
          </a:pPr>
          <a:r>
            <a:rPr lang="en-US" sz="1600" b="0" kern="1200" dirty="0">
              <a:solidFill>
                <a:prstClr val="black">
                  <a:hueOff val="0"/>
                  <a:satOff val="0"/>
                  <a:lumOff val="0"/>
                  <a:alphaOff val="0"/>
                </a:prstClr>
              </a:solidFill>
              <a:latin typeface="Candara"/>
              <a:ea typeface="+mn-ea"/>
              <a:cs typeface="+mn-cs"/>
            </a:rPr>
            <a:t>Strong partnerships with education providers for GED reengagement, showcasing effective fund braiding and collaboration</a:t>
          </a:r>
          <a:endParaRPr lang="en-US" sz="3600" b="0" kern="1200" dirty="0"/>
        </a:p>
      </dsp:txBody>
      <dsp:txXfrm>
        <a:off x="0" y="334996"/>
        <a:ext cx="8229600" cy="3049200"/>
      </dsp:txXfrm>
    </dsp:sp>
    <dsp:sp modelId="{57A34DEA-9DDC-4781-947C-EDEC9CA6E714}">
      <dsp:nvSpPr>
        <dsp:cNvPr id="0" name=""/>
        <dsp:cNvSpPr/>
      </dsp:nvSpPr>
      <dsp:spPr>
        <a:xfrm>
          <a:off x="411480" y="10275"/>
          <a:ext cx="5760720" cy="649440"/>
        </a:xfrm>
        <a:prstGeom prst="roundRect">
          <a:avLst/>
        </a:prstGeom>
        <a:solidFill>
          <a:schemeClr val="accent2"/>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n-US" sz="2200" b="0" kern="1200" dirty="0"/>
            <a:t>North Central Program &amp; Spending Strategy</a:t>
          </a:r>
        </a:p>
      </dsp:txBody>
      <dsp:txXfrm>
        <a:off x="443183" y="41978"/>
        <a:ext cx="5697314" cy="5860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00457-E317-45BE-BE4F-B23DA47FCED3}">
      <dsp:nvSpPr>
        <dsp:cNvPr id="0" name=""/>
        <dsp:cNvSpPr/>
      </dsp:nvSpPr>
      <dsp:spPr>
        <a:xfrm>
          <a:off x="0" y="23955"/>
          <a:ext cx="8229600" cy="767520"/>
        </a:xfrm>
        <a:prstGeom prst="roundRect">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Local Area Trends and Significant Changes</a:t>
          </a:r>
        </a:p>
      </dsp:txBody>
      <dsp:txXfrm>
        <a:off x="37467" y="61422"/>
        <a:ext cx="8154666" cy="692586"/>
      </dsp:txXfrm>
    </dsp:sp>
    <dsp:sp modelId="{A93E3227-61EE-4E62-97B4-65CE3A6EAFB0}">
      <dsp:nvSpPr>
        <dsp:cNvPr id="0" name=""/>
        <dsp:cNvSpPr/>
      </dsp:nvSpPr>
      <dsp:spPr>
        <a:xfrm>
          <a:off x="0" y="883635"/>
          <a:ext cx="8229600" cy="767520"/>
        </a:xfrm>
        <a:prstGeom prst="roundRect">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Contractual Spending Goals and Outcomes</a:t>
          </a:r>
        </a:p>
      </dsp:txBody>
      <dsp:txXfrm>
        <a:off x="37467" y="921102"/>
        <a:ext cx="8154666" cy="692586"/>
      </dsp:txXfrm>
    </dsp:sp>
    <dsp:sp modelId="{9E632FF2-7D56-4B21-9B07-0164E8230122}">
      <dsp:nvSpPr>
        <dsp:cNvPr id="0" name=""/>
        <dsp:cNvSpPr/>
      </dsp:nvSpPr>
      <dsp:spPr>
        <a:xfrm>
          <a:off x="0" y="1743315"/>
          <a:ext cx="8229600" cy="767520"/>
        </a:xfrm>
        <a:prstGeom prst="roundRect">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Contractual Enrollment Goals and Outcomes</a:t>
          </a:r>
        </a:p>
      </dsp:txBody>
      <dsp:txXfrm>
        <a:off x="37467" y="1780782"/>
        <a:ext cx="8154666" cy="692586"/>
      </dsp:txXfrm>
    </dsp:sp>
    <dsp:sp modelId="{E812EB7D-8F4D-4126-BFA5-6C17385424CA}">
      <dsp:nvSpPr>
        <dsp:cNvPr id="0" name=""/>
        <dsp:cNvSpPr/>
      </dsp:nvSpPr>
      <dsp:spPr>
        <a:xfrm>
          <a:off x="0" y="2602996"/>
          <a:ext cx="8229600" cy="767520"/>
        </a:xfrm>
        <a:prstGeom prst="roundRect">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Federal Performance Goals and Outcomes</a:t>
          </a:r>
        </a:p>
      </dsp:txBody>
      <dsp:txXfrm>
        <a:off x="37467" y="2640463"/>
        <a:ext cx="8154666"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0FAC4-C79D-449D-A50B-D328B81AC78F}">
      <dsp:nvSpPr>
        <dsp:cNvPr id="0" name=""/>
        <dsp:cNvSpPr/>
      </dsp:nvSpPr>
      <dsp:spPr>
        <a:xfrm>
          <a:off x="0" y="316185"/>
          <a:ext cx="8229600" cy="13041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WIOA funding has declined since Program Year 20.</a:t>
          </a:r>
        </a:p>
        <a:p>
          <a:pPr marL="171450" lvl="1" indent="-171450" algn="l" defTabSz="800100">
            <a:lnSpc>
              <a:spcPct val="90000"/>
            </a:lnSpc>
            <a:spcBef>
              <a:spcPct val="0"/>
            </a:spcBef>
            <a:spcAft>
              <a:spcPct val="15000"/>
            </a:spcAft>
            <a:buChar char="•"/>
          </a:pPr>
          <a:r>
            <a:rPr lang="en-US" sz="1800" kern="1200" dirty="0"/>
            <a:t>Inflation (+26% since 2019) and rising training/staffing costs impact service delivery.</a:t>
          </a:r>
        </a:p>
      </dsp:txBody>
      <dsp:txXfrm>
        <a:off x="0" y="316185"/>
        <a:ext cx="8229600" cy="1304100"/>
      </dsp:txXfrm>
    </dsp:sp>
    <dsp:sp modelId="{57A34DEA-9DDC-4781-947C-EDEC9CA6E714}">
      <dsp:nvSpPr>
        <dsp:cNvPr id="0" name=""/>
        <dsp:cNvSpPr/>
      </dsp:nvSpPr>
      <dsp:spPr>
        <a:xfrm>
          <a:off x="411480" y="50505"/>
          <a:ext cx="5760720" cy="531360"/>
        </a:xfrm>
        <a:prstGeom prst="roundRec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t>Funding &amp; Service Costs</a:t>
          </a:r>
        </a:p>
      </dsp:txBody>
      <dsp:txXfrm>
        <a:off x="437419" y="76444"/>
        <a:ext cx="5708842" cy="479482"/>
      </dsp:txXfrm>
    </dsp:sp>
    <dsp:sp modelId="{B149FBB9-4D75-4D2C-846E-6D7B6BF52D73}">
      <dsp:nvSpPr>
        <dsp:cNvPr id="0" name=""/>
        <dsp:cNvSpPr/>
      </dsp:nvSpPr>
      <dsp:spPr>
        <a:xfrm>
          <a:off x="0" y="1983166"/>
          <a:ext cx="8229600" cy="13608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Workforce performance affected through Program Year 23.</a:t>
          </a:r>
        </a:p>
        <a:p>
          <a:pPr marL="171450" lvl="1" indent="-171450" algn="l" defTabSz="800100">
            <a:lnSpc>
              <a:spcPct val="90000"/>
            </a:lnSpc>
            <a:spcBef>
              <a:spcPct val="0"/>
            </a:spcBef>
            <a:spcAft>
              <a:spcPct val="15000"/>
            </a:spcAft>
            <a:buChar char="•"/>
          </a:pPr>
          <a:r>
            <a:rPr lang="en-US" sz="1800" kern="1200" dirty="0"/>
            <a:t>High staff turnover (PY19-PY22) led to pay/benefit adjustments.</a:t>
          </a:r>
        </a:p>
        <a:p>
          <a:pPr marL="171450" lvl="1" indent="-171450" algn="l" defTabSz="800100">
            <a:lnSpc>
              <a:spcPct val="90000"/>
            </a:lnSpc>
            <a:spcBef>
              <a:spcPct val="0"/>
            </a:spcBef>
            <a:spcAft>
              <a:spcPct val="15000"/>
            </a:spcAft>
            <a:buChar char="•"/>
          </a:pPr>
          <a:r>
            <a:rPr lang="en-US" sz="1800" kern="1200" dirty="0"/>
            <a:t>Youth programs struggled due to closures and policy shifts.</a:t>
          </a:r>
        </a:p>
      </dsp:txBody>
      <dsp:txXfrm>
        <a:off x="0" y="1983166"/>
        <a:ext cx="8229600" cy="1360800"/>
      </dsp:txXfrm>
    </dsp:sp>
    <dsp:sp modelId="{B827C599-04D2-49AB-A8CC-0420C958861E}">
      <dsp:nvSpPr>
        <dsp:cNvPr id="0" name=""/>
        <dsp:cNvSpPr/>
      </dsp:nvSpPr>
      <dsp:spPr>
        <a:xfrm>
          <a:off x="411480" y="1717486"/>
          <a:ext cx="5760720" cy="531360"/>
        </a:xfrm>
        <a:prstGeom prst="roundRec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t>Lingering COVID Impacts</a:t>
          </a:r>
        </a:p>
      </dsp:txBody>
      <dsp:txXfrm>
        <a:off x="437419" y="1743425"/>
        <a:ext cx="5708842"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0FAC4-C79D-449D-A50B-D328B81AC78F}">
      <dsp:nvSpPr>
        <dsp:cNvPr id="0" name=""/>
        <dsp:cNvSpPr/>
      </dsp:nvSpPr>
      <dsp:spPr>
        <a:xfrm>
          <a:off x="0" y="331035"/>
          <a:ext cx="8229600" cy="9324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Local conditions vary: some areas see growth, others downturns.</a:t>
          </a:r>
        </a:p>
        <a:p>
          <a:pPr marL="171450" lvl="1" indent="-171450" algn="l" defTabSz="711200">
            <a:lnSpc>
              <a:spcPct val="90000"/>
            </a:lnSpc>
            <a:spcBef>
              <a:spcPct val="0"/>
            </a:spcBef>
            <a:spcAft>
              <a:spcPct val="15000"/>
            </a:spcAft>
            <a:buChar char="•"/>
          </a:pPr>
          <a:r>
            <a:rPr lang="en-US" sz="1600" kern="1200" dirty="0"/>
            <a:t>Industry makeup drives differences in demand.</a:t>
          </a:r>
        </a:p>
      </dsp:txBody>
      <dsp:txXfrm>
        <a:off x="0" y="331035"/>
        <a:ext cx="8229600" cy="932400"/>
      </dsp:txXfrm>
    </dsp:sp>
    <dsp:sp modelId="{57A34DEA-9DDC-4781-947C-EDEC9CA6E714}">
      <dsp:nvSpPr>
        <dsp:cNvPr id="0" name=""/>
        <dsp:cNvSpPr/>
      </dsp:nvSpPr>
      <dsp:spPr>
        <a:xfrm>
          <a:off x="411480" y="94875"/>
          <a:ext cx="5760720" cy="472320"/>
        </a:xfrm>
        <a:prstGeom prst="roundRect">
          <a:avLst/>
        </a:prstGeom>
        <a:solidFill>
          <a:srgbClr val="012A60"/>
        </a:solidFill>
        <a:ln w="31750" cap="flat" cmpd="sng" algn="ctr">
          <a:solidFill>
            <a:srgbClr val="1A2247"/>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en-US" sz="1600" kern="1200" dirty="0"/>
            <a:t>Labor Market Variability</a:t>
          </a:r>
        </a:p>
      </dsp:txBody>
      <dsp:txXfrm>
        <a:off x="434537" y="117932"/>
        <a:ext cx="5714606" cy="426206"/>
      </dsp:txXfrm>
    </dsp:sp>
    <dsp:sp modelId="{B149FBB9-4D75-4D2C-846E-6D7B6BF52D73}">
      <dsp:nvSpPr>
        <dsp:cNvPr id="0" name=""/>
        <dsp:cNvSpPr/>
      </dsp:nvSpPr>
      <dsp:spPr>
        <a:xfrm>
          <a:off x="0" y="1585995"/>
          <a:ext cx="8229600" cy="1713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High prevalence of non-English speakers (Spanish, Ukrainian, Russian).</a:t>
          </a:r>
        </a:p>
        <a:p>
          <a:pPr marL="171450" lvl="1" indent="-171450" algn="l" defTabSz="711200">
            <a:lnSpc>
              <a:spcPct val="90000"/>
            </a:lnSpc>
            <a:spcBef>
              <a:spcPct val="0"/>
            </a:spcBef>
            <a:spcAft>
              <a:spcPct val="15000"/>
            </a:spcAft>
            <a:buChar char="•"/>
          </a:pPr>
          <a:r>
            <a:rPr lang="en-US" sz="1600" kern="1200" dirty="0"/>
            <a:t>Hiring bilingual staff in PY23 &amp; PY24 to improve service delivery.</a:t>
          </a:r>
        </a:p>
        <a:p>
          <a:pPr marL="171450" lvl="1" indent="-171450" algn="l" defTabSz="711200">
            <a:lnSpc>
              <a:spcPct val="90000"/>
            </a:lnSpc>
            <a:spcBef>
              <a:spcPct val="0"/>
            </a:spcBef>
            <a:spcAft>
              <a:spcPct val="15000"/>
            </a:spcAft>
            <a:buChar char="•"/>
          </a:pPr>
          <a:r>
            <a:rPr lang="en-US" sz="1600" kern="1200" dirty="0"/>
            <a:t>Leadership changes in PY23 increased service agility; early PY24 data shows enrollment improvements.</a:t>
          </a:r>
        </a:p>
        <a:p>
          <a:pPr marL="171450" lvl="1" indent="-171450" algn="l" defTabSz="711200">
            <a:lnSpc>
              <a:spcPct val="90000"/>
            </a:lnSpc>
            <a:spcBef>
              <a:spcPct val="0"/>
            </a:spcBef>
            <a:spcAft>
              <a:spcPct val="15000"/>
            </a:spcAft>
            <a:buChar char="•"/>
          </a:pPr>
          <a:r>
            <a:rPr lang="en-US" sz="1600" kern="1200" dirty="0"/>
            <a:t>New youth incentive policy in 2023.</a:t>
          </a:r>
        </a:p>
      </dsp:txBody>
      <dsp:txXfrm>
        <a:off x="0" y="1585995"/>
        <a:ext cx="8229600" cy="1713600"/>
      </dsp:txXfrm>
    </dsp:sp>
    <dsp:sp modelId="{B827C599-04D2-49AB-A8CC-0420C958861E}">
      <dsp:nvSpPr>
        <dsp:cNvPr id="0" name=""/>
        <dsp:cNvSpPr/>
      </dsp:nvSpPr>
      <dsp:spPr>
        <a:xfrm>
          <a:off x="411480" y="1349835"/>
          <a:ext cx="5760720" cy="472320"/>
        </a:xfrm>
        <a:prstGeom prst="roundRect">
          <a:avLst/>
        </a:prstGeom>
        <a:solidFill>
          <a:srgbClr val="012A60"/>
        </a:solidFill>
        <a:ln w="31750" cap="flat" cmpd="sng" algn="ctr">
          <a:solidFill>
            <a:srgbClr val="1A2247"/>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en-US" sz="1600" kern="1200" dirty="0"/>
            <a:t>Customer, Staffing and Policy Changes</a:t>
          </a:r>
        </a:p>
      </dsp:txBody>
      <dsp:txXfrm>
        <a:off x="434537" y="1372892"/>
        <a:ext cx="5714606"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0FAC4-C79D-449D-A50B-D328B81AC78F}">
      <dsp:nvSpPr>
        <dsp:cNvPr id="0" name=""/>
        <dsp:cNvSpPr/>
      </dsp:nvSpPr>
      <dsp:spPr>
        <a:xfrm>
          <a:off x="0" y="212956"/>
          <a:ext cx="8229600" cy="3175200"/>
        </a:xfrm>
        <a:prstGeom prst="rect">
          <a:avLst/>
        </a:prstGeom>
        <a:solidFill>
          <a:schemeClr val="lt1">
            <a:alpha val="90000"/>
            <a:hueOff val="0"/>
            <a:satOff val="0"/>
            <a:lumOff val="0"/>
            <a:alphaOff val="0"/>
          </a:schemeClr>
        </a:solidFill>
        <a:ln w="1905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PY19-PY22:</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kern="1200" dirty="0"/>
            <a:t>$3.3M in unspent WIOA funds returned due to unmet obligations requirements.</a:t>
          </a:r>
        </a:p>
        <a:p>
          <a:pPr marL="171450" lvl="1" indent="-171450" algn="l" defTabSz="711200">
            <a:lnSpc>
              <a:spcPct val="90000"/>
            </a:lnSpc>
            <a:spcBef>
              <a:spcPct val="0"/>
            </a:spcBef>
            <a:spcAft>
              <a:spcPct val="15000"/>
            </a:spcAft>
            <a:buChar char="•"/>
          </a:pPr>
          <a:r>
            <a:rPr lang="en-US" sz="1600" kern="1200" dirty="0"/>
            <a:t>Non-compliance:</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kern="1200" dirty="0"/>
            <a:t>Did not meet the 80% obligation requirements in PY20, PY21 (COVID waiver applied), and PY22, leading to fund recapture.</a:t>
          </a:r>
        </a:p>
        <a:p>
          <a:pPr marL="171450" lvl="1" indent="-171450" algn="l" defTabSz="711200">
            <a:lnSpc>
              <a:spcPct val="90000"/>
            </a:lnSpc>
            <a:spcBef>
              <a:spcPct val="0"/>
            </a:spcBef>
            <a:spcAft>
              <a:spcPct val="15000"/>
            </a:spcAft>
            <a:buChar char="•"/>
          </a:pPr>
          <a:r>
            <a:rPr lang="en-US" sz="1600" kern="1200" dirty="0"/>
            <a:t>PY23 Success:</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kern="1200" dirty="0"/>
            <a:t>Fully obligated and spent all WIOA funds for the first time in the past 6 program years.</a:t>
          </a:r>
        </a:p>
        <a:p>
          <a:pPr marL="171450" lvl="1" indent="-171450" algn="l" defTabSz="711200">
            <a:lnSpc>
              <a:spcPct val="90000"/>
            </a:lnSpc>
            <a:spcBef>
              <a:spcPct val="0"/>
            </a:spcBef>
            <a:spcAft>
              <a:spcPct val="15000"/>
            </a:spcAft>
            <a:buChar char="•"/>
          </a:pPr>
          <a:r>
            <a:rPr lang="en-US" sz="1600" kern="1200" dirty="0"/>
            <a:t>PY24 Outlook:</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kern="1200" dirty="0"/>
            <a:t>Slightly behind target but improving compared to prior years.</a:t>
          </a:r>
        </a:p>
      </dsp:txBody>
      <dsp:txXfrm>
        <a:off x="0" y="212956"/>
        <a:ext cx="8229600" cy="3175200"/>
      </dsp:txXfrm>
    </dsp:sp>
    <dsp:sp modelId="{57A34DEA-9DDC-4781-947C-EDEC9CA6E714}">
      <dsp:nvSpPr>
        <dsp:cNvPr id="0" name=""/>
        <dsp:cNvSpPr/>
      </dsp:nvSpPr>
      <dsp:spPr>
        <a:xfrm>
          <a:off x="411480" y="6316"/>
          <a:ext cx="5760720" cy="413280"/>
        </a:xfrm>
        <a:prstGeom prst="roundRect">
          <a:avLst/>
        </a:prstGeom>
        <a:solidFill>
          <a:schemeClr val="accent2"/>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US" sz="1400" kern="1200" dirty="0"/>
            <a:t>Funding Utilization Challenges</a:t>
          </a:r>
        </a:p>
      </dsp:txBody>
      <dsp:txXfrm>
        <a:off x="431655" y="26491"/>
        <a:ext cx="5720370" cy="372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0FAC4-C79D-449D-A50B-D328B81AC78F}">
      <dsp:nvSpPr>
        <dsp:cNvPr id="0" name=""/>
        <dsp:cNvSpPr/>
      </dsp:nvSpPr>
      <dsp:spPr>
        <a:xfrm>
          <a:off x="0" y="404048"/>
          <a:ext cx="8229600" cy="137655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WIOA funding has declined since PY20.</a:t>
          </a:r>
        </a:p>
        <a:p>
          <a:pPr marL="171450" lvl="1" indent="-171450" algn="l" defTabSz="844550">
            <a:lnSpc>
              <a:spcPct val="90000"/>
            </a:lnSpc>
            <a:spcBef>
              <a:spcPct val="0"/>
            </a:spcBef>
            <a:spcAft>
              <a:spcPct val="15000"/>
            </a:spcAft>
            <a:buChar char="•"/>
          </a:pPr>
          <a:r>
            <a:rPr lang="en-US" sz="1900" kern="1200" dirty="0"/>
            <a:t>Inflation (+26% since 2019) and rising training/staffing costs impact service delivery.</a:t>
          </a:r>
        </a:p>
      </dsp:txBody>
      <dsp:txXfrm>
        <a:off x="0" y="404048"/>
        <a:ext cx="8229600" cy="1376550"/>
      </dsp:txXfrm>
    </dsp:sp>
    <dsp:sp modelId="{57A34DEA-9DDC-4781-947C-EDEC9CA6E714}">
      <dsp:nvSpPr>
        <dsp:cNvPr id="0" name=""/>
        <dsp:cNvSpPr/>
      </dsp:nvSpPr>
      <dsp:spPr>
        <a:xfrm>
          <a:off x="411480" y="123608"/>
          <a:ext cx="5760720" cy="560880"/>
        </a:xfrm>
        <a:prstGeom prst="roundRec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44550">
            <a:lnSpc>
              <a:spcPct val="90000"/>
            </a:lnSpc>
            <a:spcBef>
              <a:spcPct val="0"/>
            </a:spcBef>
            <a:spcAft>
              <a:spcPct val="35000"/>
            </a:spcAft>
            <a:buNone/>
          </a:pPr>
          <a:r>
            <a:rPr lang="en-US" sz="1900" kern="1200" dirty="0"/>
            <a:t>Funding &amp; Service Costs</a:t>
          </a:r>
        </a:p>
      </dsp:txBody>
      <dsp:txXfrm>
        <a:off x="438860" y="150988"/>
        <a:ext cx="5705960" cy="506120"/>
      </dsp:txXfrm>
    </dsp:sp>
    <dsp:sp modelId="{B149FBB9-4D75-4D2C-846E-6D7B6BF52D73}">
      <dsp:nvSpPr>
        <dsp:cNvPr id="0" name=""/>
        <dsp:cNvSpPr/>
      </dsp:nvSpPr>
      <dsp:spPr>
        <a:xfrm>
          <a:off x="0" y="2163638"/>
          <a:ext cx="8229600" cy="1107225"/>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Workforce performance affected through PY23.</a:t>
          </a:r>
        </a:p>
        <a:p>
          <a:pPr marL="171450" lvl="1" indent="-171450" algn="l" defTabSz="844550">
            <a:lnSpc>
              <a:spcPct val="90000"/>
            </a:lnSpc>
            <a:spcBef>
              <a:spcPct val="0"/>
            </a:spcBef>
            <a:spcAft>
              <a:spcPct val="15000"/>
            </a:spcAft>
            <a:buChar char="•"/>
          </a:pPr>
          <a:r>
            <a:rPr lang="en-US" sz="1900" kern="1200" dirty="0"/>
            <a:t>High staff turnover (PY 19-PY22) led to pay/benefit adjustments.</a:t>
          </a:r>
        </a:p>
      </dsp:txBody>
      <dsp:txXfrm>
        <a:off x="0" y="2163638"/>
        <a:ext cx="8229600" cy="1107225"/>
      </dsp:txXfrm>
    </dsp:sp>
    <dsp:sp modelId="{B827C599-04D2-49AB-A8CC-0420C958861E}">
      <dsp:nvSpPr>
        <dsp:cNvPr id="0" name=""/>
        <dsp:cNvSpPr/>
      </dsp:nvSpPr>
      <dsp:spPr>
        <a:xfrm>
          <a:off x="411480" y="1883198"/>
          <a:ext cx="5760720" cy="560880"/>
        </a:xfrm>
        <a:prstGeom prst="roundRec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44550">
            <a:lnSpc>
              <a:spcPct val="90000"/>
            </a:lnSpc>
            <a:spcBef>
              <a:spcPct val="0"/>
            </a:spcBef>
            <a:spcAft>
              <a:spcPct val="35000"/>
            </a:spcAft>
            <a:buNone/>
          </a:pPr>
          <a:r>
            <a:rPr lang="en-US" sz="1900" kern="1200" dirty="0"/>
            <a:t>Lingering COVID Impacts</a:t>
          </a:r>
        </a:p>
      </dsp:txBody>
      <dsp:txXfrm>
        <a:off x="438860" y="1910578"/>
        <a:ext cx="5705960" cy="5061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4" tIns="46586" rIns="93174" bIns="46586" rtlCol="0"/>
          <a:lstStyle>
            <a:lvl1pPr algn="r">
              <a:defRPr sz="1200"/>
            </a:lvl1pPr>
          </a:lstStyle>
          <a:p>
            <a:fld id="{A0ACFE14-F0A4-4244-8D07-5E86585719C6}" type="datetimeFigureOut">
              <a:rPr lang="en-US" smtClean="0"/>
              <a:t>3/19/2025</a:t>
            </a:fld>
            <a:endParaRPr lang="en-US"/>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4" tIns="46586" rIns="93174" bIns="46586" rtlCol="0" anchor="b"/>
          <a:lstStyle>
            <a:lvl1pPr algn="r">
              <a:defRPr sz="1200"/>
            </a:lvl1pPr>
          </a:lstStyle>
          <a:p>
            <a:fld id="{0CDC9AD7-7F40-42FC-AE50-7A2ECA835FF1}" type="slidenum">
              <a:rPr lang="en-US" smtClean="0"/>
              <a:t>‹#›</a:t>
            </a:fld>
            <a:endParaRPr lang="en-US"/>
          </a:p>
        </p:txBody>
      </p:sp>
    </p:spTree>
    <p:extLst>
      <p:ext uri="{BB962C8B-B14F-4D97-AF65-F5344CB8AC3E}">
        <p14:creationId xmlns:p14="http://schemas.microsoft.com/office/powerpoint/2010/main" val="1659294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Good morning,</a:t>
            </a:r>
            <a:r>
              <a:rPr lang="en-US" sz="1200" dirty="0"/>
              <a:t> my name is Liz Gallagher, and I’m the Workforce Policy Associate to the Board.</a:t>
            </a:r>
          </a:p>
          <a:p>
            <a:endParaRPr lang="en-US" sz="1200" dirty="0"/>
          </a:p>
          <a:p>
            <a:r>
              <a:rPr lang="en-US" sz="1200" dirty="0"/>
              <a:t>Today, we’re providing key context for two board decisions:</a:t>
            </a:r>
          </a:p>
          <a:p>
            <a:endParaRPr lang="en-US" sz="1200" dirty="0"/>
          </a:p>
          <a:p>
            <a:pPr>
              <a:buFont typeface="+mj-lt"/>
              <a:buAutoNum type="arabicPeriod"/>
            </a:pPr>
            <a:r>
              <a:rPr lang="en-US" sz="1200" b="1" dirty="0"/>
              <a:t>Northwest Local Workforce Board (Northwest Workforce Council)</a:t>
            </a:r>
            <a:r>
              <a:rPr lang="en-US" sz="1200" dirty="0"/>
              <a:t> – Request for a </a:t>
            </a:r>
            <a:r>
              <a:rPr lang="en-US" sz="1200" b="1" dirty="0"/>
              <a:t>Local Area Plan Modification</a:t>
            </a:r>
            <a:r>
              <a:rPr lang="en-US" sz="1200" dirty="0"/>
              <a:t> and </a:t>
            </a:r>
            <a:r>
              <a:rPr lang="en-US" sz="1200" b="1" dirty="0"/>
              <a:t>Waiver Extension</a:t>
            </a:r>
            <a:r>
              <a:rPr lang="en-US" sz="1200" dirty="0"/>
              <a:t> to continue as the direct service provider for Title 1B services.</a:t>
            </a:r>
          </a:p>
          <a:p>
            <a:pPr>
              <a:buFont typeface="+mj-lt"/>
              <a:buAutoNum type="arabicPeriod"/>
            </a:pPr>
            <a:endParaRPr lang="en-US" sz="1200" dirty="0"/>
          </a:p>
          <a:p>
            <a:pPr>
              <a:buFont typeface="+mj-lt"/>
              <a:buAutoNum type="arabicPeriod"/>
            </a:pPr>
            <a:r>
              <a:rPr lang="en-US" sz="1200" b="1" dirty="0"/>
              <a:t>North Central Local Workforce Board (</a:t>
            </a:r>
            <a:r>
              <a:rPr lang="en-US" sz="1200" b="1" dirty="0" err="1"/>
              <a:t>SkillSource</a:t>
            </a:r>
            <a:r>
              <a:rPr lang="en-US" sz="1200" b="1" dirty="0"/>
              <a:t>)</a:t>
            </a:r>
            <a:r>
              <a:rPr lang="en-US" sz="1200" dirty="0"/>
              <a:t> – Request for a </a:t>
            </a:r>
            <a:r>
              <a:rPr lang="en-US" sz="1200" b="1" dirty="0"/>
              <a:t>Waiver Extension</a:t>
            </a:r>
            <a:r>
              <a:rPr lang="en-US" sz="1200" dirty="0"/>
              <a:t> to continue providing Title 1B services.</a:t>
            </a:r>
          </a:p>
          <a:p>
            <a:pPr>
              <a:buFont typeface="+mj-lt"/>
              <a:buNone/>
            </a:pPr>
            <a:endParaRPr lang="en-US" sz="1200" dirty="0"/>
          </a:p>
          <a:p>
            <a:r>
              <a:rPr lang="en-US" sz="1200" dirty="0"/>
              <a:t>We have a lot to cover today, so it would be ideal if we could hold onto questions until the end of each section. </a:t>
            </a:r>
          </a:p>
          <a:p>
            <a:endParaRPr lang="en-US" sz="1200" dirty="0"/>
          </a:p>
          <a:p>
            <a:r>
              <a:rPr lang="en-US" sz="1200" dirty="0"/>
              <a:t>Let’s get started</a:t>
            </a:r>
          </a:p>
        </p:txBody>
      </p:sp>
      <p:sp>
        <p:nvSpPr>
          <p:cNvPr id="4" name="Slide Number Placeholder 3"/>
          <p:cNvSpPr>
            <a:spLocks noGrp="1"/>
          </p:cNvSpPr>
          <p:nvPr>
            <p:ph type="sldNum" sz="quarter" idx="5"/>
          </p:nvPr>
        </p:nvSpPr>
        <p:spPr/>
        <p:txBody>
          <a:bodyPr/>
          <a:lstStyle/>
          <a:p>
            <a:fld id="{0CDC9AD7-7F40-42FC-AE50-7A2ECA835FF1}" type="slidenum">
              <a:rPr lang="en-US" smtClean="0"/>
              <a:t>1</a:t>
            </a:fld>
            <a:endParaRPr lang="en-US"/>
          </a:p>
        </p:txBody>
      </p:sp>
    </p:spTree>
    <p:extLst>
      <p:ext uri="{BB962C8B-B14F-4D97-AF65-F5344CB8AC3E}">
        <p14:creationId xmlns:p14="http://schemas.microsoft.com/office/powerpoint/2010/main" val="354041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0F480-E8E6-6D7B-6FC0-CF1E25131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F17E8-7001-B52D-04C9-46E847264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E84428-3E56-43C5-AC6B-4A603961B4B2}"/>
              </a:ext>
            </a:extLst>
          </p:cNvPr>
          <p:cNvSpPr>
            <a:spLocks noGrp="1"/>
          </p:cNvSpPr>
          <p:nvPr>
            <p:ph type="body" idx="1"/>
          </p:nvPr>
        </p:nvSpPr>
        <p:spPr/>
        <p:txBody>
          <a:bodyPr/>
          <a:lstStyle/>
          <a:p>
            <a:pPr marL="0" marR="0" lvl="0" indent="0">
              <a:lnSpc>
                <a:spcPct val="107000"/>
              </a:lnSpc>
              <a:spcAft>
                <a:spcPts val="800"/>
              </a:spcAft>
              <a:buFont typeface="Symbol" panose="05050102010706020507" pitchFamily="18" charset="2"/>
              <a:buNone/>
            </a:pPr>
            <a:r>
              <a:rPr lang="en-US" sz="1200" dirty="0"/>
              <a:t>Youth enrollment has also improved, reaching its highest levels in the Northwest area since before COVID. This growth is likely driven by an increase in training providers, expanded staff, diverse outreach efforts, and incentive policies that motivate youth to achieve their goals. These positive trends have resulted in full funding utilization and high expenditures on Paid Work Experience services.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7C028B-3BB9-1260-C0CF-9C503EA2BDCC}"/>
              </a:ext>
            </a:extLst>
          </p:cNvPr>
          <p:cNvSpPr>
            <a:spLocks noGrp="1"/>
          </p:cNvSpPr>
          <p:nvPr>
            <p:ph type="sldNum" sz="quarter" idx="5"/>
          </p:nvPr>
        </p:nvSpPr>
        <p:spPr/>
        <p:txBody>
          <a:bodyPr/>
          <a:lstStyle/>
          <a:p>
            <a:fld id="{0CDC9AD7-7F40-42FC-AE50-7A2ECA835FF1}" type="slidenum">
              <a:rPr lang="en-US" smtClean="0"/>
              <a:t>10</a:t>
            </a:fld>
            <a:endParaRPr lang="en-US"/>
          </a:p>
        </p:txBody>
      </p:sp>
    </p:spTree>
    <p:extLst>
      <p:ext uri="{BB962C8B-B14F-4D97-AF65-F5344CB8AC3E}">
        <p14:creationId xmlns:p14="http://schemas.microsoft.com/office/powerpoint/2010/main" val="194093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F5082-ACAA-ABF1-D7D8-2B778E051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E65A2-E001-F3C8-56F0-4A67AE0C3C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A48AFD-E9B2-DD27-A1C5-4D7B6100405D}"/>
              </a:ext>
            </a:extLst>
          </p:cNvPr>
          <p:cNvSpPr>
            <a:spLocks noGrp="1"/>
          </p:cNvSpPr>
          <p:nvPr>
            <p:ph type="body" idx="1"/>
          </p:nvPr>
        </p:nvSpPr>
        <p:spPr/>
        <p:txBody>
          <a:bodyPr/>
          <a:lstStyle/>
          <a:p>
            <a:pPr marL="0" marR="0" lvl="0" indent="0">
              <a:lnSpc>
                <a:spcPct val="107000"/>
              </a:lnSpc>
              <a:spcAft>
                <a:spcPts val="800"/>
              </a:spcAft>
              <a:buFont typeface="Symbol" panose="05050102010706020507" pitchFamily="18" charset="2"/>
              <a:buNone/>
            </a:pPr>
            <a:r>
              <a:rPr lang="en-US" sz="1200" dirty="0"/>
              <a:t>Before we dive into this next section, I want to do a very quick overview of what the Federal Performance metrics are for all WIOA programs:</a:t>
            </a:r>
          </a:p>
          <a:p>
            <a:pPr marL="0" marR="0" lvl="0" indent="0">
              <a:lnSpc>
                <a:spcPct val="107000"/>
              </a:lnSpc>
              <a:spcAft>
                <a:spcPts val="800"/>
              </a:spcAft>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Symbol" panose="05050102010706020507" pitchFamily="18" charset="2"/>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Employment Q2 – tells us what percentage of enrollments from that program year were employed around the 6 month point after their exit date from the program</a:t>
            </a:r>
          </a:p>
          <a:p>
            <a:pPr marL="0" marR="0" lvl="0" indent="0">
              <a:lnSpc>
                <a:spcPct val="107000"/>
              </a:lnSpc>
              <a:spcAft>
                <a:spcPts val="800"/>
              </a:spcAft>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Symbol" panose="05050102010706020507" pitchFamily="18" charset="2"/>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Employment Q4 - tells us what percentage of enrollments from that program year were employed around the 12 month point after their exit date from the program</a:t>
            </a:r>
          </a:p>
          <a:p>
            <a:pPr marL="0" marR="0" lvl="0" indent="0">
              <a:lnSpc>
                <a:spcPct val="107000"/>
              </a:lnSpc>
              <a:spcAft>
                <a:spcPts val="800"/>
              </a:spcAft>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Symbol" panose="05050102010706020507" pitchFamily="18" charset="2"/>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Median Earning tells us the typical wages earned by that program cohort during their 2</a:t>
            </a:r>
            <a:r>
              <a:rPr lang="en-US" sz="1200" kern="100" baseline="30000" dirty="0">
                <a:effectLst/>
                <a:latin typeface="Aptos" panose="020B0004020202020204" pitchFamily="34" charset="0"/>
                <a:ea typeface="Aptos" panose="020B0004020202020204" pitchFamily="34" charset="0"/>
                <a:cs typeface="Times New Roman" panose="02020603050405020304" pitchFamily="18" charset="0"/>
              </a:rPr>
              <a:t>nd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quarter after exit</a:t>
            </a:r>
          </a:p>
          <a:p>
            <a:pPr marL="0" marR="0" lvl="0" indent="0">
              <a:lnSpc>
                <a:spcPct val="107000"/>
              </a:lnSpc>
              <a:spcAft>
                <a:spcPts val="800"/>
              </a:spcAft>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Symbol" panose="05050102010706020507" pitchFamily="18" charset="2"/>
              <a:buNone/>
            </a:pPr>
            <a:r>
              <a:rPr lang="en-US" sz="1200" dirty="0"/>
              <a:t>Credential attainment measures how many participants in training earned an industry-recognized credential (like a nursing assistant certification or a license drive an 18-wheeler) from that year’s cohort.</a:t>
            </a:r>
          </a:p>
          <a:p>
            <a:pPr marL="0" marR="0" lvl="0" indent="0">
              <a:lnSpc>
                <a:spcPct val="107000"/>
              </a:lnSpc>
              <a:spcAft>
                <a:spcPts val="800"/>
              </a:spcAft>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Symbol" panose="05050102010706020507" pitchFamily="18" charset="2"/>
              <a:buNone/>
            </a:pPr>
            <a:r>
              <a:rPr lang="en-US" sz="1200" dirty="0"/>
              <a:t>Measurable Skills Gains track how many participants in training achieved an incremental milestone, such as a passed semester or proof of class completion.</a:t>
            </a:r>
          </a:p>
          <a:p>
            <a:pPr marL="0" marR="0" lvl="0" indent="0">
              <a:lnSpc>
                <a:spcPct val="107000"/>
              </a:lnSpc>
              <a:spcAft>
                <a:spcPts val="800"/>
              </a:spcAft>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Symbol" panose="05050102010706020507" pitchFamily="18" charset="2"/>
              <a:buNone/>
            </a:pPr>
            <a:r>
              <a:rPr lang="en-US" sz="1200" dirty="0"/>
              <a:t>For additional context on how federal performance works: Each area sets initial goals in collaboration with the Board's research team every 2 years. If local areas meet or exceed 50% of their initial target percentages, they will have passed that metric according to USDOL standards.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D8A9E5E-18E4-DBCA-DA9A-2C5C181FA879}"/>
              </a:ext>
            </a:extLst>
          </p:cNvPr>
          <p:cNvSpPr>
            <a:spLocks noGrp="1"/>
          </p:cNvSpPr>
          <p:nvPr>
            <p:ph type="sldNum" sz="quarter" idx="5"/>
          </p:nvPr>
        </p:nvSpPr>
        <p:spPr/>
        <p:txBody>
          <a:bodyPr/>
          <a:lstStyle/>
          <a:p>
            <a:fld id="{0CDC9AD7-7F40-42FC-AE50-7A2ECA835FF1}" type="slidenum">
              <a:rPr lang="en-US" smtClean="0"/>
              <a:t>11</a:t>
            </a:fld>
            <a:endParaRPr lang="en-US"/>
          </a:p>
        </p:txBody>
      </p:sp>
    </p:spTree>
    <p:extLst>
      <p:ext uri="{BB962C8B-B14F-4D97-AF65-F5344CB8AC3E}">
        <p14:creationId xmlns:p14="http://schemas.microsoft.com/office/powerpoint/2010/main" val="525658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4329F-4DEA-4190-53B7-7E3578C16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ABBB1-2BF6-5FFE-B223-717BE4B92E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136F5-A056-8498-382D-D20932BBCC48}"/>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200" dirty="0"/>
              <a:t>Northwest is among the state's top-performing areas. </a:t>
            </a:r>
            <a:r>
              <a:rPr lang="en-US" dirty="0"/>
              <a:t>The blue lines on these graphs represent actual performance outcomes. Aside from the credential measure, which has been challenging for most areas in the state due to administrative difficulties, every adult program category in the Northwest area has far exceeded last year’s targets. This highlights Northwest's consistently strong performance.</a:t>
            </a:r>
          </a:p>
          <a:p>
            <a:pPr marL="0" marR="0" lvl="0" indent="0">
              <a:lnSpc>
                <a:spcPct val="107000"/>
              </a:lnSpc>
              <a:spcAft>
                <a:spcPts val="800"/>
              </a:spcAft>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EE3D65C-88B9-5C03-4225-427DB39C3527}"/>
              </a:ext>
            </a:extLst>
          </p:cNvPr>
          <p:cNvSpPr>
            <a:spLocks noGrp="1"/>
          </p:cNvSpPr>
          <p:nvPr>
            <p:ph type="sldNum" sz="quarter" idx="5"/>
          </p:nvPr>
        </p:nvSpPr>
        <p:spPr/>
        <p:txBody>
          <a:bodyPr/>
          <a:lstStyle/>
          <a:p>
            <a:fld id="{0CDC9AD7-7F40-42FC-AE50-7A2ECA835FF1}" type="slidenum">
              <a:rPr lang="en-US" smtClean="0"/>
              <a:t>12</a:t>
            </a:fld>
            <a:endParaRPr lang="en-US"/>
          </a:p>
        </p:txBody>
      </p:sp>
    </p:spTree>
    <p:extLst>
      <p:ext uri="{BB962C8B-B14F-4D97-AF65-F5344CB8AC3E}">
        <p14:creationId xmlns:p14="http://schemas.microsoft.com/office/powerpoint/2010/main" val="3332821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5188B-4888-DE8E-895F-A3FE13627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376F1-B95B-DB47-7ECF-D409A13CD7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767AE1-CF6F-C8FB-7C7E-B805ECA13E4D}"/>
              </a:ext>
            </a:extLst>
          </p:cNvPr>
          <p:cNvSpPr>
            <a:spLocks noGrp="1"/>
          </p:cNvSpPr>
          <p:nvPr>
            <p:ph type="body" idx="1"/>
          </p:nvPr>
        </p:nvSpPr>
        <p:spPr/>
        <p:txBody>
          <a:bodyPr/>
          <a:lstStyle/>
          <a:p>
            <a:r>
              <a:rPr lang="en-US" sz="1200" dirty="0"/>
              <a:t>Over the past six program years, Northwest has met all initial targets except for the credential measure, which, despite missing its stretch goal, still received a passing score. Notably, credential targets were highly ambitious in 2022 and 2023.</a:t>
            </a:r>
          </a:p>
          <a:p>
            <a:endParaRPr lang="en-US" sz="1200" dirty="0"/>
          </a:p>
          <a:p>
            <a:r>
              <a:rPr lang="en-US" sz="1200" dirty="0"/>
              <a:t>Every other finalized outcome exceeds initial targets and outperforms the state average by 10–20%.</a:t>
            </a:r>
          </a:p>
          <a:p>
            <a:endParaRPr lang="en-US" sz="1200" dirty="0"/>
          </a:p>
          <a:p>
            <a:r>
              <a:rPr lang="en-US" sz="1200" dirty="0"/>
              <a:t>This trend is also seen in North Central, which we will discuss after Northwest slides. </a:t>
            </a:r>
          </a:p>
          <a:p>
            <a:endParaRPr lang="en-US" sz="1200" dirty="0"/>
          </a:p>
          <a:p>
            <a:r>
              <a:rPr lang="en-US" sz="1200" dirty="0"/>
              <a:t>When a local area significantly surpasses the state average, it raises overall state performance, helping the state meet Department of Labor goals and avoid financial sanctions.</a:t>
            </a:r>
          </a:p>
        </p:txBody>
      </p:sp>
      <p:sp>
        <p:nvSpPr>
          <p:cNvPr id="4" name="Slide Number Placeholder 3">
            <a:extLst>
              <a:ext uri="{FF2B5EF4-FFF2-40B4-BE49-F238E27FC236}">
                <a16:creationId xmlns:a16="http://schemas.microsoft.com/office/drawing/2014/main" id="{9BB50A45-6858-DF5E-C9F7-3C793CACE723}"/>
              </a:ext>
            </a:extLst>
          </p:cNvPr>
          <p:cNvSpPr>
            <a:spLocks noGrp="1"/>
          </p:cNvSpPr>
          <p:nvPr>
            <p:ph type="sldNum" sz="quarter" idx="5"/>
          </p:nvPr>
        </p:nvSpPr>
        <p:spPr/>
        <p:txBody>
          <a:bodyPr/>
          <a:lstStyle/>
          <a:p>
            <a:fld id="{0CDC9AD7-7F40-42FC-AE50-7A2ECA835FF1}" type="slidenum">
              <a:rPr lang="en-US" smtClean="0"/>
              <a:t>13</a:t>
            </a:fld>
            <a:endParaRPr lang="en-US"/>
          </a:p>
        </p:txBody>
      </p:sp>
    </p:spTree>
    <p:extLst>
      <p:ext uri="{BB962C8B-B14F-4D97-AF65-F5344CB8AC3E}">
        <p14:creationId xmlns:p14="http://schemas.microsoft.com/office/powerpoint/2010/main" val="1792451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34AF9-AB0E-3E66-1F04-ED0660822F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94488-1985-625F-FC48-899B39B418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35CF4C-5606-C5C4-7F5E-D7B51137ED53}"/>
              </a:ext>
            </a:extLst>
          </p:cNvPr>
          <p:cNvSpPr>
            <a:spLocks noGrp="1"/>
          </p:cNvSpPr>
          <p:nvPr>
            <p:ph type="body" idx="1"/>
          </p:nvPr>
        </p:nvSpPr>
        <p:spPr/>
        <p:txBody>
          <a:bodyPr/>
          <a:lstStyle/>
          <a:p>
            <a:r>
              <a:rPr lang="en-US" sz="1200" dirty="0"/>
              <a:t>Northwest’s dislocated worker performance remains strong, with all categories—except the credential measure—far exceeding last year’s targets. While they didn’t reach their 90% credential goal, their score remains well above the 50% threshold needed to avoid corrective action.</a:t>
            </a:r>
          </a:p>
          <a:p>
            <a:endParaRPr lang="en-US" sz="1200" dirty="0"/>
          </a:p>
        </p:txBody>
      </p:sp>
      <p:sp>
        <p:nvSpPr>
          <p:cNvPr id="4" name="Slide Number Placeholder 3">
            <a:extLst>
              <a:ext uri="{FF2B5EF4-FFF2-40B4-BE49-F238E27FC236}">
                <a16:creationId xmlns:a16="http://schemas.microsoft.com/office/drawing/2014/main" id="{3DD0EF0A-9E0B-F8F4-B910-099F4E6287FF}"/>
              </a:ext>
            </a:extLst>
          </p:cNvPr>
          <p:cNvSpPr>
            <a:spLocks noGrp="1"/>
          </p:cNvSpPr>
          <p:nvPr>
            <p:ph type="sldNum" sz="quarter" idx="5"/>
          </p:nvPr>
        </p:nvSpPr>
        <p:spPr/>
        <p:txBody>
          <a:bodyPr/>
          <a:lstStyle/>
          <a:p>
            <a:fld id="{0CDC9AD7-7F40-42FC-AE50-7A2ECA835FF1}" type="slidenum">
              <a:rPr lang="en-US" smtClean="0"/>
              <a:t>14</a:t>
            </a:fld>
            <a:endParaRPr lang="en-US"/>
          </a:p>
        </p:txBody>
      </p:sp>
    </p:spTree>
    <p:extLst>
      <p:ext uri="{BB962C8B-B14F-4D97-AF65-F5344CB8AC3E}">
        <p14:creationId xmlns:p14="http://schemas.microsoft.com/office/powerpoint/2010/main" val="2741427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EEB4D-DFF0-DBB1-9D58-8F002A416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9ABBE8-9F36-4EFD-8E58-DAFD6799B7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88C2CE-A222-E3EE-BD2C-CC5501DB5879}"/>
              </a:ext>
            </a:extLst>
          </p:cNvPr>
          <p:cNvSpPr>
            <a:spLocks noGrp="1"/>
          </p:cNvSpPr>
          <p:nvPr>
            <p:ph type="body" idx="1"/>
          </p:nvPr>
        </p:nvSpPr>
        <p:spPr/>
        <p:txBody>
          <a:bodyPr/>
          <a:lstStyle/>
          <a:p>
            <a:r>
              <a:rPr lang="en-US" sz="1200" dirty="0"/>
              <a:t>Post-exit employment outcomes for dislocated workers surpass those in the adult program, with quarter 4 rates exceeding employment rates at six months. This trend indicates increasing employment over time, underscoring the program’s lasting impact.</a:t>
            </a:r>
          </a:p>
          <a:p>
            <a:endParaRPr lang="en-US" sz="1200" dirty="0"/>
          </a:p>
          <a:p>
            <a:r>
              <a:rPr lang="en-US" sz="1200" dirty="0"/>
              <a:t>The most recent employment rate for dislocated workers nears 90%, nearly 30% above the state average.</a:t>
            </a:r>
          </a:p>
          <a:p>
            <a:endParaRPr lang="en-US" sz="1200" dirty="0"/>
          </a:p>
          <a:p>
            <a:r>
              <a:rPr lang="en-US" sz="1200" dirty="0"/>
              <a:t>While all performance targets are important for federal accountability, employment rates are the most critical, as the ultimate goal of these programs is to secure sustainable jobs for participants. The numbers speak for themselves—Northwest helps 9 out of 10 dislocated workers retain employment for a full year post-services.</a:t>
            </a:r>
          </a:p>
          <a:p>
            <a:endParaRPr lang="en-US" sz="1200" dirty="0"/>
          </a:p>
          <a:p>
            <a:r>
              <a:rPr lang="en-US" sz="1200" dirty="0"/>
              <a:t>Median earnings in Northwest also exceed both state averages and initial targets.</a:t>
            </a:r>
          </a:p>
          <a:p>
            <a:endParaRPr lang="en-US" sz="1200" dirty="0"/>
          </a:p>
          <a:p>
            <a:r>
              <a:rPr lang="en-US" sz="1200" dirty="0"/>
              <a:t>Despite not fully meeting credential targets, their scores remain well above passing and still surpass the state average.</a:t>
            </a:r>
          </a:p>
          <a:p>
            <a:endParaRPr lang="en-US" sz="1200" dirty="0"/>
          </a:p>
          <a:p>
            <a:r>
              <a:rPr lang="en-US" sz="1200" dirty="0"/>
              <a:t>Additionally, measurable skills gains are </a:t>
            </a:r>
            <a:r>
              <a:rPr lang="en-US" sz="1200" i="1" dirty="0"/>
              <a:t>exceptionally</a:t>
            </a:r>
            <a:r>
              <a:rPr lang="en-US" sz="1200" dirty="0"/>
              <a:t> high, again 20-30% higher than the state average, likely boosting the overall state scores.</a:t>
            </a:r>
          </a:p>
          <a:p>
            <a:pPr marL="0" marR="0" lvl="0" indent="0">
              <a:lnSpc>
                <a:spcPct val="107000"/>
              </a:lnSpc>
              <a:spcAft>
                <a:spcPts val="800"/>
              </a:spcAft>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13290BB-A5EC-21FA-1DBC-2C45574E3C59}"/>
              </a:ext>
            </a:extLst>
          </p:cNvPr>
          <p:cNvSpPr>
            <a:spLocks noGrp="1"/>
          </p:cNvSpPr>
          <p:nvPr>
            <p:ph type="sldNum" sz="quarter" idx="5"/>
          </p:nvPr>
        </p:nvSpPr>
        <p:spPr/>
        <p:txBody>
          <a:bodyPr/>
          <a:lstStyle/>
          <a:p>
            <a:fld id="{0CDC9AD7-7F40-42FC-AE50-7A2ECA835FF1}" type="slidenum">
              <a:rPr lang="en-US" smtClean="0"/>
              <a:t>15</a:t>
            </a:fld>
            <a:endParaRPr lang="en-US"/>
          </a:p>
        </p:txBody>
      </p:sp>
    </p:spTree>
    <p:extLst>
      <p:ext uri="{BB962C8B-B14F-4D97-AF65-F5344CB8AC3E}">
        <p14:creationId xmlns:p14="http://schemas.microsoft.com/office/powerpoint/2010/main" val="4144849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0383-AF35-5DF3-B115-8AE41B1186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C192E-C22A-5B85-87BD-90C9F744B5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8D34A-26A3-F25E-7D02-99DCC32A270B}"/>
              </a:ext>
            </a:extLst>
          </p:cNvPr>
          <p:cNvSpPr>
            <a:spLocks noGrp="1"/>
          </p:cNvSpPr>
          <p:nvPr>
            <p:ph type="body" idx="1"/>
          </p:nvPr>
        </p:nvSpPr>
        <p:spPr/>
        <p:txBody>
          <a:bodyPr/>
          <a:lstStyle/>
          <a:p>
            <a:pPr marL="0" marR="0" lvl="0" indent="0">
              <a:lnSpc>
                <a:spcPct val="107000"/>
              </a:lnSpc>
              <a:spcAft>
                <a:spcPts val="800"/>
              </a:spcAft>
              <a:buFont typeface="Symbol" panose="05050102010706020507" pitchFamily="18" charset="2"/>
              <a:buNone/>
            </a:pPr>
            <a:r>
              <a:rPr lang="en-US" sz="1200" dirty="0"/>
              <a:t>Northwest's youth program is particularly impressive. Despite Youth being one of the most barriered populations in WIOA programs, most of Northwest’s federal performance outcomes have </a:t>
            </a:r>
            <a:r>
              <a:rPr lang="en-US" sz="1200" i="1" dirty="0"/>
              <a:t>far</a:t>
            </a:r>
            <a:r>
              <a:rPr lang="en-US" sz="1200" dirty="0"/>
              <a:t> exceeded expectations.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003F229-2A97-E5B2-1A21-92F028132259}"/>
              </a:ext>
            </a:extLst>
          </p:cNvPr>
          <p:cNvSpPr>
            <a:spLocks noGrp="1"/>
          </p:cNvSpPr>
          <p:nvPr>
            <p:ph type="sldNum" sz="quarter" idx="5"/>
          </p:nvPr>
        </p:nvSpPr>
        <p:spPr/>
        <p:txBody>
          <a:bodyPr/>
          <a:lstStyle/>
          <a:p>
            <a:fld id="{0CDC9AD7-7F40-42FC-AE50-7A2ECA835FF1}" type="slidenum">
              <a:rPr lang="en-US" smtClean="0"/>
              <a:t>16</a:t>
            </a:fld>
            <a:endParaRPr lang="en-US"/>
          </a:p>
        </p:txBody>
      </p:sp>
    </p:spTree>
    <p:extLst>
      <p:ext uri="{BB962C8B-B14F-4D97-AF65-F5344CB8AC3E}">
        <p14:creationId xmlns:p14="http://schemas.microsoft.com/office/powerpoint/2010/main" val="2130411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D873C-268A-96B9-B5C9-AF06A7B06D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763D69-9565-F325-CF08-3049EA6DF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CFE7A-22AF-300F-9015-F96F18CB59BE}"/>
              </a:ext>
            </a:extLst>
          </p:cNvPr>
          <p:cNvSpPr>
            <a:spLocks noGrp="1"/>
          </p:cNvSpPr>
          <p:nvPr>
            <p:ph type="body" idx="1"/>
          </p:nvPr>
        </p:nvSpPr>
        <p:spPr/>
        <p:txBody>
          <a:bodyPr/>
          <a:lstStyle/>
          <a:p>
            <a:r>
              <a:rPr lang="en-US" sz="1200" dirty="0"/>
              <a:t>For employment, Northwest exceeded expectations by 20% at both the six-month and one-year post-exit marks, again boosting the state average.</a:t>
            </a:r>
          </a:p>
          <a:p>
            <a:endParaRPr lang="en-US" sz="1200" dirty="0"/>
          </a:p>
          <a:p>
            <a:r>
              <a:rPr lang="en-US" sz="1200" dirty="0"/>
              <a:t>The most impressive statistic in this presentation is youth median earnings in Northwest—double the state average and higher than most adult wages statewide. Additionally, youth credential attainment in the region is 30–40% above the state average, further lifting overall state performance.</a:t>
            </a:r>
          </a:p>
          <a:p>
            <a:endParaRPr lang="en-US" sz="1200" dirty="0"/>
          </a:p>
          <a:p>
            <a:r>
              <a:rPr lang="en-US" sz="1200" dirty="0"/>
              <a:t>While measurable skills gains may appear low, note that 2024 data currently reflects only one quarter. With three quarters remaining, final results will provide a clearer picture. Despite a slow start this year, the past two program years exceeded both initial targets and the state average, once again driving state performance upward.</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there any questions or discussion to be had prior to putting Northwest’s local plan and waiver for direct service provisions up for an official vote?</a:t>
            </a:r>
          </a:p>
          <a:p>
            <a:endParaRPr lang="en-US" sz="1200" dirty="0"/>
          </a:p>
        </p:txBody>
      </p:sp>
      <p:sp>
        <p:nvSpPr>
          <p:cNvPr id="4" name="Slide Number Placeholder 3">
            <a:extLst>
              <a:ext uri="{FF2B5EF4-FFF2-40B4-BE49-F238E27FC236}">
                <a16:creationId xmlns:a16="http://schemas.microsoft.com/office/drawing/2014/main" id="{9A358149-B8A6-0362-A49D-B1E8E6F6D491}"/>
              </a:ext>
            </a:extLst>
          </p:cNvPr>
          <p:cNvSpPr>
            <a:spLocks noGrp="1"/>
          </p:cNvSpPr>
          <p:nvPr>
            <p:ph type="sldNum" sz="quarter" idx="5"/>
          </p:nvPr>
        </p:nvSpPr>
        <p:spPr/>
        <p:txBody>
          <a:bodyPr/>
          <a:lstStyle/>
          <a:p>
            <a:fld id="{0CDC9AD7-7F40-42FC-AE50-7A2ECA835FF1}" type="slidenum">
              <a:rPr lang="en-US" smtClean="0"/>
              <a:t>17</a:t>
            </a:fld>
            <a:endParaRPr lang="en-US"/>
          </a:p>
        </p:txBody>
      </p:sp>
    </p:spTree>
    <p:extLst>
      <p:ext uri="{BB962C8B-B14F-4D97-AF65-F5344CB8AC3E}">
        <p14:creationId xmlns:p14="http://schemas.microsoft.com/office/powerpoint/2010/main" val="1736183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87D40-E8A9-FE68-6AC3-E12F35E7D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25D29-69D4-6619-51D8-1422CFA71D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E690D-B64B-484D-FDB0-08C25FE2DC84}"/>
              </a:ext>
            </a:extLst>
          </p:cNvPr>
          <p:cNvSpPr>
            <a:spLocks noGrp="1"/>
          </p:cNvSpPr>
          <p:nvPr>
            <p:ph type="body" idx="1"/>
          </p:nvPr>
        </p:nvSpPr>
        <p:spPr/>
        <p:txBody>
          <a:bodyPr/>
          <a:lstStyle/>
          <a:p>
            <a:pPr marL="0" marR="0" lvl="0" indent="0">
              <a:lnSpc>
                <a:spcPct val="107000"/>
              </a:lnSpc>
              <a:spcAft>
                <a:spcPts val="800"/>
              </a:spcAft>
              <a:buFont typeface="Symbol" panose="05050102010706020507" pitchFamily="18" charset="2"/>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(if pause, prompt with): Madam Chairs, are there any questions or discussion to be had? Or would you like to request a motion?</a:t>
            </a:r>
          </a:p>
        </p:txBody>
      </p:sp>
      <p:sp>
        <p:nvSpPr>
          <p:cNvPr id="4" name="Slide Number Placeholder 3">
            <a:extLst>
              <a:ext uri="{FF2B5EF4-FFF2-40B4-BE49-F238E27FC236}">
                <a16:creationId xmlns:a16="http://schemas.microsoft.com/office/drawing/2014/main" id="{37B67FC5-FD10-F88D-1D60-70DBE6D86B04}"/>
              </a:ext>
            </a:extLst>
          </p:cNvPr>
          <p:cNvSpPr>
            <a:spLocks noGrp="1"/>
          </p:cNvSpPr>
          <p:nvPr>
            <p:ph type="sldNum" sz="quarter" idx="5"/>
          </p:nvPr>
        </p:nvSpPr>
        <p:spPr/>
        <p:txBody>
          <a:bodyPr/>
          <a:lstStyle/>
          <a:p>
            <a:fld id="{0CDC9AD7-7F40-42FC-AE50-7A2ECA835FF1}" type="slidenum">
              <a:rPr lang="en-US" smtClean="0"/>
              <a:t>18</a:t>
            </a:fld>
            <a:endParaRPr lang="en-US"/>
          </a:p>
        </p:txBody>
      </p:sp>
    </p:spTree>
    <p:extLst>
      <p:ext uri="{BB962C8B-B14F-4D97-AF65-F5344CB8AC3E}">
        <p14:creationId xmlns:p14="http://schemas.microsoft.com/office/powerpoint/2010/main" val="4119054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AE2DC-6DCE-6822-955C-5AF263C7E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494C4-A097-406E-7685-1EE3D7C8F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3EC9CA-500C-B664-C5E2-20F139210E40}"/>
              </a:ext>
            </a:extLst>
          </p:cNvPr>
          <p:cNvSpPr>
            <a:spLocks noGrp="1"/>
          </p:cNvSpPr>
          <p:nvPr>
            <p:ph type="body" idx="1"/>
          </p:nvPr>
        </p:nvSpPr>
        <p:spPr/>
        <p:txBody>
          <a:bodyPr/>
          <a:lstStyle/>
          <a:p>
            <a:r>
              <a:rPr lang="en-US" dirty="0">
                <a:cs typeface="Calibri"/>
              </a:rPr>
              <a:t>Like northwest, and the rest of the state, WIOA funding has declined since like and inflation has gone up. Also similar to northwest, covid had a lingering impact on performance and drove high staff turnover through PY22. </a:t>
            </a:r>
          </a:p>
        </p:txBody>
      </p:sp>
      <p:sp>
        <p:nvSpPr>
          <p:cNvPr id="4" name="Slide Number Placeholder 3">
            <a:extLst>
              <a:ext uri="{FF2B5EF4-FFF2-40B4-BE49-F238E27FC236}">
                <a16:creationId xmlns:a16="http://schemas.microsoft.com/office/drawing/2014/main" id="{6641DFA1-0FA7-A09E-B00C-35A2BB64D80A}"/>
              </a:ext>
            </a:extLst>
          </p:cNvPr>
          <p:cNvSpPr>
            <a:spLocks noGrp="1"/>
          </p:cNvSpPr>
          <p:nvPr>
            <p:ph type="sldNum" sz="quarter" idx="5"/>
          </p:nvPr>
        </p:nvSpPr>
        <p:spPr/>
        <p:txBody>
          <a:bodyPr/>
          <a:lstStyle/>
          <a:p>
            <a:fld id="{0CDC9AD7-7F40-42FC-AE50-7A2ECA835FF1}" type="slidenum">
              <a:rPr lang="en-US" smtClean="0"/>
              <a:t>19</a:t>
            </a:fld>
            <a:endParaRPr lang="en-US"/>
          </a:p>
        </p:txBody>
      </p:sp>
    </p:spTree>
    <p:extLst>
      <p:ext uri="{BB962C8B-B14F-4D97-AF65-F5344CB8AC3E}">
        <p14:creationId xmlns:p14="http://schemas.microsoft.com/office/powerpoint/2010/main" val="323967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ED967-5113-20A3-9A0B-B0E829053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157AE-93EC-C079-4A8F-151335C6C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096DEA-6B0C-9ED3-D2BE-EB15AF7FBCAA}"/>
              </a:ext>
            </a:extLst>
          </p:cNvPr>
          <p:cNvSpPr>
            <a:spLocks noGrp="1"/>
          </p:cNvSpPr>
          <p:nvPr>
            <p:ph type="body" idx="1"/>
          </p:nvPr>
        </p:nvSpPr>
        <p:spPr/>
        <p:txBody>
          <a:bodyPr/>
          <a:lstStyle/>
          <a:p>
            <a:r>
              <a:rPr lang="en-US" dirty="0"/>
              <a:t>First, let’s go over the agenda more clearly:</a:t>
            </a:r>
          </a:p>
          <a:p>
            <a:endParaRPr lang="en-US" dirty="0"/>
          </a:p>
          <a:p>
            <a:r>
              <a:rPr lang="en-US" dirty="0"/>
              <a:t>First, we’ll go over </a:t>
            </a:r>
            <a:r>
              <a:rPr lang="en-US" b="1" dirty="0"/>
              <a:t>what we’re doing today and </a:t>
            </a:r>
            <a:r>
              <a:rPr lang="en-US" b="1" i="1" dirty="0"/>
              <a:t>why it matters</a:t>
            </a:r>
            <a:r>
              <a:rPr lang="en-US" b="1" dirty="0"/>
              <a:t>.</a:t>
            </a:r>
          </a:p>
          <a:p>
            <a:endParaRPr lang="en-US" dirty="0"/>
          </a:p>
          <a:p>
            <a:r>
              <a:rPr lang="en-US" dirty="0"/>
              <a:t>After that, we’ll:</a:t>
            </a:r>
          </a:p>
          <a:p>
            <a:endParaRPr lang="en-US" dirty="0"/>
          </a:p>
          <a:p>
            <a:pPr marL="228600" indent="-228600">
              <a:buFont typeface="+mj-lt"/>
              <a:buAutoNum type="arabicPeriod" startAt="2"/>
            </a:pPr>
            <a:r>
              <a:rPr lang="en-US" b="0" dirty="0"/>
              <a:t>Review the Northwest Workforce Council’s Local Plan Update.</a:t>
            </a:r>
          </a:p>
          <a:p>
            <a:pPr marL="228600" indent="-228600">
              <a:buFont typeface="+mj-lt"/>
              <a:buAutoNum type="arabicPeriod" startAt="2"/>
            </a:pPr>
            <a:endParaRPr lang="en-US" b="0" dirty="0"/>
          </a:p>
          <a:p>
            <a:pPr marL="228600" indent="-228600">
              <a:buFont typeface="+mj-lt"/>
              <a:buAutoNum type="arabicPeriod" startAt="2"/>
            </a:pPr>
            <a:r>
              <a:rPr lang="en-US" b="0" dirty="0"/>
              <a:t>Evaluate Northwest Workforce Council’s performance to determine if their waiver request should be approved.</a:t>
            </a:r>
          </a:p>
          <a:p>
            <a:pPr marL="228600" indent="-228600">
              <a:buFont typeface="+mj-lt"/>
              <a:buAutoNum type="arabicPeriod" startAt="2"/>
            </a:pPr>
            <a:endParaRPr lang="en-US"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b="0" dirty="0"/>
              <a:t>The Board will then consider drafting a motion to approve Northwest’s Local Plan Update and allow them to continue as the direct service provider for Title 1 services.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b="0" dirty="0"/>
          </a:p>
          <a:p>
            <a:pPr marL="228600" indent="-228600">
              <a:buFont typeface="+mj-lt"/>
              <a:buAutoNum type="arabicPeriod" startAt="2"/>
            </a:pPr>
            <a:r>
              <a:rPr lang="en-US" b="0" dirty="0"/>
              <a:t>Evaluate North Central/</a:t>
            </a:r>
            <a:r>
              <a:rPr lang="en-US" b="0" dirty="0" err="1"/>
              <a:t>SkillSource’s</a:t>
            </a:r>
            <a:r>
              <a:rPr lang="en-US" b="0" dirty="0"/>
              <a:t> performance to determine if their waiver request should be approved.</a:t>
            </a:r>
          </a:p>
          <a:p>
            <a:pPr marL="228600" indent="-228600">
              <a:buFont typeface="+mj-lt"/>
              <a:buAutoNum type="arabicPeriod" startAt="2"/>
            </a:pPr>
            <a:endParaRPr lang="en-US"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b="0" dirty="0"/>
              <a:t>The Board will then consider drafting a motion to approve North Central/</a:t>
            </a:r>
            <a:r>
              <a:rPr lang="en-US" b="0" dirty="0" err="1"/>
              <a:t>SkillSource’s</a:t>
            </a:r>
            <a:r>
              <a:rPr lang="en-US" b="0" dirty="0"/>
              <a:t> request to continue as the direct service provider for Title 1 services.</a:t>
            </a:r>
          </a:p>
          <a:p>
            <a:pPr marL="228600" indent="-228600">
              <a:buFont typeface="+mj-lt"/>
              <a:buAutoNum type="arabicPeriod" startAt="2"/>
            </a:pPr>
            <a:endParaRPr lang="en-US" dirty="0"/>
          </a:p>
        </p:txBody>
      </p:sp>
      <p:sp>
        <p:nvSpPr>
          <p:cNvPr id="4" name="Slide Number Placeholder 3">
            <a:extLst>
              <a:ext uri="{FF2B5EF4-FFF2-40B4-BE49-F238E27FC236}">
                <a16:creationId xmlns:a16="http://schemas.microsoft.com/office/drawing/2014/main" id="{8BBF7F8A-BE7E-658C-C851-B757082AF878}"/>
              </a:ext>
            </a:extLst>
          </p:cNvPr>
          <p:cNvSpPr>
            <a:spLocks noGrp="1"/>
          </p:cNvSpPr>
          <p:nvPr>
            <p:ph type="sldNum" sz="quarter" idx="5"/>
          </p:nvPr>
        </p:nvSpPr>
        <p:spPr/>
        <p:txBody>
          <a:bodyPr/>
          <a:lstStyle/>
          <a:p>
            <a:fld id="{0CDC9AD7-7F40-42FC-AE50-7A2ECA835FF1}" type="slidenum">
              <a:rPr lang="en-US" smtClean="0"/>
              <a:t>2</a:t>
            </a:fld>
            <a:endParaRPr lang="en-US"/>
          </a:p>
        </p:txBody>
      </p:sp>
    </p:spTree>
    <p:extLst>
      <p:ext uri="{BB962C8B-B14F-4D97-AF65-F5344CB8AC3E}">
        <p14:creationId xmlns:p14="http://schemas.microsoft.com/office/powerpoint/2010/main" val="3409341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67A9B-5C0B-3D86-6BDE-4267FF5EA0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7A7DF9-758A-A18D-4101-2E84D51DD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12A5E-066F-F361-6FDD-D9B98D84C889}"/>
              </a:ext>
            </a:extLst>
          </p:cNvPr>
          <p:cNvSpPr>
            <a:spLocks noGrp="1"/>
          </p:cNvSpPr>
          <p:nvPr>
            <p:ph type="body" idx="1"/>
          </p:nvPr>
        </p:nvSpPr>
        <p:spPr/>
        <p:txBody>
          <a:bodyPr/>
          <a:lstStyle/>
          <a:p>
            <a:r>
              <a:rPr lang="en-US" dirty="0">
                <a:cs typeface="Calibri"/>
              </a:rPr>
              <a:t>Labor Market conditions in the North Central Area were pretty unique compared to most of Washington: they had a really strong recovery after covid, led by manufacturing and IT centers, which reduced service demands. The unemployment in the North Central Area was below the state average and layoffs in this area were also minimal between PYs 21-23.</a:t>
            </a:r>
          </a:p>
          <a:p>
            <a:endParaRPr lang="en-US" dirty="0">
              <a:cs typeface="Calibri"/>
            </a:endParaRPr>
          </a:p>
          <a:p>
            <a:r>
              <a:rPr lang="en-US" dirty="0" err="1">
                <a:cs typeface="Calibri"/>
              </a:rPr>
              <a:t>SkillSource</a:t>
            </a:r>
            <a:r>
              <a:rPr lang="en-US" dirty="0">
                <a:cs typeface="Calibri"/>
              </a:rPr>
              <a:t> has a need for bilingual Spanish-speaking case managers. They also have had higher-barriered customers looking for services through the adult program post-pandemic, which has increased demand for those services.</a:t>
            </a:r>
          </a:p>
          <a:p>
            <a:endParaRPr lang="en-US" dirty="0">
              <a:cs typeface="Calibri"/>
            </a:endParaRPr>
          </a:p>
          <a:p>
            <a:r>
              <a:rPr lang="en-US" dirty="0">
                <a:cs typeface="Calibri"/>
              </a:rPr>
              <a:t>Like Northwest, the state, and really the entire country, there was really high turnover rates during program years 19-22. Despite this, leadership in this area remained stable, allowing the programs to remain stable. In particular, the youth program was able to retain really experienced case managers who had 20+ years of experience.</a:t>
            </a:r>
          </a:p>
        </p:txBody>
      </p:sp>
      <p:sp>
        <p:nvSpPr>
          <p:cNvPr id="4" name="Slide Number Placeholder 3">
            <a:extLst>
              <a:ext uri="{FF2B5EF4-FFF2-40B4-BE49-F238E27FC236}">
                <a16:creationId xmlns:a16="http://schemas.microsoft.com/office/drawing/2014/main" id="{9F3E574A-9AFD-6D1C-9414-0392C372EEE2}"/>
              </a:ext>
            </a:extLst>
          </p:cNvPr>
          <p:cNvSpPr>
            <a:spLocks noGrp="1"/>
          </p:cNvSpPr>
          <p:nvPr>
            <p:ph type="sldNum" sz="quarter" idx="5"/>
          </p:nvPr>
        </p:nvSpPr>
        <p:spPr/>
        <p:txBody>
          <a:bodyPr/>
          <a:lstStyle/>
          <a:p>
            <a:fld id="{0CDC9AD7-7F40-42FC-AE50-7A2ECA835FF1}" type="slidenum">
              <a:rPr lang="en-US" smtClean="0"/>
              <a:t>20</a:t>
            </a:fld>
            <a:endParaRPr lang="en-US"/>
          </a:p>
        </p:txBody>
      </p:sp>
    </p:spTree>
    <p:extLst>
      <p:ext uri="{BB962C8B-B14F-4D97-AF65-F5344CB8AC3E}">
        <p14:creationId xmlns:p14="http://schemas.microsoft.com/office/powerpoint/2010/main" val="323445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1D70E-C9F5-9EB3-381B-72FCABB37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4E89C-4632-315B-63EF-AF1FE6C600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AD7642-9ECE-DF30-C3C7-A69ADBCCFF40}"/>
              </a:ext>
            </a:extLst>
          </p:cNvPr>
          <p:cNvSpPr>
            <a:spLocks noGrp="1"/>
          </p:cNvSpPr>
          <p:nvPr>
            <p:ph type="body" idx="1"/>
          </p:nvPr>
        </p:nvSpPr>
        <p:spPr/>
        <p:txBody>
          <a:bodyPr/>
          <a:lstStyle/>
          <a:p>
            <a:r>
              <a:rPr lang="en-US" dirty="0">
                <a:cs typeface="Calibri"/>
              </a:rPr>
              <a:t>Today and historically, </a:t>
            </a:r>
            <a:r>
              <a:rPr lang="en-US" dirty="0" err="1">
                <a:cs typeface="Calibri"/>
              </a:rPr>
              <a:t>SkillSource</a:t>
            </a:r>
            <a:r>
              <a:rPr lang="en-US" dirty="0">
                <a:cs typeface="Calibri"/>
              </a:rPr>
              <a:t> has always had a very strong strategy that adapts to market shift in the demand on their customers. They consistently spend across all WIOA program and meet obligation rates and youth spending metrics. </a:t>
            </a:r>
          </a:p>
          <a:p>
            <a:endParaRPr lang="en-US" dirty="0">
              <a:cs typeface="Calibri"/>
            </a:endParaRPr>
          </a:p>
          <a:p>
            <a:r>
              <a:rPr lang="en-US" dirty="0">
                <a:cs typeface="Calibri"/>
              </a:rPr>
              <a:t>Their youth program has a particularly robust spending strategy that allows them to maximize funding and exceed federal requirements for their spending on Work Experience services. </a:t>
            </a:r>
            <a:r>
              <a:rPr lang="en-US" dirty="0"/>
              <a:t>They have strong partnerships with education providers and lead the </a:t>
            </a:r>
            <a:r>
              <a:rPr lang="en-US" dirty="0" err="1"/>
              <a:t>stae</a:t>
            </a:r>
            <a:r>
              <a:rPr lang="en-US" dirty="0"/>
              <a:t> in service integration with these institutions.</a:t>
            </a:r>
            <a:endParaRPr lang="en-US" dirty="0">
              <a:cs typeface="Calibri"/>
            </a:endParaRPr>
          </a:p>
        </p:txBody>
      </p:sp>
      <p:sp>
        <p:nvSpPr>
          <p:cNvPr id="4" name="Slide Number Placeholder 3">
            <a:extLst>
              <a:ext uri="{FF2B5EF4-FFF2-40B4-BE49-F238E27FC236}">
                <a16:creationId xmlns:a16="http://schemas.microsoft.com/office/drawing/2014/main" id="{B81BF91A-728F-8896-1C76-BAAE8B9A6FE2}"/>
              </a:ext>
            </a:extLst>
          </p:cNvPr>
          <p:cNvSpPr>
            <a:spLocks noGrp="1"/>
          </p:cNvSpPr>
          <p:nvPr>
            <p:ph type="sldNum" sz="quarter" idx="5"/>
          </p:nvPr>
        </p:nvSpPr>
        <p:spPr/>
        <p:txBody>
          <a:bodyPr/>
          <a:lstStyle/>
          <a:p>
            <a:fld id="{0CDC9AD7-7F40-42FC-AE50-7A2ECA835FF1}" type="slidenum">
              <a:rPr lang="en-US" smtClean="0"/>
              <a:t>21</a:t>
            </a:fld>
            <a:endParaRPr lang="en-US"/>
          </a:p>
        </p:txBody>
      </p:sp>
    </p:spTree>
    <p:extLst>
      <p:ext uri="{BB962C8B-B14F-4D97-AF65-F5344CB8AC3E}">
        <p14:creationId xmlns:p14="http://schemas.microsoft.com/office/powerpoint/2010/main" val="1455954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0E44B-9EBF-0958-124E-FFAB6076C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5F433-550E-390B-F420-5CFAA3010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C65DEB-E72D-AD40-9E5D-E77E87E62210}"/>
              </a:ext>
            </a:extLst>
          </p:cNvPr>
          <p:cNvSpPr>
            <a:spLocks noGrp="1"/>
          </p:cNvSpPr>
          <p:nvPr>
            <p:ph type="body" idx="1"/>
          </p:nvPr>
        </p:nvSpPr>
        <p:spPr/>
        <p:txBody>
          <a:bodyPr/>
          <a:lstStyle/>
          <a:p>
            <a:pPr marL="457200" marR="0" lvl="1" indent="0" algn="l">
              <a:lnSpc>
                <a:spcPct val="107000"/>
              </a:lnSpc>
              <a:spcAft>
                <a:spcPts val="800"/>
              </a:spcAft>
              <a:buFont typeface="Courier New" panose="02070309020205020404" pitchFamily="49" charset="0"/>
              <a:buNone/>
            </a:pPr>
            <a:r>
              <a:rPr lang="en-US" sz="1200" kern="100" dirty="0" err="1">
                <a:latin typeface="Aptos" panose="020B0004020202020204" pitchFamily="34" charset="0"/>
                <a:cs typeface="Times New Roman" panose="02020603050405020304" pitchFamily="18" charset="0"/>
              </a:rPr>
              <a:t>SkillSource</a:t>
            </a:r>
            <a:r>
              <a:rPr lang="en-US" sz="1200" kern="100" dirty="0">
                <a:latin typeface="Aptos" panose="020B0004020202020204" pitchFamily="34" charset="0"/>
                <a:cs typeface="Times New Roman" panose="02020603050405020304" pitchFamily="18" charset="0"/>
              </a:rPr>
              <a:t> has remained consistent in their enrollment habits with the Adult program, hovering around 200 enrollments per program year. </a:t>
            </a:r>
          </a:p>
        </p:txBody>
      </p:sp>
      <p:sp>
        <p:nvSpPr>
          <p:cNvPr id="4" name="Slide Number Placeholder 3">
            <a:extLst>
              <a:ext uri="{FF2B5EF4-FFF2-40B4-BE49-F238E27FC236}">
                <a16:creationId xmlns:a16="http://schemas.microsoft.com/office/drawing/2014/main" id="{F75AA6A9-274A-A189-D51F-A53A0880170C}"/>
              </a:ext>
            </a:extLst>
          </p:cNvPr>
          <p:cNvSpPr>
            <a:spLocks noGrp="1"/>
          </p:cNvSpPr>
          <p:nvPr>
            <p:ph type="sldNum" sz="quarter" idx="5"/>
          </p:nvPr>
        </p:nvSpPr>
        <p:spPr/>
        <p:txBody>
          <a:bodyPr/>
          <a:lstStyle/>
          <a:p>
            <a:fld id="{0CDC9AD7-7F40-42FC-AE50-7A2ECA835FF1}" type="slidenum">
              <a:rPr lang="en-US" smtClean="0"/>
              <a:t>22</a:t>
            </a:fld>
            <a:endParaRPr lang="en-US"/>
          </a:p>
        </p:txBody>
      </p:sp>
    </p:spTree>
    <p:extLst>
      <p:ext uri="{BB962C8B-B14F-4D97-AF65-F5344CB8AC3E}">
        <p14:creationId xmlns:p14="http://schemas.microsoft.com/office/powerpoint/2010/main" val="4275634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37894-975C-4E71-5DD8-CECF6C7327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C31CCE-26A0-8AE8-BB66-9DC53F4594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AC0CC-C2B0-FDCA-7EF3-BE637D306AC9}"/>
              </a:ext>
            </a:extLst>
          </p:cNvPr>
          <p:cNvSpPr>
            <a:spLocks noGrp="1"/>
          </p:cNvSpPr>
          <p:nvPr>
            <p:ph type="body" idx="1"/>
          </p:nvPr>
        </p:nvSpPr>
        <p:spPr/>
        <p:txBody>
          <a:bodyPr/>
          <a:lstStyle/>
          <a:p>
            <a:pPr marL="0" marR="0" lvl="0" indent="0">
              <a:lnSpc>
                <a:spcPct val="107000"/>
              </a:lnSpc>
              <a:spcAft>
                <a:spcPts val="800"/>
              </a:spcAft>
              <a:buFont typeface="Symbol" panose="05050102010706020507" pitchFamily="18" charset="2"/>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While Dislocated worker enrollments reflect a strong labor market with minimal layoffs. </a:t>
            </a:r>
          </a:p>
          <a:p>
            <a:pPr marL="0" marR="0" lvl="0" indent="0">
              <a:lnSpc>
                <a:spcPct val="107000"/>
              </a:lnSpc>
              <a:spcAft>
                <a:spcPts val="800"/>
              </a:spcAft>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Symbol" panose="05050102010706020507" pitchFamily="18" charset="2"/>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This lack of demand for dislocated worker programs have led to DW funding being transferred to the adult program, since that is where the demand is being seen in this area. </a:t>
            </a:r>
          </a:p>
          <a:p>
            <a:pPr marL="0" marR="0" lvl="0" indent="0">
              <a:lnSpc>
                <a:spcPct val="107000"/>
              </a:lnSpc>
              <a:spcAft>
                <a:spcPts val="800"/>
              </a:spcAft>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Symbol" panose="05050102010706020507" pitchFamily="18" charset="2"/>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These lower enrollment numbers for dislocated workers in the North Central area also reflects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SkillSources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expanded use of the Incumbent Worker Training program, likely enhancing employer competitiveness and perhaps contributing to layoff prevention. </a:t>
            </a:r>
          </a:p>
        </p:txBody>
      </p:sp>
      <p:sp>
        <p:nvSpPr>
          <p:cNvPr id="4" name="Slide Number Placeholder 3">
            <a:extLst>
              <a:ext uri="{FF2B5EF4-FFF2-40B4-BE49-F238E27FC236}">
                <a16:creationId xmlns:a16="http://schemas.microsoft.com/office/drawing/2014/main" id="{F8E843A0-A199-AFF7-6BDF-18F759FE400D}"/>
              </a:ext>
            </a:extLst>
          </p:cNvPr>
          <p:cNvSpPr>
            <a:spLocks noGrp="1"/>
          </p:cNvSpPr>
          <p:nvPr>
            <p:ph type="sldNum" sz="quarter" idx="5"/>
          </p:nvPr>
        </p:nvSpPr>
        <p:spPr/>
        <p:txBody>
          <a:bodyPr/>
          <a:lstStyle/>
          <a:p>
            <a:fld id="{0CDC9AD7-7F40-42FC-AE50-7A2ECA835FF1}" type="slidenum">
              <a:rPr lang="en-US" smtClean="0"/>
              <a:t>23</a:t>
            </a:fld>
            <a:endParaRPr lang="en-US"/>
          </a:p>
        </p:txBody>
      </p:sp>
    </p:spTree>
    <p:extLst>
      <p:ext uri="{BB962C8B-B14F-4D97-AF65-F5344CB8AC3E}">
        <p14:creationId xmlns:p14="http://schemas.microsoft.com/office/powerpoint/2010/main" val="2713293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00AF8-44B6-7BBE-59F7-65F28D7E3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85941-252D-90AF-F8E8-070EF4E645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46B03-BE54-6A0D-8444-25691BDBEC6B}"/>
              </a:ext>
            </a:extLst>
          </p:cNvPr>
          <p:cNvSpPr>
            <a:spLocks noGrp="1"/>
          </p:cNvSpPr>
          <p:nvPr>
            <p:ph type="body" idx="1"/>
          </p:nvPr>
        </p:nvSpPr>
        <p:spPr/>
        <p:txBody>
          <a:bodyPr/>
          <a:lstStyle/>
          <a:p>
            <a:pPr marL="457200" marR="0" lvl="1" indent="0">
              <a:lnSpc>
                <a:spcPct val="107000"/>
              </a:lnSpc>
              <a:spcAft>
                <a:spcPts val="800"/>
              </a:spcAft>
              <a:buFont typeface="Courier New" panose="02070309020205020404" pitchFamily="49" charset="0"/>
              <a:buNone/>
            </a:pPr>
            <a:r>
              <a:rPr lang="en-US" sz="1200" kern="100" dirty="0">
                <a:effectLst/>
                <a:latin typeface="Aptos" panose="020B0004020202020204" pitchFamily="34" charset="0"/>
                <a:ea typeface="Aptos" panose="020B0004020202020204" pitchFamily="34" charset="0"/>
                <a:cs typeface="Arial" panose="020B0604020202020204" pitchFamily="34" charset="0"/>
              </a:rPr>
              <a:t>Notably, </a:t>
            </a:r>
            <a:r>
              <a:rPr lang="en-US" sz="1200" kern="100" dirty="0" err="1">
                <a:effectLst/>
                <a:latin typeface="Aptos" panose="020B0004020202020204" pitchFamily="34" charset="0"/>
                <a:ea typeface="Aptos" panose="020B0004020202020204" pitchFamily="34" charset="0"/>
                <a:cs typeface="Arial" panose="020B0604020202020204" pitchFamily="34" charset="0"/>
              </a:rPr>
              <a:t>SkillSource</a:t>
            </a:r>
            <a:r>
              <a:rPr lang="en-US" sz="1200" kern="100" dirty="0">
                <a:effectLst/>
                <a:latin typeface="Aptos" panose="020B0004020202020204" pitchFamily="34" charset="0"/>
                <a:ea typeface="Aptos" panose="020B0004020202020204" pitchFamily="34" charset="0"/>
                <a:cs typeface="Arial" panose="020B0604020202020204" pitchFamily="34" charset="0"/>
              </a:rPr>
              <a:t> is one of the few areas in the state that has not seen a notable shift in youth enrollments pre – during – and post COVID. </a:t>
            </a:r>
          </a:p>
          <a:p>
            <a:pPr marL="457200" marR="0" lvl="1" indent="0">
              <a:lnSpc>
                <a:spcPct val="107000"/>
              </a:lnSpc>
              <a:spcAft>
                <a:spcPts val="800"/>
              </a:spcAft>
              <a:buFont typeface="Courier New" panose="02070309020205020404" pitchFamily="49" charset="0"/>
              <a:buNone/>
            </a:pP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457200" marR="0" lvl="1" indent="0">
              <a:lnSpc>
                <a:spcPct val="107000"/>
              </a:lnSpc>
              <a:spcAft>
                <a:spcPts val="800"/>
              </a:spcAft>
              <a:buFont typeface="Courier New" panose="02070309020205020404" pitchFamily="49" charset="0"/>
              <a:buNone/>
            </a:pPr>
            <a:r>
              <a:rPr lang="en-US" sz="1200" kern="100" dirty="0">
                <a:effectLst/>
                <a:latin typeface="Aptos" panose="020B0004020202020204" pitchFamily="34" charset="0"/>
                <a:ea typeface="Aptos" panose="020B0004020202020204" pitchFamily="34" charset="0"/>
                <a:cs typeface="Arial" panose="020B0604020202020204" pitchFamily="34" charset="0"/>
              </a:rPr>
              <a:t>They consistently carry-in a high number of youths from one program year to the next.  </a:t>
            </a:r>
          </a:p>
          <a:p>
            <a:pPr marL="457200" marR="0" lvl="1" indent="0">
              <a:lnSpc>
                <a:spcPct val="107000"/>
              </a:lnSpc>
              <a:spcAft>
                <a:spcPts val="800"/>
              </a:spcAft>
              <a:buFont typeface="Courier New" panose="02070309020205020404" pitchFamily="49" charset="0"/>
              <a:buNone/>
            </a:pP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457200" marR="0" lvl="1" indent="0">
              <a:lnSpc>
                <a:spcPct val="107000"/>
              </a:lnSpc>
              <a:spcAft>
                <a:spcPts val="800"/>
              </a:spcAft>
              <a:buFont typeface="Courier New" panose="02070309020205020404" pitchFamily="49" charset="0"/>
              <a:buNone/>
            </a:pPr>
            <a:r>
              <a:rPr lang="en-US" sz="1200" dirty="0"/>
              <a:t>And despite a changing labor market and the unique challenges of a largely rural workforce area, </a:t>
            </a:r>
            <a:r>
              <a:rPr lang="en-US" sz="1200" dirty="0" err="1"/>
              <a:t>SkillSource</a:t>
            </a:r>
            <a:r>
              <a:rPr lang="en-US" sz="1200" dirty="0"/>
              <a:t> consistently meets or exceeds nearly all Youth program contractual targets with GMO.</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1EF4AB3-F817-7947-9EA6-0874789B8F35}"/>
              </a:ext>
            </a:extLst>
          </p:cNvPr>
          <p:cNvSpPr>
            <a:spLocks noGrp="1"/>
          </p:cNvSpPr>
          <p:nvPr>
            <p:ph type="sldNum" sz="quarter" idx="5"/>
          </p:nvPr>
        </p:nvSpPr>
        <p:spPr/>
        <p:txBody>
          <a:bodyPr/>
          <a:lstStyle/>
          <a:p>
            <a:fld id="{0CDC9AD7-7F40-42FC-AE50-7A2ECA835FF1}" type="slidenum">
              <a:rPr lang="en-US" smtClean="0"/>
              <a:t>24</a:t>
            </a:fld>
            <a:endParaRPr lang="en-US"/>
          </a:p>
        </p:txBody>
      </p:sp>
    </p:spTree>
    <p:extLst>
      <p:ext uri="{BB962C8B-B14F-4D97-AF65-F5344CB8AC3E}">
        <p14:creationId xmlns:p14="http://schemas.microsoft.com/office/powerpoint/2010/main" val="1883813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A6A1F-3760-16A2-7ECD-DCF19655D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29280C-0E1F-8E54-D1B1-60B056A1A0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99088-C63D-2F8B-BFA8-1363346AC279}"/>
              </a:ext>
            </a:extLst>
          </p:cNvPr>
          <p:cNvSpPr>
            <a:spLocks noGrp="1"/>
          </p:cNvSpPr>
          <p:nvPr>
            <p:ph type="body" idx="1"/>
          </p:nvPr>
        </p:nvSpPr>
        <p:spPr/>
        <p:txBody>
          <a:bodyPr/>
          <a:lstStyle/>
          <a:p>
            <a:pPr marL="0" marR="0" lvl="0" indent="0">
              <a:lnSpc>
                <a:spcPct val="107000"/>
              </a:lnSpc>
              <a:spcAft>
                <a:spcPts val="800"/>
              </a:spcAft>
              <a:buFont typeface="Symbol" panose="05050102010706020507" pitchFamily="18" charset="2"/>
              <a:buNone/>
            </a:pPr>
            <a:r>
              <a:rPr lang="en-US" sz="1200" dirty="0"/>
              <a:t>Like Northwest, </a:t>
            </a:r>
            <a:r>
              <a:rPr lang="en-US" sz="1200" dirty="0" err="1"/>
              <a:t>SkillSource</a:t>
            </a:r>
            <a:r>
              <a:rPr lang="en-US" sz="1200" dirty="0"/>
              <a:t> is a leader in federal performance outcomes. Their staff not only boost the state average through strong performance but also elevate other local boards by sharing best practices and data entry strategies—serving as a rising tide that lifts all boats.</a:t>
            </a:r>
          </a:p>
          <a:p>
            <a:pPr marL="0" marR="0" lvl="0" indent="0">
              <a:lnSpc>
                <a:spcPct val="107000"/>
              </a:lnSpc>
              <a:spcAft>
                <a:spcPts val="800"/>
              </a:spcAft>
              <a:buFont typeface="Symbol" panose="05050102010706020507" pitchFamily="18" charset="2"/>
              <a:buNone/>
            </a:pPr>
            <a:endParaRPr lang="en-US" sz="1200" dirty="0"/>
          </a:p>
          <a:p>
            <a:pPr marL="0" marR="0" lvl="0" indent="0">
              <a:lnSpc>
                <a:spcPct val="107000"/>
              </a:lnSpc>
              <a:spcAft>
                <a:spcPts val="800"/>
              </a:spcAft>
              <a:buFont typeface="Symbol" panose="05050102010706020507" pitchFamily="18" charset="2"/>
              <a:buNone/>
            </a:pPr>
            <a:r>
              <a:rPr lang="en-US" sz="1200" dirty="0"/>
              <a:t>Adult Performance with </a:t>
            </a:r>
            <a:r>
              <a:rPr lang="en-US" sz="1200" dirty="0" err="1"/>
              <a:t>SkillSource</a:t>
            </a:r>
            <a:r>
              <a:rPr lang="en-US" sz="1200" dirty="0"/>
              <a:t> consistently has the highest scores in the state, across almost every program and metric, as shown by the blue lines shown on this graph. </a:t>
            </a:r>
          </a:p>
          <a:p>
            <a:pPr marL="0" marR="0" lvl="0" indent="0">
              <a:lnSpc>
                <a:spcPct val="107000"/>
              </a:lnSpc>
              <a:spcAft>
                <a:spcPts val="800"/>
              </a:spcAft>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8C2B0A1-0991-9327-CA6F-F2574CE0DABD}"/>
              </a:ext>
            </a:extLst>
          </p:cNvPr>
          <p:cNvSpPr>
            <a:spLocks noGrp="1"/>
          </p:cNvSpPr>
          <p:nvPr>
            <p:ph type="sldNum" sz="quarter" idx="5"/>
          </p:nvPr>
        </p:nvSpPr>
        <p:spPr/>
        <p:txBody>
          <a:bodyPr/>
          <a:lstStyle/>
          <a:p>
            <a:fld id="{0CDC9AD7-7F40-42FC-AE50-7A2ECA835FF1}" type="slidenum">
              <a:rPr lang="en-US" smtClean="0"/>
              <a:t>25</a:t>
            </a:fld>
            <a:endParaRPr lang="en-US"/>
          </a:p>
        </p:txBody>
      </p:sp>
    </p:spTree>
    <p:extLst>
      <p:ext uri="{BB962C8B-B14F-4D97-AF65-F5344CB8AC3E}">
        <p14:creationId xmlns:p14="http://schemas.microsoft.com/office/powerpoint/2010/main" val="4090147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50705-7A28-2B73-F5F5-A56109D76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264640-1757-10F2-FDB5-7FE53D1D2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57342-B1B3-003E-D0D1-6B5D83770121}"/>
              </a:ext>
            </a:extLst>
          </p:cNvPr>
          <p:cNvSpPr>
            <a:spLocks noGrp="1"/>
          </p:cNvSpPr>
          <p:nvPr>
            <p:ph type="body" idx="1"/>
          </p:nvPr>
        </p:nvSpPr>
        <p:spPr/>
        <p:txBody>
          <a:bodyPr/>
          <a:lstStyle/>
          <a:p>
            <a:r>
              <a:rPr lang="en-US" sz="1200" dirty="0"/>
              <a:t>A closer look reveals that employment outcomes for the Adult program, both six months and one year post-exit, consistently exceed initial local targets and surpass the state average by 10–20 percentage points.</a:t>
            </a:r>
          </a:p>
          <a:p>
            <a:endParaRPr lang="en-US" sz="1200" dirty="0"/>
          </a:p>
          <a:p>
            <a:r>
              <a:rPr lang="en-US" sz="1200" dirty="0"/>
              <a:t>Adult median earnings have also improved over time, consistently outperforming initial targets and now exceeding state averages.</a:t>
            </a:r>
          </a:p>
          <a:p>
            <a:endParaRPr lang="en-US" sz="1200" dirty="0"/>
          </a:p>
          <a:p>
            <a:r>
              <a:rPr lang="en-US" sz="1200" dirty="0"/>
              <a:t>Like Northwest, </a:t>
            </a:r>
            <a:r>
              <a:rPr lang="en-US" sz="1200" dirty="0" err="1"/>
              <a:t>SkillSource</a:t>
            </a:r>
            <a:r>
              <a:rPr lang="en-US" sz="1200" dirty="0"/>
              <a:t> excels in Adult Credential and Measurable Skills Gains outcomes, regularly surpassing both initial targets and the state average. While Program year 2024 rates are slightly lower than usual for </a:t>
            </a:r>
            <a:r>
              <a:rPr lang="en-US" sz="1200" dirty="0" err="1"/>
              <a:t>SkillSource</a:t>
            </a:r>
            <a:r>
              <a:rPr lang="en-US" sz="1200" dirty="0"/>
              <a:t>, they still remain above the state average. </a:t>
            </a:r>
          </a:p>
          <a:p>
            <a:endParaRPr lang="en-US" sz="1200" dirty="0"/>
          </a:p>
          <a:p>
            <a:r>
              <a:rPr lang="en-US" sz="1200" dirty="0"/>
              <a:t>On that point, it’s important to note that 2024 data, particularly for measurable skills gains rates, is preliminary and reflects only the 1</a:t>
            </a:r>
            <a:r>
              <a:rPr lang="en-US" sz="1200" baseline="30000" dirty="0"/>
              <a:t>st</a:t>
            </a:r>
            <a:r>
              <a:rPr lang="en-US" sz="1200" dirty="0"/>
              <a:t>  quarter of this current program year. Areas, like North Central, that finalize data entry corrections closer to June typically see Measurable Skills Gains numbers increase as the program year progresses.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FC5D6CC-605C-9050-BED3-EE84E6A4C19E}"/>
              </a:ext>
            </a:extLst>
          </p:cNvPr>
          <p:cNvSpPr>
            <a:spLocks noGrp="1"/>
          </p:cNvSpPr>
          <p:nvPr>
            <p:ph type="sldNum" sz="quarter" idx="5"/>
          </p:nvPr>
        </p:nvSpPr>
        <p:spPr/>
        <p:txBody>
          <a:bodyPr/>
          <a:lstStyle/>
          <a:p>
            <a:fld id="{0CDC9AD7-7F40-42FC-AE50-7A2ECA835FF1}" type="slidenum">
              <a:rPr lang="en-US" smtClean="0"/>
              <a:t>26</a:t>
            </a:fld>
            <a:endParaRPr lang="en-US"/>
          </a:p>
        </p:txBody>
      </p:sp>
    </p:spTree>
    <p:extLst>
      <p:ext uri="{BB962C8B-B14F-4D97-AF65-F5344CB8AC3E}">
        <p14:creationId xmlns:p14="http://schemas.microsoft.com/office/powerpoint/2010/main" val="708765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4DBEA-3924-7107-EA0E-291A15F62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983566-F66E-348E-E630-F619B960B6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8A3C17-464C-E526-8424-A615AFBAE384}"/>
              </a:ext>
            </a:extLst>
          </p:cNvPr>
          <p:cNvSpPr>
            <a:spLocks noGrp="1"/>
          </p:cNvSpPr>
          <p:nvPr>
            <p:ph type="body" idx="1"/>
          </p:nvPr>
        </p:nvSpPr>
        <p:spPr/>
        <p:txBody>
          <a:bodyPr/>
          <a:lstStyle/>
          <a:p>
            <a:pPr marL="0" marR="0" lvl="0" indent="0">
              <a:lnSpc>
                <a:spcPct val="107000"/>
              </a:lnSpc>
              <a:spcAft>
                <a:spcPts val="800"/>
              </a:spcAft>
              <a:buFont typeface="Symbol" panose="05050102010706020507" pitchFamily="18" charset="2"/>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Dislocated worker are also looking really good – as indicated by the blue lines, every measure for the dislocated worker program hovers around 80-90% success rates in their actual outcomes.</a:t>
            </a:r>
          </a:p>
        </p:txBody>
      </p:sp>
      <p:sp>
        <p:nvSpPr>
          <p:cNvPr id="4" name="Slide Number Placeholder 3">
            <a:extLst>
              <a:ext uri="{FF2B5EF4-FFF2-40B4-BE49-F238E27FC236}">
                <a16:creationId xmlns:a16="http://schemas.microsoft.com/office/drawing/2014/main" id="{18EC105D-8873-6212-4260-2C347C5C562E}"/>
              </a:ext>
            </a:extLst>
          </p:cNvPr>
          <p:cNvSpPr>
            <a:spLocks noGrp="1"/>
          </p:cNvSpPr>
          <p:nvPr>
            <p:ph type="sldNum" sz="quarter" idx="5"/>
          </p:nvPr>
        </p:nvSpPr>
        <p:spPr/>
        <p:txBody>
          <a:bodyPr/>
          <a:lstStyle/>
          <a:p>
            <a:fld id="{0CDC9AD7-7F40-42FC-AE50-7A2ECA835FF1}" type="slidenum">
              <a:rPr lang="en-US" smtClean="0"/>
              <a:t>27</a:t>
            </a:fld>
            <a:endParaRPr lang="en-US"/>
          </a:p>
        </p:txBody>
      </p:sp>
    </p:spTree>
    <p:extLst>
      <p:ext uri="{BB962C8B-B14F-4D97-AF65-F5344CB8AC3E}">
        <p14:creationId xmlns:p14="http://schemas.microsoft.com/office/powerpoint/2010/main" val="4125373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F64E8-6929-B0D6-412C-29B89CB684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91565-7CA5-7F71-C9DD-2133BED1A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9BB36D-DDE0-61A9-8B67-6DD3729AEC25}"/>
              </a:ext>
            </a:extLst>
          </p:cNvPr>
          <p:cNvSpPr>
            <a:spLocks noGrp="1"/>
          </p:cNvSpPr>
          <p:nvPr>
            <p:ph type="body" idx="1"/>
          </p:nvPr>
        </p:nvSpPr>
        <p:spPr/>
        <p:txBody>
          <a:bodyPr/>
          <a:lstStyle/>
          <a:p>
            <a:r>
              <a:rPr lang="en-US" sz="1200" dirty="0"/>
              <a:t>Employment rates for dislocated workers who receive services from </a:t>
            </a:r>
            <a:r>
              <a:rPr lang="en-US" sz="1200" dirty="0" err="1"/>
              <a:t>SkillSource</a:t>
            </a:r>
            <a:r>
              <a:rPr lang="en-US" sz="1200" dirty="0"/>
              <a:t> are consistently 10–20% higher than the state average at both the six-month and one-year post-exit marks, once again helping to lift the overall state average.</a:t>
            </a:r>
          </a:p>
          <a:p>
            <a:endParaRPr lang="en-US" sz="1200" dirty="0"/>
          </a:p>
          <a:p>
            <a:r>
              <a:rPr lang="en-US" sz="1200" dirty="0" err="1"/>
              <a:t>SkillSource</a:t>
            </a:r>
            <a:r>
              <a:rPr lang="en-US" sz="1200" dirty="0"/>
              <a:t> also consistently meets its initial median earnings targets and often exceeds the state average, despite serving a predominantly rural area.</a:t>
            </a:r>
          </a:p>
          <a:p>
            <a:endParaRPr lang="en-US" sz="1200" dirty="0"/>
          </a:p>
          <a:p>
            <a:r>
              <a:rPr lang="en-US" sz="1200" dirty="0"/>
              <a:t>Measurable Skills Gains and credential rates are even more impressive, typically ranking about 20% above the state average and further contributing to statewide performance gains.</a:t>
            </a:r>
          </a:p>
          <a:p>
            <a:pPr marL="0" marR="0" lvl="0" indent="0">
              <a:lnSpc>
                <a:spcPct val="107000"/>
              </a:lnSpc>
              <a:spcAft>
                <a:spcPts val="800"/>
              </a:spcAft>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DCBDCBA-6E84-5A9D-2513-1234400C408D}"/>
              </a:ext>
            </a:extLst>
          </p:cNvPr>
          <p:cNvSpPr>
            <a:spLocks noGrp="1"/>
          </p:cNvSpPr>
          <p:nvPr>
            <p:ph type="sldNum" sz="quarter" idx="5"/>
          </p:nvPr>
        </p:nvSpPr>
        <p:spPr/>
        <p:txBody>
          <a:bodyPr/>
          <a:lstStyle/>
          <a:p>
            <a:fld id="{0CDC9AD7-7F40-42FC-AE50-7A2ECA835FF1}" type="slidenum">
              <a:rPr lang="en-US" smtClean="0"/>
              <a:t>28</a:t>
            </a:fld>
            <a:endParaRPr lang="en-US"/>
          </a:p>
        </p:txBody>
      </p:sp>
    </p:spTree>
    <p:extLst>
      <p:ext uri="{BB962C8B-B14F-4D97-AF65-F5344CB8AC3E}">
        <p14:creationId xmlns:p14="http://schemas.microsoft.com/office/powerpoint/2010/main" val="850575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7802A-06EB-7B48-6520-D9283E514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7D1B0-5344-8E16-F777-717478773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2D958-16AB-C806-374F-C36D74893142}"/>
              </a:ext>
            </a:extLst>
          </p:cNvPr>
          <p:cNvSpPr>
            <a:spLocks noGrp="1"/>
          </p:cNvSpPr>
          <p:nvPr>
            <p:ph type="body" idx="1"/>
          </p:nvPr>
        </p:nvSpPr>
        <p:spPr/>
        <p:txBody>
          <a:bodyPr/>
          <a:lstStyle/>
          <a:p>
            <a:pPr marL="0" marR="0" lvl="0" indent="0">
              <a:lnSpc>
                <a:spcPct val="107000"/>
              </a:lnSpc>
              <a:spcAft>
                <a:spcPts val="800"/>
              </a:spcAft>
              <a:buFont typeface="Symbol" panose="05050102010706020507" pitchFamily="18" charset="2"/>
              <a:buNone/>
            </a:pPr>
            <a:r>
              <a:rPr lang="en-US" sz="1200" dirty="0"/>
              <a:t>As shown in this graph, while </a:t>
            </a:r>
            <a:r>
              <a:rPr lang="en-US" sz="1200" dirty="0" err="1"/>
              <a:t>SkillSource's</a:t>
            </a:r>
            <a:r>
              <a:rPr lang="en-US" sz="1200" dirty="0"/>
              <a:t> Youth program lags slightly in Measurable Skills Gains in most recent program years, all youth metrics in this area consistently meet or exceed initial targets and maintain overall scores well above the 50% pass rate.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7FE3180-0BC5-278B-11BE-53083EC3A251}"/>
              </a:ext>
            </a:extLst>
          </p:cNvPr>
          <p:cNvSpPr>
            <a:spLocks noGrp="1"/>
          </p:cNvSpPr>
          <p:nvPr>
            <p:ph type="sldNum" sz="quarter" idx="5"/>
          </p:nvPr>
        </p:nvSpPr>
        <p:spPr/>
        <p:txBody>
          <a:bodyPr/>
          <a:lstStyle/>
          <a:p>
            <a:fld id="{0CDC9AD7-7F40-42FC-AE50-7A2ECA835FF1}" type="slidenum">
              <a:rPr lang="en-US" smtClean="0"/>
              <a:t>29</a:t>
            </a:fld>
            <a:endParaRPr lang="en-US"/>
          </a:p>
        </p:txBody>
      </p:sp>
    </p:spTree>
    <p:extLst>
      <p:ext uri="{BB962C8B-B14F-4D97-AF65-F5344CB8AC3E}">
        <p14:creationId xmlns:p14="http://schemas.microsoft.com/office/powerpoint/2010/main" val="4220876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are we doing and why?</a:t>
            </a:r>
          </a:p>
          <a:p>
            <a:endParaRPr lang="en-US" dirty="0"/>
          </a:p>
          <a:p>
            <a:r>
              <a:rPr lang="en-US" b="1" dirty="0"/>
              <a:t>What Has Been Done:</a:t>
            </a:r>
          </a:p>
          <a:p>
            <a:endParaRPr lang="en-US" b="1" dirty="0"/>
          </a:p>
          <a:p>
            <a:pPr marL="228600" indent="-228600">
              <a:buFont typeface="+mj-lt"/>
              <a:buAutoNum type="arabicPeriod"/>
            </a:pPr>
            <a:r>
              <a:rPr lang="en-US" b="1" dirty="0"/>
              <a:t>2022</a:t>
            </a:r>
            <a:r>
              <a:rPr lang="en-US" dirty="0"/>
              <a:t>: The Board approved </a:t>
            </a:r>
            <a:r>
              <a:rPr lang="en-US" b="1" dirty="0"/>
              <a:t>Northwest Workforce Council</a:t>
            </a:r>
            <a:r>
              <a:rPr lang="en-US" dirty="0"/>
              <a:t> to continue as the </a:t>
            </a:r>
            <a:r>
              <a:rPr lang="en-US" b="1" dirty="0"/>
              <a:t>Direct Service Provider</a:t>
            </a:r>
            <a:r>
              <a:rPr lang="en-US" dirty="0"/>
              <a:t> for </a:t>
            </a:r>
            <a:r>
              <a:rPr lang="en-US" b="1" dirty="0"/>
              <a:t>Title 1B</a:t>
            </a:r>
            <a:r>
              <a:rPr lang="en-US" dirty="0"/>
              <a:t> programs.</a:t>
            </a:r>
          </a:p>
          <a:p>
            <a:pPr marL="228600" indent="-228600">
              <a:buFont typeface="+mj-lt"/>
              <a:buAutoNum type="arabicPeriod"/>
            </a:pPr>
            <a:endParaRPr lang="en-US" dirty="0"/>
          </a:p>
          <a:p>
            <a:pPr marL="228600" indent="-228600">
              <a:buFont typeface="+mj-lt"/>
              <a:buAutoNum type="arabicPeriod"/>
            </a:pPr>
            <a:r>
              <a:rPr lang="en-US" b="1" dirty="0"/>
              <a:t>2024</a:t>
            </a:r>
            <a:r>
              <a:rPr lang="en-US" dirty="0"/>
              <a:t>: The Board approved </a:t>
            </a:r>
            <a:r>
              <a:rPr lang="en-US" b="1" dirty="0"/>
              <a:t>North Central Workforce Board (</a:t>
            </a:r>
            <a:r>
              <a:rPr lang="en-US" b="1" dirty="0" err="1"/>
              <a:t>SkillSource</a:t>
            </a:r>
            <a:r>
              <a:rPr lang="en-US" b="1" dirty="0"/>
              <a:t>)</a:t>
            </a:r>
            <a:r>
              <a:rPr lang="en-US" dirty="0"/>
              <a:t> to continue as the </a:t>
            </a:r>
            <a:r>
              <a:rPr lang="en-US" b="1" dirty="0"/>
              <a:t>Direct Service Provider</a:t>
            </a:r>
            <a:r>
              <a:rPr lang="en-US" dirty="0"/>
              <a:t> for </a:t>
            </a:r>
            <a:r>
              <a:rPr lang="en-US" b="1" dirty="0"/>
              <a:t>Title 1B</a:t>
            </a:r>
            <a:r>
              <a:rPr lang="en-US" dirty="0"/>
              <a:t> programs.</a:t>
            </a:r>
          </a:p>
          <a:p>
            <a:pPr marL="228600" indent="-228600">
              <a:buFont typeface="+mj-lt"/>
              <a:buAutoNum type="arabicPeriod"/>
            </a:pPr>
            <a:endParaRPr lang="en-US" dirty="0"/>
          </a:p>
          <a:p>
            <a:pPr marL="228600" indent="-228600">
              <a:buFont typeface="+mj-lt"/>
              <a:buAutoNum type="arabicPeriod"/>
            </a:pPr>
            <a:r>
              <a:rPr lang="en-US" b="1" dirty="0"/>
              <a:t>June 2024</a:t>
            </a:r>
            <a:r>
              <a:rPr lang="en-US" dirty="0"/>
              <a:t>: The Board approved </a:t>
            </a:r>
            <a:r>
              <a:rPr lang="en-US" b="1" dirty="0"/>
              <a:t>Northwest’s Local Plan</a:t>
            </a:r>
            <a:r>
              <a:rPr lang="en-US" dirty="0"/>
              <a:t>, which included a commitment to </a:t>
            </a:r>
            <a:r>
              <a:rPr lang="en-US" b="1" dirty="0"/>
              <a:t>competitively procure</a:t>
            </a:r>
            <a:r>
              <a:rPr lang="en-US" dirty="0"/>
              <a:t> the </a:t>
            </a:r>
            <a:r>
              <a:rPr lang="en-US" b="1" dirty="0"/>
              <a:t>Title 1B Youth Contract</a:t>
            </a:r>
            <a:r>
              <a:rPr lang="en-US" dirty="0"/>
              <a:t>.</a:t>
            </a:r>
          </a:p>
          <a:p>
            <a:pPr marL="228600" indent="-228600">
              <a:buFont typeface="+mj-lt"/>
              <a:buAutoNum type="arabicPeriod"/>
            </a:pPr>
            <a:endParaRPr lang="en-US" dirty="0"/>
          </a:p>
          <a:p>
            <a:pPr marL="228600" indent="-228600">
              <a:buFont typeface="+mj-lt"/>
              <a:buAutoNum type="arabicPeriod"/>
            </a:pPr>
            <a:r>
              <a:rPr lang="en-US" b="1" dirty="0"/>
              <a:t>Current Modification Process:</a:t>
            </a:r>
          </a:p>
          <a:p>
            <a:endParaRPr lang="en-US" b="1" dirty="0"/>
          </a:p>
          <a:p>
            <a:pPr lvl="1">
              <a:buFont typeface="Arial" panose="020B0604020202020204" pitchFamily="34" charset="0"/>
              <a:buChar char="•"/>
            </a:pPr>
            <a:r>
              <a:rPr lang="en-US" dirty="0"/>
              <a:t>Northwest has since </a:t>
            </a:r>
            <a:r>
              <a:rPr lang="en-US" b="1" dirty="0"/>
              <a:t>modified</a:t>
            </a:r>
            <a:r>
              <a:rPr lang="en-US" dirty="0"/>
              <a:t> its plan to state that the </a:t>
            </a:r>
            <a:r>
              <a:rPr lang="en-US" b="1" dirty="0"/>
              <a:t>Northwest Workforce Council</a:t>
            </a:r>
            <a:r>
              <a:rPr lang="en-US" dirty="0"/>
              <a:t> will </a:t>
            </a:r>
            <a:r>
              <a:rPr lang="en-US" b="1" dirty="0"/>
              <a:t>directly provide Title 1B services</a:t>
            </a:r>
            <a:r>
              <a:rPr lang="en-US" dirty="0"/>
              <a:t> while continuing to competitively procure as required.</a:t>
            </a:r>
          </a:p>
          <a:p>
            <a:pPr>
              <a:buFont typeface="Arial" panose="020B0604020202020204" pitchFamily="34" charset="0"/>
              <a:buChar char="•"/>
            </a:pPr>
            <a:endParaRPr lang="en-US" dirty="0"/>
          </a:p>
          <a:p>
            <a:pPr lvl="1">
              <a:buFont typeface="Arial" panose="020B0604020202020204" pitchFamily="34" charset="0"/>
              <a:buChar char="•"/>
            </a:pPr>
            <a:r>
              <a:rPr lang="en-US" b="1" dirty="0"/>
              <a:t>Workforce Board staff</a:t>
            </a:r>
            <a:r>
              <a:rPr lang="en-US" dirty="0"/>
              <a:t> reviewed this modification and found it </a:t>
            </a:r>
            <a:r>
              <a:rPr lang="en-US" b="1" dirty="0"/>
              <a:t>compliant with WIOA law</a:t>
            </a:r>
            <a:r>
              <a:rPr lang="en-US" dirty="0"/>
              <a:t>.</a:t>
            </a:r>
          </a:p>
          <a:p>
            <a:pPr>
              <a:buFont typeface="Arial" panose="020B0604020202020204" pitchFamily="34" charset="0"/>
              <a:buChar char="•"/>
            </a:pPr>
            <a:endParaRPr lang="en-US" dirty="0"/>
          </a:p>
          <a:p>
            <a:pPr lvl="1">
              <a:buFont typeface="Arial" panose="020B0604020202020204" pitchFamily="34" charset="0"/>
              <a:buChar char="•"/>
            </a:pPr>
            <a:r>
              <a:rPr lang="en-US" dirty="0"/>
              <a:t>Northwest then </a:t>
            </a:r>
            <a:r>
              <a:rPr lang="en-US" b="1" dirty="0"/>
              <a:t>posted the modified plan for public comment</a:t>
            </a:r>
            <a:r>
              <a:rPr lang="en-US" dirty="0"/>
              <a:t> and received </a:t>
            </a:r>
            <a:r>
              <a:rPr lang="en-US" b="1" dirty="0"/>
              <a:t>approval from its local board</a:t>
            </a:r>
            <a:r>
              <a:rPr lang="en-US" dirty="0"/>
              <a:t>.</a:t>
            </a:r>
          </a:p>
          <a:p>
            <a:pPr>
              <a:buFont typeface="Arial" panose="020B0604020202020204" pitchFamily="34" charset="0"/>
              <a:buChar char="•"/>
            </a:pPr>
            <a:endParaRPr lang="en-US" dirty="0"/>
          </a:p>
          <a:p>
            <a:r>
              <a:rPr lang="en-US" b="1" dirty="0"/>
              <a:t>Board Actions Needed Today:</a:t>
            </a:r>
          </a:p>
          <a:p>
            <a:endParaRPr lang="en-US" b="1" dirty="0"/>
          </a:p>
          <a:p>
            <a:pPr>
              <a:buFont typeface="+mj-lt"/>
              <a:buAutoNum type="arabicPeriod"/>
            </a:pPr>
            <a:r>
              <a:rPr lang="en-US" b="1" dirty="0"/>
              <a:t> Vote on Northwest’s Plan Modification</a:t>
            </a:r>
            <a:r>
              <a:rPr lang="en-US" dirty="0"/>
              <a:t> – The Board must decide whether to approve Northwest’s request to modify its state plan.</a:t>
            </a:r>
          </a:p>
          <a:p>
            <a:pPr>
              <a:buFont typeface="+mj-lt"/>
              <a:buAutoNum type="arabicPeriod"/>
            </a:pPr>
            <a:endParaRPr lang="en-US" dirty="0"/>
          </a:p>
          <a:p>
            <a:pPr>
              <a:buFont typeface="+mj-lt"/>
              <a:buAutoNum type="arabicPeriod"/>
            </a:pPr>
            <a:r>
              <a:rPr lang="en-US" b="1" dirty="0"/>
              <a:t> Vote on Northwest’s Waiver Request</a:t>
            </a:r>
            <a:r>
              <a:rPr lang="en-US" dirty="0"/>
              <a:t> – After reviewing Northwest’s program performance, the Board must determine whether to approve its request to continue as the </a:t>
            </a:r>
            <a:r>
              <a:rPr lang="en-US" b="1" dirty="0"/>
              <a:t>Direct Service Provider</a:t>
            </a:r>
            <a:r>
              <a:rPr lang="en-US" dirty="0"/>
              <a:t> for </a:t>
            </a:r>
            <a:r>
              <a:rPr lang="en-US" b="1" dirty="0"/>
              <a:t>all Title 1B programs</a:t>
            </a:r>
            <a:r>
              <a:rPr lang="en-US" dirty="0"/>
              <a:t>.</a:t>
            </a:r>
          </a:p>
          <a:p>
            <a:pPr>
              <a:buFont typeface="+mj-lt"/>
              <a:buAutoNum type="arabicPeriod"/>
            </a:pPr>
            <a:endParaRPr lang="en-US" dirty="0"/>
          </a:p>
          <a:p>
            <a:pPr>
              <a:buFont typeface="+mj-lt"/>
              <a:buAutoNum type="arabicPeriod"/>
            </a:pPr>
            <a:r>
              <a:rPr lang="en-US" b="1" dirty="0"/>
              <a:t> Vote on North Central’s Waiver Request</a:t>
            </a:r>
            <a:r>
              <a:rPr lang="en-US" dirty="0"/>
              <a:t> – After reviewing </a:t>
            </a:r>
            <a:r>
              <a:rPr lang="en-US" b="1" dirty="0"/>
              <a:t>North Central Workforce Board’s (</a:t>
            </a:r>
            <a:r>
              <a:rPr lang="en-US" b="1" dirty="0" err="1"/>
              <a:t>SkillSource</a:t>
            </a:r>
            <a:r>
              <a:rPr lang="en-US" b="1" dirty="0"/>
              <a:t>)</a:t>
            </a:r>
            <a:r>
              <a:rPr lang="en-US" dirty="0"/>
              <a:t> performance data, the Board will decide whether to approve its request to continue as the </a:t>
            </a:r>
            <a:r>
              <a:rPr lang="en-US" b="1" dirty="0"/>
              <a:t>Direct Service Provider</a:t>
            </a:r>
            <a:r>
              <a:rPr lang="en-US" dirty="0"/>
              <a:t> for </a:t>
            </a:r>
            <a:r>
              <a:rPr lang="en-US" b="1" dirty="0"/>
              <a:t>Title 1B programs</a:t>
            </a:r>
            <a:r>
              <a:rPr lang="en-US" dirty="0"/>
              <a:t>, excluding </a:t>
            </a:r>
            <a:r>
              <a:rPr lang="en-US" b="1" dirty="0"/>
              <a:t>Okanogan County.</a:t>
            </a:r>
          </a:p>
          <a:p>
            <a:pPr>
              <a:buFont typeface="+mj-lt"/>
              <a:buAutoNum type="arabicPeriod"/>
            </a:pPr>
            <a:endParaRPr lang="en-US" dirty="0"/>
          </a:p>
          <a:p>
            <a:r>
              <a:rPr lang="en-US" b="1" dirty="0"/>
              <a:t>Impact of Approvals:</a:t>
            </a:r>
          </a:p>
          <a:p>
            <a:endParaRPr lang="en-US" b="1" dirty="0"/>
          </a:p>
          <a:p>
            <a:r>
              <a:rPr lang="en-US" dirty="0"/>
              <a:t>If these waivers are approved, </a:t>
            </a:r>
            <a:r>
              <a:rPr lang="en-US" b="1" dirty="0"/>
              <a:t>Northwest and North Central</a:t>
            </a:r>
            <a:r>
              <a:rPr lang="en-US" dirty="0"/>
              <a:t> will continue as </a:t>
            </a:r>
            <a:r>
              <a:rPr lang="en-US" b="1" dirty="0"/>
              <a:t>Direct Service Providers</a:t>
            </a:r>
            <a:r>
              <a:rPr lang="en-US" dirty="0"/>
              <a:t> for </a:t>
            </a:r>
            <a:r>
              <a:rPr lang="en-US" b="1" dirty="0"/>
              <a:t>Title 1B services</a:t>
            </a:r>
            <a:r>
              <a:rPr lang="en-US" dirty="0"/>
              <a:t> in their respective regions, ensuring no disruption to services.</a:t>
            </a:r>
          </a:p>
          <a:p>
            <a:endParaRPr lang="en-US" b="1" dirty="0"/>
          </a:p>
          <a:p>
            <a:r>
              <a:rPr lang="en-US" b="1" dirty="0"/>
              <a:t>4. Procurement Policy Development (Future Task):</a:t>
            </a:r>
          </a:p>
          <a:p>
            <a:endParaRPr lang="en-US" b="1" dirty="0"/>
          </a:p>
          <a:p>
            <a:pPr>
              <a:buFont typeface="Arial" panose="020B0604020202020204" pitchFamily="34" charset="0"/>
              <a:buChar char="•"/>
            </a:pPr>
            <a:r>
              <a:rPr lang="en-US" dirty="0"/>
              <a:t>This policy will outline </a:t>
            </a:r>
            <a:r>
              <a:rPr lang="en-US" b="1" dirty="0"/>
              <a:t>when and how local boards must competitively procure</a:t>
            </a:r>
            <a:r>
              <a:rPr lang="en-US" dirty="0"/>
              <a:t> Title 1B service providers.</a:t>
            </a:r>
          </a:p>
          <a:p>
            <a:pPr>
              <a:buFont typeface="Arial" panose="020B0604020202020204" pitchFamily="34" charset="0"/>
              <a:buChar char="•"/>
            </a:pPr>
            <a:endParaRPr lang="en-US" dirty="0"/>
          </a:p>
          <a:p>
            <a:pPr>
              <a:buFont typeface="Arial" panose="020B0604020202020204" pitchFamily="34" charset="0"/>
              <a:buChar char="•"/>
            </a:pPr>
            <a:r>
              <a:rPr lang="en-US" dirty="0"/>
              <a:t>Due to delays caused by </a:t>
            </a:r>
            <a:r>
              <a:rPr lang="en-US" b="1" dirty="0"/>
              <a:t>workgroup impasses, staff turnover, and the governor's election</a:t>
            </a:r>
            <a:r>
              <a:rPr lang="en-US" dirty="0"/>
              <a:t>, finalizing this policy has been postponed.</a:t>
            </a:r>
          </a:p>
          <a:p>
            <a:pPr>
              <a:buFont typeface="Arial" panose="020B0604020202020204" pitchFamily="34" charset="0"/>
              <a:buChar char="•"/>
            </a:pPr>
            <a:endParaRPr lang="en-US" dirty="0"/>
          </a:p>
          <a:p>
            <a:pPr>
              <a:buFont typeface="Arial" panose="020B0604020202020204" pitchFamily="34" charset="0"/>
              <a:buChar char="•"/>
            </a:pPr>
            <a:r>
              <a:rPr lang="en-US" dirty="0"/>
              <a:t>The goal is to </a:t>
            </a:r>
            <a:r>
              <a:rPr lang="en-US" b="1" dirty="0"/>
              <a:t>complete and approve the policy by June 2026</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b="1" dirty="0"/>
              <a:t>Waiver requests today help prevent service disruptions</a:t>
            </a:r>
            <a:r>
              <a:rPr lang="en-US" dirty="0"/>
              <a:t> while this procurement framework is being finalized.</a:t>
            </a:r>
          </a:p>
          <a:p>
            <a:endParaRPr lang="en-US" b="0" dirty="0"/>
          </a:p>
          <a:p>
            <a:r>
              <a:rPr lang="en-US" b="1" dirty="0"/>
              <a:t>Are there any questions?</a:t>
            </a:r>
          </a:p>
          <a:p>
            <a:endParaRPr lang="en-US" dirty="0"/>
          </a:p>
          <a:p>
            <a:r>
              <a:rPr lang="en-US" b="0" dirty="0"/>
              <a:t>Since approving this local plan update also serves as approval for Northwest’s waiver request to continue as the Direct Service Provider for Title 1B services until June 2026, we will hold off on drafting a motion until after the next set of slides. At that point, we will consolidate both the local plan update and the waiver request into a single motion for approval.</a:t>
            </a:r>
          </a:p>
          <a:p>
            <a:endParaRPr lang="en-US" b="0" dirty="0"/>
          </a:p>
          <a:p>
            <a:endParaRPr lang="en-US" b="0" dirty="0"/>
          </a:p>
        </p:txBody>
      </p:sp>
      <p:sp>
        <p:nvSpPr>
          <p:cNvPr id="4" name="Slide Number Placeholder 3"/>
          <p:cNvSpPr>
            <a:spLocks noGrp="1"/>
          </p:cNvSpPr>
          <p:nvPr>
            <p:ph type="sldNum" sz="quarter" idx="5"/>
          </p:nvPr>
        </p:nvSpPr>
        <p:spPr/>
        <p:txBody>
          <a:bodyPr/>
          <a:lstStyle/>
          <a:p>
            <a:fld id="{0CDC9AD7-7F40-42FC-AE50-7A2ECA835FF1}" type="slidenum">
              <a:rPr lang="en-US" smtClean="0"/>
              <a:t>3</a:t>
            </a:fld>
            <a:endParaRPr lang="en-US"/>
          </a:p>
        </p:txBody>
      </p:sp>
    </p:spTree>
    <p:extLst>
      <p:ext uri="{BB962C8B-B14F-4D97-AF65-F5344CB8AC3E}">
        <p14:creationId xmlns:p14="http://schemas.microsoft.com/office/powerpoint/2010/main" val="4033434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E1460-B883-BF14-0DEA-CBF9444DD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B1ABC-188A-FF09-894D-5BBA5F0333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46B32B-9042-0B37-042F-54D3F4A21023}"/>
              </a:ext>
            </a:extLst>
          </p:cNvPr>
          <p:cNvSpPr>
            <a:spLocks noGrp="1"/>
          </p:cNvSpPr>
          <p:nvPr>
            <p:ph type="body" idx="1"/>
          </p:nvPr>
        </p:nvSpPr>
        <p:spPr/>
        <p:txBody>
          <a:bodyPr/>
          <a:lstStyle/>
          <a:p>
            <a:r>
              <a:rPr lang="en-US" sz="1200" dirty="0"/>
              <a:t>A closer look at the numbers shows that youth served by </a:t>
            </a:r>
            <a:r>
              <a:rPr lang="en-US" sz="1200" dirty="0" err="1"/>
              <a:t>SkillSource</a:t>
            </a:r>
            <a:r>
              <a:rPr lang="en-US" sz="1200" dirty="0"/>
              <a:t> achieve strong employment outcomes, with rates at both six months and one year post-exit consistently meeting or exceeding targets—often surpassing the state average.</a:t>
            </a:r>
          </a:p>
          <a:p>
            <a:endParaRPr lang="en-US" sz="1200" dirty="0"/>
          </a:p>
          <a:p>
            <a:r>
              <a:rPr lang="en-US" sz="1200" dirty="0"/>
              <a:t>Youth median earnings also remain well above the passing threshold, reflecting </a:t>
            </a:r>
            <a:r>
              <a:rPr lang="en-US" sz="1200" dirty="0" err="1"/>
              <a:t>SkillSource’s</a:t>
            </a:r>
            <a:r>
              <a:rPr lang="en-US" sz="1200" dirty="0"/>
              <a:t> commitment to strong program outcomes. As seen across all </a:t>
            </a:r>
            <a:r>
              <a:rPr lang="en-US" sz="1200" dirty="0" err="1"/>
              <a:t>SkillSource</a:t>
            </a:r>
            <a:r>
              <a:rPr lang="en-US" sz="1200" dirty="0"/>
              <a:t> Title 1B programs, Measurable Skills Gains (MSGs) and credential attainment stand among the highest in the state, consistently exceeding initial targets due to best practices and diligent data entry.</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there any questions or discussion to be had prior to putting North Central’s waiver for direct service provisions up for an official vote?</a:t>
            </a:r>
          </a:p>
          <a:p>
            <a:endParaRPr lang="en-US" sz="1200" dirty="0"/>
          </a:p>
          <a:p>
            <a:pPr marL="0" marR="0" lvl="0" indent="0">
              <a:lnSpc>
                <a:spcPct val="107000"/>
              </a:lnSpc>
              <a:spcAft>
                <a:spcPts val="800"/>
              </a:spcAft>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D54EA7B-FA15-2651-5848-AD1C46F575EE}"/>
              </a:ext>
            </a:extLst>
          </p:cNvPr>
          <p:cNvSpPr>
            <a:spLocks noGrp="1"/>
          </p:cNvSpPr>
          <p:nvPr>
            <p:ph type="sldNum" sz="quarter" idx="5"/>
          </p:nvPr>
        </p:nvSpPr>
        <p:spPr/>
        <p:txBody>
          <a:bodyPr/>
          <a:lstStyle/>
          <a:p>
            <a:fld id="{0CDC9AD7-7F40-42FC-AE50-7A2ECA835FF1}" type="slidenum">
              <a:rPr lang="en-US" smtClean="0"/>
              <a:t>30</a:t>
            </a:fld>
            <a:endParaRPr lang="en-US"/>
          </a:p>
        </p:txBody>
      </p:sp>
    </p:spTree>
    <p:extLst>
      <p:ext uri="{BB962C8B-B14F-4D97-AF65-F5344CB8AC3E}">
        <p14:creationId xmlns:p14="http://schemas.microsoft.com/office/powerpoint/2010/main" val="2244308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1216A-B5FE-F8FB-7661-CD3C4337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2A5D1-F13C-4DF7-98E0-49AC4B332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F6543-F419-0CF6-9AA0-9BD6F725E21F}"/>
              </a:ext>
            </a:extLst>
          </p:cNvPr>
          <p:cNvSpPr>
            <a:spLocks noGrp="1"/>
          </p:cNvSpPr>
          <p:nvPr>
            <p:ph type="body" idx="1"/>
          </p:nvPr>
        </p:nvSpPr>
        <p:spPr/>
        <p:txBody>
          <a:bodyPr/>
          <a:lstStyle/>
          <a:p>
            <a:pPr marL="0" marR="0" lvl="0" indent="0">
              <a:lnSpc>
                <a:spcPct val="107000"/>
              </a:lnSpc>
              <a:spcAft>
                <a:spcPts val="800"/>
              </a:spcAft>
              <a:buFont typeface="Symbol" panose="05050102010706020507" pitchFamily="18" charset="2"/>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(if pause, prompt with): Madam Chairs, are there any questions or discussion to be had? Or would you like to request a motion?</a:t>
            </a:r>
          </a:p>
        </p:txBody>
      </p:sp>
      <p:sp>
        <p:nvSpPr>
          <p:cNvPr id="4" name="Slide Number Placeholder 3">
            <a:extLst>
              <a:ext uri="{FF2B5EF4-FFF2-40B4-BE49-F238E27FC236}">
                <a16:creationId xmlns:a16="http://schemas.microsoft.com/office/drawing/2014/main" id="{8085B567-482B-0BD6-2C89-A5EEA60A6B58}"/>
              </a:ext>
            </a:extLst>
          </p:cNvPr>
          <p:cNvSpPr>
            <a:spLocks noGrp="1"/>
          </p:cNvSpPr>
          <p:nvPr>
            <p:ph type="sldNum" sz="quarter" idx="5"/>
          </p:nvPr>
        </p:nvSpPr>
        <p:spPr/>
        <p:txBody>
          <a:bodyPr/>
          <a:lstStyle/>
          <a:p>
            <a:fld id="{0CDC9AD7-7F40-42FC-AE50-7A2ECA835FF1}" type="slidenum">
              <a:rPr lang="en-US" smtClean="0"/>
              <a:t>31</a:t>
            </a:fld>
            <a:endParaRPr lang="en-US"/>
          </a:p>
        </p:txBody>
      </p:sp>
    </p:spTree>
    <p:extLst>
      <p:ext uri="{BB962C8B-B14F-4D97-AF65-F5344CB8AC3E}">
        <p14:creationId xmlns:p14="http://schemas.microsoft.com/office/powerpoint/2010/main" val="157929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6A825-2BC1-011D-C546-2EC82692B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AFF228-03C9-B975-1B3B-734507CC5A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3A73CF-12E0-B7B3-537B-D086FC610A55}"/>
              </a:ext>
            </a:extLst>
          </p:cNvPr>
          <p:cNvSpPr>
            <a:spLocks noGrp="1"/>
          </p:cNvSpPr>
          <p:nvPr>
            <p:ph type="body" idx="1"/>
          </p:nvPr>
        </p:nvSpPr>
        <p:spPr/>
        <p:txBody>
          <a:bodyPr/>
          <a:lstStyle/>
          <a:p>
            <a:r>
              <a:rPr lang="en-US" dirty="0">
                <a:cs typeface="Calibri"/>
              </a:rPr>
              <a:t>Now, before we dive into the performance evaluations of each of these local areas, I want to give you a preview of what we will cover:</a:t>
            </a:r>
          </a:p>
          <a:p>
            <a:endParaRPr lang="en-US" dirty="0">
              <a:cs typeface="Calibri"/>
            </a:endParaRPr>
          </a:p>
          <a:p>
            <a:r>
              <a:rPr lang="en-US" dirty="0">
                <a:cs typeface="Calibri"/>
              </a:rPr>
              <a:t>Northwest LWDB and North Central LWDB are currently providing Title 1B services directly to Adult, Dislocated Workers and Youth in their Local Workforce Areas (aside from one county in North Central, served by ESD as the contracted WIOA subrecipient). Each of these areas have been directly serving these populations through the Title 1B program for several years. </a:t>
            </a:r>
          </a:p>
          <a:p>
            <a:endParaRPr lang="en-US" dirty="0">
              <a:cs typeface="Calibri"/>
            </a:endParaRPr>
          </a:p>
          <a:p>
            <a:r>
              <a:rPr lang="en-US" b="0" dirty="0">
                <a:cs typeface="Calibri"/>
              </a:rPr>
              <a:t>For each of these areas, we will be reviewing how well they do in regard to performance in these Title 1B programs. To start, we will consider the labor markets and populations in which they serve, we will then look at how each of these areas do with contractual spending goals with ESD. After that, we will look at contractual enrollment goals and how each area does in meeting those enrollment goals, and then we will look at Federal Performance Outcomes. </a:t>
            </a:r>
          </a:p>
        </p:txBody>
      </p:sp>
      <p:sp>
        <p:nvSpPr>
          <p:cNvPr id="4" name="Slide Number Placeholder 3">
            <a:extLst>
              <a:ext uri="{FF2B5EF4-FFF2-40B4-BE49-F238E27FC236}">
                <a16:creationId xmlns:a16="http://schemas.microsoft.com/office/drawing/2014/main" id="{AA03257B-F0C9-3BAD-0BAF-5165FA5F37F9}"/>
              </a:ext>
            </a:extLst>
          </p:cNvPr>
          <p:cNvSpPr>
            <a:spLocks noGrp="1"/>
          </p:cNvSpPr>
          <p:nvPr>
            <p:ph type="sldNum" sz="quarter" idx="5"/>
          </p:nvPr>
        </p:nvSpPr>
        <p:spPr/>
        <p:txBody>
          <a:bodyPr/>
          <a:lstStyle/>
          <a:p>
            <a:fld id="{0CDC9AD7-7F40-42FC-AE50-7A2ECA835FF1}" type="slidenum">
              <a:rPr lang="en-US" smtClean="0"/>
              <a:t>4</a:t>
            </a:fld>
            <a:endParaRPr lang="en-US"/>
          </a:p>
        </p:txBody>
      </p:sp>
    </p:spTree>
    <p:extLst>
      <p:ext uri="{BB962C8B-B14F-4D97-AF65-F5344CB8AC3E}">
        <p14:creationId xmlns:p14="http://schemas.microsoft.com/office/powerpoint/2010/main" val="177486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C5F45-5B23-50AA-4415-51026B4F9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CAFC1-2FED-53B7-B0AC-790D114F9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2EE4B-A77C-5F02-7830-D8EC3DCC610A}"/>
              </a:ext>
            </a:extLst>
          </p:cNvPr>
          <p:cNvSpPr>
            <a:spLocks noGrp="1"/>
          </p:cNvSpPr>
          <p:nvPr>
            <p:ph type="body" idx="1"/>
          </p:nvPr>
        </p:nvSpPr>
        <p:spPr/>
        <p:txBody>
          <a:bodyPr/>
          <a:lstStyle/>
          <a:p>
            <a:r>
              <a:rPr lang="en-US" dirty="0"/>
              <a:t>When evaluating the outcomes of the Northwest Workforce Council, it is important to consider several key factors. </a:t>
            </a:r>
          </a:p>
          <a:p>
            <a:endParaRPr lang="en-US" dirty="0"/>
          </a:p>
          <a:p>
            <a:r>
              <a:rPr lang="en-US" dirty="0"/>
              <a:t>Since program year 2020, WIOA funding has declined, while inflation has significantly increased the cost of training and staffing, directly impacting service delivery. </a:t>
            </a:r>
          </a:p>
          <a:p>
            <a:endParaRPr lang="en-US" dirty="0"/>
          </a:p>
          <a:p>
            <a:r>
              <a:rPr lang="en-US" dirty="0"/>
              <a:t>Additionally, the effects of COVID-19: The lingering impact of the pandemic influenced performance through program year 2023, while also contributing to exceptionally high staff turnover. This area, in particular, faced challenges in youth programs due to closures and policy shifts, further affecting service outcomes.</a:t>
            </a:r>
            <a:endParaRPr lang="en-US" dirty="0">
              <a:cs typeface="Calibri"/>
            </a:endParaRPr>
          </a:p>
        </p:txBody>
      </p:sp>
      <p:sp>
        <p:nvSpPr>
          <p:cNvPr id="4" name="Slide Number Placeholder 3">
            <a:extLst>
              <a:ext uri="{FF2B5EF4-FFF2-40B4-BE49-F238E27FC236}">
                <a16:creationId xmlns:a16="http://schemas.microsoft.com/office/drawing/2014/main" id="{789D454B-77F3-7107-D6BE-63490397CD2E}"/>
              </a:ext>
            </a:extLst>
          </p:cNvPr>
          <p:cNvSpPr>
            <a:spLocks noGrp="1"/>
          </p:cNvSpPr>
          <p:nvPr>
            <p:ph type="sldNum" sz="quarter" idx="5"/>
          </p:nvPr>
        </p:nvSpPr>
        <p:spPr/>
        <p:txBody>
          <a:bodyPr/>
          <a:lstStyle/>
          <a:p>
            <a:fld id="{0CDC9AD7-7F40-42FC-AE50-7A2ECA835FF1}" type="slidenum">
              <a:rPr lang="en-US" smtClean="0"/>
              <a:t>5</a:t>
            </a:fld>
            <a:endParaRPr lang="en-US"/>
          </a:p>
        </p:txBody>
      </p:sp>
    </p:spTree>
    <p:extLst>
      <p:ext uri="{BB962C8B-B14F-4D97-AF65-F5344CB8AC3E}">
        <p14:creationId xmlns:p14="http://schemas.microsoft.com/office/powerpoint/2010/main" val="381150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774E3-9319-FA72-F39D-12FCF3B1D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26F17-5076-E95A-2686-28A0C81D22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02229-5C3E-1F83-9008-BD5056A62A9D}"/>
              </a:ext>
            </a:extLst>
          </p:cNvPr>
          <p:cNvSpPr>
            <a:spLocks noGrp="1"/>
          </p:cNvSpPr>
          <p:nvPr>
            <p:ph type="body" idx="1"/>
          </p:nvPr>
        </p:nvSpPr>
        <p:spPr/>
        <p:txBody>
          <a:bodyPr/>
          <a:lstStyle/>
          <a:p>
            <a:r>
              <a:rPr lang="en-US" b="0" dirty="0"/>
              <a:t>While local conditions vary, the industry composition of this area is the primary driver of differences in labor market demand.</a:t>
            </a:r>
          </a:p>
          <a:p>
            <a:endParaRPr lang="en-US" b="0" dirty="0"/>
          </a:p>
          <a:p>
            <a:r>
              <a:rPr lang="en-US" b="0" dirty="0"/>
              <a:t>This region also has a significant population of non-English speakers, including Spanish, Ukrainian, and Russian-speaking communities.</a:t>
            </a:r>
          </a:p>
          <a:p>
            <a:endParaRPr lang="en-US" b="0" dirty="0"/>
          </a:p>
          <a:p>
            <a:r>
              <a:rPr lang="en-US" b="0" dirty="0"/>
              <a:t>In recent program years, Northwest experienced an increase in bilingual hiring, which has enhanced service delivery outcomes.</a:t>
            </a:r>
          </a:p>
          <a:p>
            <a:endParaRPr lang="en-US" b="0" dirty="0"/>
          </a:p>
          <a:p>
            <a:r>
              <a:rPr lang="en-US" b="0" dirty="0"/>
              <a:t>Another development was a leadership change in PY 23, which allowed the area’s to be more agile with services and improve outreach to increase enrollment rates. Additionally, the introduction of a new Youth Incentive Policy has contributed to better outcomes for the Youth program.</a:t>
            </a:r>
          </a:p>
        </p:txBody>
      </p:sp>
      <p:sp>
        <p:nvSpPr>
          <p:cNvPr id="4" name="Slide Number Placeholder 3">
            <a:extLst>
              <a:ext uri="{FF2B5EF4-FFF2-40B4-BE49-F238E27FC236}">
                <a16:creationId xmlns:a16="http://schemas.microsoft.com/office/drawing/2014/main" id="{4B04C32A-03AB-3E53-BFE1-C9A03AD8ACAD}"/>
              </a:ext>
            </a:extLst>
          </p:cNvPr>
          <p:cNvSpPr>
            <a:spLocks noGrp="1"/>
          </p:cNvSpPr>
          <p:nvPr>
            <p:ph type="sldNum" sz="quarter" idx="5"/>
          </p:nvPr>
        </p:nvSpPr>
        <p:spPr/>
        <p:txBody>
          <a:bodyPr/>
          <a:lstStyle/>
          <a:p>
            <a:fld id="{0CDC9AD7-7F40-42FC-AE50-7A2ECA835FF1}" type="slidenum">
              <a:rPr lang="en-US" smtClean="0"/>
              <a:t>6</a:t>
            </a:fld>
            <a:endParaRPr lang="en-US"/>
          </a:p>
        </p:txBody>
      </p:sp>
    </p:spTree>
    <p:extLst>
      <p:ext uri="{BB962C8B-B14F-4D97-AF65-F5344CB8AC3E}">
        <p14:creationId xmlns:p14="http://schemas.microsoft.com/office/powerpoint/2010/main" val="147002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3C4D4-E961-6302-C3D4-4F1C8BF41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4A384-4743-7C23-5DF5-271F8AA469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E7DF81-56BC-5F4E-9221-EE881C87D315}"/>
              </a:ext>
            </a:extLst>
          </p:cNvPr>
          <p:cNvSpPr>
            <a:spLocks noGrp="1"/>
          </p:cNvSpPr>
          <p:nvPr>
            <p:ph type="body" idx="1"/>
          </p:nvPr>
        </p:nvSpPr>
        <p:spPr/>
        <p:txBody>
          <a:bodyPr/>
          <a:lstStyle/>
          <a:p>
            <a:r>
              <a:rPr lang="en-US" dirty="0">
                <a:cs typeface="Calibri"/>
              </a:rPr>
              <a:t>Between program years 2019-2022, a significant amount of WIOA funds were returned due to unmet obligations. These unmet obligations led to funding recapture that was reallocated across the state to other areas who could spend down the dollars. </a:t>
            </a:r>
          </a:p>
          <a:p>
            <a:endParaRPr lang="en-US" dirty="0">
              <a:cs typeface="Calibri"/>
            </a:endParaRPr>
          </a:p>
          <a:p>
            <a:r>
              <a:rPr lang="en-US" dirty="0">
                <a:cs typeface="Calibri"/>
              </a:rPr>
              <a:t>However, a shift in leadership has clearly led to Northwest’s success in the 2 most recent program years: in PY23, Northwest fully obligated and spent all WIOA funds and continue to improve their spending rates into PY24.</a:t>
            </a:r>
          </a:p>
          <a:p>
            <a:endParaRPr lang="en-US" dirty="0">
              <a:cs typeface="Calibri"/>
            </a:endParaRPr>
          </a:p>
        </p:txBody>
      </p:sp>
      <p:sp>
        <p:nvSpPr>
          <p:cNvPr id="4" name="Slide Number Placeholder 3">
            <a:extLst>
              <a:ext uri="{FF2B5EF4-FFF2-40B4-BE49-F238E27FC236}">
                <a16:creationId xmlns:a16="http://schemas.microsoft.com/office/drawing/2014/main" id="{9692D76E-AF84-2D0C-BA75-AA25CB03AD19}"/>
              </a:ext>
            </a:extLst>
          </p:cNvPr>
          <p:cNvSpPr>
            <a:spLocks noGrp="1"/>
          </p:cNvSpPr>
          <p:nvPr>
            <p:ph type="sldNum" sz="quarter" idx="5"/>
          </p:nvPr>
        </p:nvSpPr>
        <p:spPr/>
        <p:txBody>
          <a:bodyPr/>
          <a:lstStyle/>
          <a:p>
            <a:fld id="{0CDC9AD7-7F40-42FC-AE50-7A2ECA835FF1}" type="slidenum">
              <a:rPr lang="en-US" smtClean="0"/>
              <a:t>7</a:t>
            </a:fld>
            <a:endParaRPr lang="en-US"/>
          </a:p>
        </p:txBody>
      </p:sp>
    </p:spTree>
    <p:extLst>
      <p:ext uri="{BB962C8B-B14F-4D97-AF65-F5344CB8AC3E}">
        <p14:creationId xmlns:p14="http://schemas.microsoft.com/office/powerpoint/2010/main" val="2663106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4919E-89F8-C943-6722-9703C8A1B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3982D-7F41-7DE0-B72A-0A362E474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BDEBE3-CA78-212F-9803-9477D737B7DE}"/>
              </a:ext>
            </a:extLst>
          </p:cNvPr>
          <p:cNvSpPr>
            <a:spLocks noGrp="1"/>
          </p:cNvSpPr>
          <p:nvPr>
            <p:ph type="body" idx="1"/>
          </p:nvPr>
        </p:nvSpPr>
        <p:spPr/>
        <p:txBody>
          <a:bodyPr/>
          <a:lstStyle/>
          <a:p>
            <a:pPr marL="0" marR="0" lvl="0" indent="0">
              <a:lnSpc>
                <a:spcPct val="107000"/>
              </a:lnSpc>
              <a:spcAft>
                <a:spcPts val="800"/>
              </a:spcAft>
              <a:buFont typeface="Symbol" panose="05050102010706020507" pitchFamily="18" charset="2"/>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 will be going through these data slides quickly as we don’t have time for a deep dive. If you would like to take a closer look, these graphs and all the data I’m about to present will be posted on our website. I’m also available to follow up meetings if you have questions about any of these numbers. </a:t>
            </a:r>
          </a:p>
          <a:p>
            <a:pPr marL="0" marR="0" lvl="0" indent="0">
              <a:lnSpc>
                <a:spcPct val="107000"/>
              </a:lnSpc>
              <a:spcAft>
                <a:spcPts val="800"/>
              </a:spcAft>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Symbol" panose="05050102010706020507" pitchFamily="18" charset="2"/>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Also note that with these enrollment slides, the red solid line indicates actual enrollments and the blue doted lines indicate the targets.</a:t>
            </a:r>
          </a:p>
          <a:p>
            <a:pPr marL="0" marR="0" lvl="0" indent="0">
              <a:lnSpc>
                <a:spcPct val="107000"/>
              </a:lnSpc>
              <a:spcAft>
                <a:spcPts val="800"/>
              </a:spcAft>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Symbol" panose="05050102010706020507" pitchFamily="18" charset="2"/>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Now: As shown by these graphs, the Northwest Workforce Board had a bit of a slump in their Adult Enrollments, but since Program Year 2022 they have consistently met or gone beyond enrollment targets set.</a:t>
            </a:r>
          </a:p>
        </p:txBody>
      </p:sp>
      <p:sp>
        <p:nvSpPr>
          <p:cNvPr id="4" name="Slide Number Placeholder 3">
            <a:extLst>
              <a:ext uri="{FF2B5EF4-FFF2-40B4-BE49-F238E27FC236}">
                <a16:creationId xmlns:a16="http://schemas.microsoft.com/office/drawing/2014/main" id="{58CF2FF0-E78F-171C-0528-6F8A006846FE}"/>
              </a:ext>
            </a:extLst>
          </p:cNvPr>
          <p:cNvSpPr>
            <a:spLocks noGrp="1"/>
          </p:cNvSpPr>
          <p:nvPr>
            <p:ph type="sldNum" sz="quarter" idx="5"/>
          </p:nvPr>
        </p:nvSpPr>
        <p:spPr/>
        <p:txBody>
          <a:bodyPr/>
          <a:lstStyle/>
          <a:p>
            <a:fld id="{0CDC9AD7-7F40-42FC-AE50-7A2ECA835FF1}" type="slidenum">
              <a:rPr lang="en-US" smtClean="0"/>
              <a:t>8</a:t>
            </a:fld>
            <a:endParaRPr lang="en-US"/>
          </a:p>
        </p:txBody>
      </p:sp>
    </p:spTree>
    <p:extLst>
      <p:ext uri="{BB962C8B-B14F-4D97-AF65-F5344CB8AC3E}">
        <p14:creationId xmlns:p14="http://schemas.microsoft.com/office/powerpoint/2010/main" val="2224263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DABC6-07FB-8654-1402-E3B09BCD3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4C3EB0-8676-EE46-46FC-770804F235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3E5CE0-0A77-CE48-8B7D-A9163338C263}"/>
              </a:ext>
            </a:extLst>
          </p:cNvPr>
          <p:cNvSpPr>
            <a:spLocks noGrp="1"/>
          </p:cNvSpPr>
          <p:nvPr>
            <p:ph type="body" idx="1"/>
          </p:nvPr>
        </p:nvSpPr>
        <p:spPr/>
        <p:txBody>
          <a:bodyPr/>
          <a:lstStyle/>
          <a:p>
            <a:pPr marL="0" marR="0" lvl="0" indent="0">
              <a:lnSpc>
                <a:spcPct val="107000"/>
              </a:lnSpc>
              <a:spcAft>
                <a:spcPts val="800"/>
              </a:spcAft>
              <a:buFont typeface="Symbol" panose="05050102010706020507" pitchFamily="18" charset="2"/>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Dislocated Worker program on the other hand has seen enrollment rates drop since their peak in PY 2020, which mirrors statewide trends.</a:t>
            </a:r>
          </a:p>
          <a:p>
            <a:pPr marL="0" marR="0" lvl="0" indent="0">
              <a:lnSpc>
                <a:spcPct val="107000"/>
              </a:lnSpc>
              <a:spcAft>
                <a:spcPts val="800"/>
              </a:spcAft>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Symbol" panose="05050102010706020507" pitchFamily="18" charset="2"/>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current program year, PY 24, marks an improvement in that Northwest is now meeting their enrollment goals, again possibly due to a shift in leadership. </a:t>
            </a:r>
          </a:p>
        </p:txBody>
      </p:sp>
      <p:sp>
        <p:nvSpPr>
          <p:cNvPr id="4" name="Slide Number Placeholder 3">
            <a:extLst>
              <a:ext uri="{FF2B5EF4-FFF2-40B4-BE49-F238E27FC236}">
                <a16:creationId xmlns:a16="http://schemas.microsoft.com/office/drawing/2014/main" id="{98E0BA2C-5958-02C1-F2D5-03229238A359}"/>
              </a:ext>
            </a:extLst>
          </p:cNvPr>
          <p:cNvSpPr>
            <a:spLocks noGrp="1"/>
          </p:cNvSpPr>
          <p:nvPr>
            <p:ph type="sldNum" sz="quarter" idx="5"/>
          </p:nvPr>
        </p:nvSpPr>
        <p:spPr/>
        <p:txBody>
          <a:bodyPr/>
          <a:lstStyle/>
          <a:p>
            <a:fld id="{0CDC9AD7-7F40-42FC-AE50-7A2ECA835FF1}" type="slidenum">
              <a:rPr lang="en-US" smtClean="0"/>
              <a:t>9</a:t>
            </a:fld>
            <a:endParaRPr lang="en-US"/>
          </a:p>
        </p:txBody>
      </p:sp>
    </p:spTree>
    <p:extLst>
      <p:ext uri="{BB962C8B-B14F-4D97-AF65-F5344CB8AC3E}">
        <p14:creationId xmlns:p14="http://schemas.microsoft.com/office/powerpoint/2010/main" val="1701936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30" name="Rounded Rectangle 29"/>
          <p:cNvSpPr/>
          <p:nvPr/>
        </p:nvSpPr>
        <p:spPr bwMode="white">
          <a:xfrm>
            <a:off x="5410200" y="2971800"/>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304573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2776275"/>
            <a:ext cx="9144001" cy="105508"/>
          </a:xfrm>
          <a:prstGeom prst="rect">
            <a:avLst/>
          </a:prstGeom>
          <a:solidFill>
            <a:srgbClr val="54979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2776275"/>
          </a:xfrm>
          <a:prstGeom prst="rect">
            <a:avLst/>
          </a:prstGeom>
          <a:solidFill>
            <a:srgbClr val="012A6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774031"/>
            <a:ext cx="8458200" cy="1102519"/>
          </a:xfrm>
          <a:prstGeom prst="rect">
            <a:avLst/>
          </a:prstGeom>
        </p:spPr>
        <p:txBody>
          <a:bodyPr anchor="b"/>
          <a:lstStyle>
            <a:lvl1pPr>
              <a:defRPr sz="44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kumimoji="0" lang="en-US"/>
              <a:t>Click to edit Master title style</a:t>
            </a:r>
          </a:p>
        </p:txBody>
      </p:sp>
      <p:sp>
        <p:nvSpPr>
          <p:cNvPr id="9" name="Subtitle 8"/>
          <p:cNvSpPr>
            <a:spLocks noGrp="1"/>
          </p:cNvSpPr>
          <p:nvPr>
            <p:ph type="subTitle" idx="1"/>
          </p:nvPr>
        </p:nvSpPr>
        <p:spPr>
          <a:xfrm>
            <a:off x="457200" y="2924953"/>
            <a:ext cx="4953000" cy="865997"/>
          </a:xfrm>
          <a:prstGeom prst="rect">
            <a:avLst/>
          </a:prstGeom>
        </p:spPr>
        <p:txBody>
          <a:bodyPr/>
          <a:lstStyle>
            <a:lvl1pPr marL="64008" indent="0" algn="l">
              <a:buNone/>
              <a:defRPr sz="2400">
                <a:solidFill>
                  <a:srgbClr val="1A2247"/>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2" name="Rectangle 11"/>
          <p:cNvSpPr/>
          <p:nvPr userDrawn="1"/>
        </p:nvSpPr>
        <p:spPr>
          <a:xfrm>
            <a:off x="1" y="5097781"/>
            <a:ext cx="9144001" cy="45719"/>
          </a:xfrm>
          <a:prstGeom prst="rect">
            <a:avLst/>
          </a:prstGeom>
          <a:solidFill>
            <a:srgbClr val="E46C0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22" y="4101079"/>
            <a:ext cx="3306878" cy="9507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p:cNvSpPr>
            <a:spLocks noGrp="1"/>
          </p:cNvSpPr>
          <p:nvPr>
            <p:ph sz="half" idx="14"/>
          </p:nvPr>
        </p:nvSpPr>
        <p:spPr>
          <a:xfrm>
            <a:off x="457200" y="1120378"/>
            <a:ext cx="8229600" cy="3394472"/>
          </a:xfrm>
          <a:prstGeom prst="rect">
            <a:avLst/>
          </a:prstGeom>
        </p:spPr>
        <p:txBody>
          <a:bodyPr/>
          <a:lstStyle>
            <a:lvl1pPr marL="365760" indent="-256032" eaLnBrk="1" latinLnBrk="0" hangingPunct="1">
              <a:buClr>
                <a:srgbClr val="012A60"/>
              </a:buClr>
              <a:buSzPct val="125000"/>
              <a:buFont typeface="Wingdings" pitchFamily="2" charset="2"/>
              <a:buChar char="§"/>
              <a:defRPr sz="2400">
                <a:solidFill>
                  <a:srgbClr val="1A2247"/>
                </a:solidFill>
                <a:latin typeface="Segoe UI" panose="020B0502040204020203" pitchFamily="34" charset="0"/>
                <a:ea typeface="Segoe UI" panose="020B0502040204020203" pitchFamily="34" charset="0"/>
                <a:cs typeface="Segoe UI" panose="020B0502040204020203" pitchFamily="34" charset="0"/>
              </a:defRPr>
            </a:lvl1pPr>
            <a:lvl2pPr marL="658368" indent="-246888" eaLnBrk="1" latinLnBrk="0" hangingPunct="1">
              <a:buClr>
                <a:srgbClr val="54979A"/>
              </a:buClr>
              <a:buSzPct val="125000"/>
              <a:buFont typeface="Wingdings" pitchFamily="2" charset="2"/>
              <a:buChar char="§"/>
              <a:defRPr sz="2200">
                <a:solidFill>
                  <a:srgbClr val="1A2247"/>
                </a:solidFill>
                <a:latin typeface="Segoe UI" panose="020B0502040204020203" pitchFamily="34" charset="0"/>
                <a:ea typeface="Segoe UI" panose="020B0502040204020203" pitchFamily="34" charset="0"/>
                <a:cs typeface="Segoe UI" panose="020B0502040204020203" pitchFamily="34" charset="0"/>
              </a:defRPr>
            </a:lvl2pPr>
            <a:lvl3pPr marL="923544" indent="-219456" eaLnBrk="1" latinLnBrk="0" hangingPunct="1">
              <a:buClr>
                <a:srgbClr val="E46C0A"/>
              </a:buClr>
              <a:buSzPct val="125000"/>
              <a:buFont typeface="Wingdings" pitchFamily="2" charset="2"/>
              <a:buChar char="§"/>
              <a:defRPr sz="2000">
                <a:solidFill>
                  <a:srgbClr val="1A2247"/>
                </a:solidFill>
                <a:latin typeface="Segoe UI" panose="020B0502040204020203" pitchFamily="34" charset="0"/>
                <a:ea typeface="Segoe UI" panose="020B0502040204020203" pitchFamily="34" charset="0"/>
                <a:cs typeface="Segoe UI" panose="020B0502040204020203" pitchFamily="34" charset="0"/>
              </a:defRPr>
            </a:lvl3pPr>
            <a:lvl4pPr marL="1179576" indent="-201168">
              <a:buClr>
                <a:srgbClr val="A1BFC2"/>
              </a:buClr>
              <a:buSzPct val="125000"/>
              <a:buFont typeface="Wingdings" pitchFamily="2" charset="2"/>
              <a:buChar char="§"/>
              <a:defRPr sz="1800">
                <a:solidFill>
                  <a:srgbClr val="1A2247"/>
                </a:solidFill>
                <a:latin typeface="Myriad Pro" pitchFamily="34" charset="0"/>
              </a:defRPr>
            </a:lvl4pPr>
            <a:lvl5pPr marL="1389888" indent="-182880">
              <a:buClr>
                <a:srgbClr val="438086"/>
              </a:buClr>
              <a:buSzPct val="125000"/>
              <a:buFont typeface="Wingdings" pitchFamily="2" charset="2"/>
              <a:buChar char="§"/>
              <a:defRPr sz="1600">
                <a:solidFill>
                  <a:srgbClr val="1A2247"/>
                </a:solidFill>
                <a:latin typeface="Myriad Pro" pitchFamily="34" charset="0"/>
              </a:defRPr>
            </a:lvl5pPr>
            <a:lvl6pPr marL="1609344" indent="-182880">
              <a:buClr>
                <a:srgbClr val="53548A"/>
              </a:buClr>
              <a:buFont typeface="Candara" pitchFamily="34" charset="0"/>
              <a:buChar char="○"/>
              <a:defRPr sz="1400">
                <a:solidFill>
                  <a:srgbClr val="373737"/>
                </a:solidFill>
              </a:defRPr>
            </a:lvl6pPr>
            <a:lvl7pPr marL="1828800" indent="-182880">
              <a:buClr>
                <a:srgbClr val="A1BFC2"/>
              </a:buClr>
              <a:buFont typeface="Candara" pitchFamily="34" charset="0"/>
              <a:buChar char="○"/>
              <a:defRPr sz="1200" baseline="0">
                <a:solidFill>
                  <a:srgbClr val="373737"/>
                </a:solidFill>
              </a:defRPr>
            </a:lvl7pPr>
            <a:lvl8pPr marL="2029968" indent="-182880">
              <a:buClr>
                <a:srgbClr val="438086"/>
              </a:buClr>
              <a:buFont typeface="Candara" pitchFamily="34" charset="0"/>
              <a:buChar char="○"/>
              <a:defRPr sz="1100" baseline="0">
                <a:solidFill>
                  <a:srgbClr val="373737"/>
                </a:solidFill>
              </a:defRPr>
            </a:lvl8pPr>
            <a:lvl9pPr marL="2240280" indent="-182880">
              <a:buClr>
                <a:srgbClr val="53548A"/>
              </a:buClr>
              <a:buFont typeface="Candara" pitchFamily="34" charset="0"/>
              <a:buChar char="○"/>
              <a:defRPr sz="1050" baseline="0">
                <a:solidFill>
                  <a:srgbClr val="373737"/>
                </a:solidFill>
              </a:defRPr>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9" name="Title 1"/>
          <p:cNvSpPr>
            <a:spLocks noGrp="1"/>
          </p:cNvSpPr>
          <p:nvPr>
            <p:ph type="title"/>
          </p:nvPr>
        </p:nvSpPr>
        <p:spPr>
          <a:xfrm>
            <a:off x="609600" y="0"/>
            <a:ext cx="8180450" cy="571500"/>
          </a:xfrm>
          <a:prstGeom prst="rect">
            <a:avLst/>
          </a:prstGeom>
        </p:spPr>
        <p:txBody>
          <a:bodyPr anchor="ctr"/>
          <a:lstStyle>
            <a:lvl1pPr>
              <a:defRPr sz="3200" b="1" i="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kumimoji="0" lang="en-US"/>
              <a:t>Click to edit Master 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63" y="57150"/>
            <a:ext cx="529652" cy="4572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485901"/>
            <a:ext cx="7772400" cy="1021556"/>
          </a:xfrm>
          <a:prstGeom prst="rect">
            <a:avLst/>
          </a:prstGeom>
          <a:ln>
            <a:noFill/>
          </a:ln>
          <a:effectLst/>
        </p:spPr>
        <p:txBody>
          <a:bodyPr anchor="b">
            <a:noAutofit/>
          </a:bodyPr>
          <a:lstStyle>
            <a:lvl1pPr algn="l">
              <a:buNone/>
              <a:defRPr sz="4300" b="1" cap="none" baseline="0">
                <a:ln w="12700">
                  <a:noFill/>
                </a:ln>
                <a:solidFill>
                  <a:srgbClr val="54979A"/>
                </a:solidFill>
                <a:effectLst/>
                <a:latin typeface="Segoe UI" panose="020B0502040204020203" pitchFamily="34" charset="0"/>
                <a:ea typeface="Segoe UI" panose="020B0502040204020203" pitchFamily="34" charset="0"/>
                <a:cs typeface="Segoe UI" panose="020B0502040204020203" pitchFamily="34" charset="0"/>
              </a:defRPr>
            </a:lvl1pPr>
          </a:lstStyle>
          <a:p>
            <a:r>
              <a:rPr kumimoji="0" lang="en-US"/>
              <a:t>Click to edit Master title style</a:t>
            </a:r>
          </a:p>
        </p:txBody>
      </p:sp>
      <p:sp>
        <p:nvSpPr>
          <p:cNvPr id="3" name="Text Placeholder 2"/>
          <p:cNvSpPr>
            <a:spLocks noGrp="1"/>
          </p:cNvSpPr>
          <p:nvPr>
            <p:ph type="body" idx="1"/>
          </p:nvPr>
        </p:nvSpPr>
        <p:spPr>
          <a:xfrm>
            <a:off x="722313" y="2525316"/>
            <a:ext cx="7772400" cy="1132284"/>
          </a:xfrm>
          <a:prstGeom prst="rect">
            <a:avLst/>
          </a:prstGeom>
        </p:spPr>
        <p:txBody>
          <a:bodyPr anchor="t"/>
          <a:lstStyle>
            <a:lvl1pPr marL="45720" indent="0">
              <a:buNone/>
              <a:defRPr sz="2100" b="0">
                <a:solidFill>
                  <a:srgbClr val="1A2247"/>
                </a:solidFill>
                <a:latin typeface="Segoe UI" panose="020B0502040204020203" pitchFamily="34" charset="0"/>
                <a:ea typeface="Segoe UI" panose="020B0502040204020203" pitchFamily="34" charset="0"/>
                <a:cs typeface="Segoe UI" panose="020B0502040204020203"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6" name="Title 1"/>
          <p:cNvSpPr txBox="1">
            <a:spLocks/>
          </p:cNvSpPr>
          <p:nvPr userDrawn="1"/>
        </p:nvSpPr>
        <p:spPr>
          <a:xfrm>
            <a:off x="609600" y="0"/>
            <a:ext cx="8180450" cy="571500"/>
          </a:xfrm>
          <a:prstGeom prst="rect">
            <a:avLst/>
          </a:prstGeom>
        </p:spPr>
        <p:txBody>
          <a:bodyPr anchor="ctr"/>
          <a:lstStyle>
            <a:lvl1pPr algn="l" rtl="0" eaLnBrk="1" latinLnBrk="0" hangingPunct="1">
              <a:spcBef>
                <a:spcPct val="0"/>
              </a:spcBef>
              <a:buNone/>
              <a:defRPr kumimoji="0" sz="3200" b="1" i="0" kern="1200" cap="none" baseline="0">
                <a:solidFill>
                  <a:schemeClr val="bg1"/>
                </a:solidFill>
                <a:latin typeface="Myriad Pro" pitchFamily="34" charset="0"/>
                <a:ea typeface="+mj-ea"/>
                <a:cs typeface="+mj-cs"/>
              </a:defRPr>
            </a:lvl1p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63" y="57150"/>
            <a:ext cx="529652" cy="4572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4"/>
          </p:nvPr>
        </p:nvSpPr>
        <p:spPr>
          <a:xfrm>
            <a:off x="457200" y="1085851"/>
            <a:ext cx="4038600" cy="3394472"/>
          </a:xfrm>
          <a:prstGeom prst="rect">
            <a:avLst/>
          </a:prstGeom>
        </p:spPr>
        <p:txBody>
          <a:bodyPr/>
          <a:lstStyle>
            <a:lvl1pPr marL="365760" indent="-256032" eaLnBrk="1" latinLnBrk="0" hangingPunct="1">
              <a:buClr>
                <a:srgbClr val="012A60"/>
              </a:buClr>
              <a:buSzPct val="125000"/>
              <a:buFont typeface="Wingdings" pitchFamily="2" charset="2"/>
              <a:buChar char="§"/>
              <a:defRPr sz="2000">
                <a:solidFill>
                  <a:srgbClr val="1A2247"/>
                </a:solidFill>
                <a:latin typeface="Segoe UI" panose="020B0502040204020203" pitchFamily="34" charset="0"/>
                <a:ea typeface="Segoe UI" panose="020B0502040204020203" pitchFamily="34" charset="0"/>
                <a:cs typeface="Segoe UI" panose="020B0502040204020203" pitchFamily="34" charset="0"/>
              </a:defRPr>
            </a:lvl1pPr>
            <a:lvl2pPr marL="658368" indent="-246888" eaLnBrk="1" latinLnBrk="0" hangingPunct="1">
              <a:buClr>
                <a:srgbClr val="54979A"/>
              </a:buClr>
              <a:buSzPct val="125000"/>
              <a:buFont typeface="Wingdings" pitchFamily="2" charset="2"/>
              <a:buChar char="§"/>
              <a:defRPr sz="1900">
                <a:solidFill>
                  <a:srgbClr val="1A2247"/>
                </a:solidFill>
                <a:latin typeface="Segoe UI" panose="020B0502040204020203" pitchFamily="34" charset="0"/>
                <a:ea typeface="Segoe UI" panose="020B0502040204020203" pitchFamily="34" charset="0"/>
                <a:cs typeface="Segoe UI" panose="020B0502040204020203" pitchFamily="34" charset="0"/>
              </a:defRPr>
            </a:lvl2pPr>
            <a:lvl3pPr marL="923544" indent="-219456" eaLnBrk="1" latinLnBrk="0" hangingPunct="1">
              <a:buClr>
                <a:srgbClr val="E46C0A"/>
              </a:buClr>
              <a:buSzPct val="125000"/>
              <a:buFont typeface="Wingdings" pitchFamily="2" charset="2"/>
              <a:buChar char="§"/>
              <a:defRPr sz="1800">
                <a:solidFill>
                  <a:srgbClr val="1A2247"/>
                </a:solidFill>
                <a:latin typeface="Segoe UI" panose="020B0502040204020203" pitchFamily="34" charset="0"/>
                <a:ea typeface="Segoe UI" panose="020B0502040204020203" pitchFamily="34" charset="0"/>
                <a:cs typeface="Segoe UI" panose="020B0502040204020203" pitchFamily="34" charset="0"/>
              </a:defRPr>
            </a:lvl3pPr>
            <a:lvl4pPr marL="1179576" indent="-201168">
              <a:buClr>
                <a:srgbClr val="A1BFC2"/>
              </a:buClr>
              <a:buSzPct val="125000"/>
              <a:buFont typeface="Wingdings" pitchFamily="2" charset="2"/>
              <a:buChar char="§"/>
              <a:defRPr sz="1800">
                <a:solidFill>
                  <a:srgbClr val="1A2247"/>
                </a:solidFill>
                <a:latin typeface="Myriad Pro" pitchFamily="34" charset="0"/>
              </a:defRPr>
            </a:lvl4pPr>
            <a:lvl5pPr marL="1389888" indent="-182880">
              <a:buClr>
                <a:srgbClr val="438086"/>
              </a:buClr>
              <a:buSzPct val="125000"/>
              <a:buFont typeface="Wingdings" pitchFamily="2" charset="2"/>
              <a:buChar char="§"/>
              <a:defRPr sz="1600">
                <a:solidFill>
                  <a:srgbClr val="1A2247"/>
                </a:solidFill>
                <a:latin typeface="Myriad Pro" pitchFamily="34" charset="0"/>
              </a:defRPr>
            </a:lvl5pPr>
            <a:lvl6pPr marL="1609344" indent="-182880">
              <a:buClr>
                <a:srgbClr val="53548A"/>
              </a:buClr>
              <a:buFont typeface="Candara" pitchFamily="34" charset="0"/>
              <a:buChar char="○"/>
              <a:defRPr sz="1400">
                <a:solidFill>
                  <a:srgbClr val="373737"/>
                </a:solidFill>
              </a:defRPr>
            </a:lvl6pPr>
            <a:lvl7pPr marL="1828800" indent="-182880">
              <a:buClr>
                <a:srgbClr val="A1BFC2"/>
              </a:buClr>
              <a:buFont typeface="Candara" pitchFamily="34" charset="0"/>
              <a:buChar char="○"/>
              <a:defRPr sz="1200" baseline="0">
                <a:solidFill>
                  <a:srgbClr val="373737"/>
                </a:solidFill>
              </a:defRPr>
            </a:lvl7pPr>
            <a:lvl8pPr marL="2029968" indent="-182880">
              <a:buClr>
                <a:srgbClr val="438086"/>
              </a:buClr>
              <a:buFont typeface="Candara" pitchFamily="34" charset="0"/>
              <a:buChar char="○"/>
              <a:defRPr sz="1100" baseline="0">
                <a:solidFill>
                  <a:srgbClr val="373737"/>
                </a:solidFill>
              </a:defRPr>
            </a:lvl8pPr>
            <a:lvl9pPr marL="2240280" indent="-182880">
              <a:buClr>
                <a:srgbClr val="53548A"/>
              </a:buClr>
              <a:buFont typeface="Candara" pitchFamily="34" charset="0"/>
              <a:buChar char="○"/>
              <a:defRPr sz="1050" baseline="0">
                <a:solidFill>
                  <a:srgbClr val="373737"/>
                </a:solidFill>
              </a:defRPr>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12" name="Content Placeholder 2"/>
          <p:cNvSpPr>
            <a:spLocks noGrp="1"/>
          </p:cNvSpPr>
          <p:nvPr>
            <p:ph sz="half" idx="15"/>
          </p:nvPr>
        </p:nvSpPr>
        <p:spPr>
          <a:xfrm>
            <a:off x="4648200" y="1085851"/>
            <a:ext cx="4038600" cy="3394472"/>
          </a:xfrm>
          <a:prstGeom prst="rect">
            <a:avLst/>
          </a:prstGeom>
        </p:spPr>
        <p:txBody>
          <a:bodyPr/>
          <a:lstStyle>
            <a:lvl1pPr marL="365760" indent="-256032" eaLnBrk="1" latinLnBrk="0" hangingPunct="1">
              <a:buClr>
                <a:srgbClr val="012A60"/>
              </a:buClr>
              <a:buSzPct val="125000"/>
              <a:buFont typeface="Wingdings" pitchFamily="2" charset="2"/>
              <a:buChar char="§"/>
              <a:defRPr sz="2000">
                <a:solidFill>
                  <a:srgbClr val="1A2247"/>
                </a:solidFill>
                <a:latin typeface="Segoe UI" panose="020B0502040204020203" pitchFamily="34" charset="0"/>
                <a:ea typeface="Segoe UI" panose="020B0502040204020203" pitchFamily="34" charset="0"/>
                <a:cs typeface="Segoe UI" panose="020B0502040204020203" pitchFamily="34" charset="0"/>
              </a:defRPr>
            </a:lvl1pPr>
            <a:lvl2pPr marL="658368" indent="-246888" eaLnBrk="1" latinLnBrk="0" hangingPunct="1">
              <a:buClr>
                <a:srgbClr val="54979A"/>
              </a:buClr>
              <a:buSzPct val="125000"/>
              <a:buFont typeface="Wingdings" pitchFamily="2" charset="2"/>
              <a:buChar char="§"/>
              <a:defRPr sz="1900">
                <a:solidFill>
                  <a:srgbClr val="1A2247"/>
                </a:solidFill>
                <a:latin typeface="Segoe UI" panose="020B0502040204020203" pitchFamily="34" charset="0"/>
                <a:ea typeface="Segoe UI" panose="020B0502040204020203" pitchFamily="34" charset="0"/>
                <a:cs typeface="Segoe UI" panose="020B0502040204020203" pitchFamily="34" charset="0"/>
              </a:defRPr>
            </a:lvl2pPr>
            <a:lvl3pPr marL="923544" indent="-219456" eaLnBrk="1" latinLnBrk="0" hangingPunct="1">
              <a:buClr>
                <a:srgbClr val="E46C0A"/>
              </a:buClr>
              <a:buSzPct val="125000"/>
              <a:buFont typeface="Wingdings" pitchFamily="2" charset="2"/>
              <a:buChar char="§"/>
              <a:defRPr sz="1800">
                <a:solidFill>
                  <a:srgbClr val="1A2247"/>
                </a:solidFill>
                <a:latin typeface="Segoe UI" panose="020B0502040204020203" pitchFamily="34" charset="0"/>
                <a:ea typeface="Segoe UI" panose="020B0502040204020203" pitchFamily="34" charset="0"/>
                <a:cs typeface="Segoe UI" panose="020B0502040204020203" pitchFamily="34" charset="0"/>
              </a:defRPr>
            </a:lvl3pPr>
            <a:lvl4pPr marL="1179576" indent="-201168">
              <a:buClr>
                <a:srgbClr val="A1BFC2"/>
              </a:buClr>
              <a:buSzPct val="125000"/>
              <a:buFont typeface="Wingdings" pitchFamily="2" charset="2"/>
              <a:buChar char="§"/>
              <a:defRPr sz="1800">
                <a:solidFill>
                  <a:srgbClr val="1A2247"/>
                </a:solidFill>
                <a:latin typeface="Myriad Pro" pitchFamily="34" charset="0"/>
              </a:defRPr>
            </a:lvl4pPr>
            <a:lvl5pPr marL="1389888" indent="-182880">
              <a:buClr>
                <a:srgbClr val="438086"/>
              </a:buClr>
              <a:buSzPct val="125000"/>
              <a:buFont typeface="Wingdings" pitchFamily="2" charset="2"/>
              <a:buChar char="§"/>
              <a:defRPr sz="1600">
                <a:solidFill>
                  <a:srgbClr val="1A2247"/>
                </a:solidFill>
                <a:latin typeface="Myriad Pro" pitchFamily="34" charset="0"/>
              </a:defRPr>
            </a:lvl5pPr>
            <a:lvl6pPr marL="1609344" indent="-182880">
              <a:buClr>
                <a:srgbClr val="53548A"/>
              </a:buClr>
              <a:buFont typeface="Candara" pitchFamily="34" charset="0"/>
              <a:buChar char="○"/>
              <a:defRPr sz="1400">
                <a:solidFill>
                  <a:srgbClr val="373737"/>
                </a:solidFill>
              </a:defRPr>
            </a:lvl6pPr>
            <a:lvl7pPr marL="1828800" indent="-182880">
              <a:buClr>
                <a:srgbClr val="A1BFC2"/>
              </a:buClr>
              <a:buFont typeface="Candara" pitchFamily="34" charset="0"/>
              <a:buChar char="○"/>
              <a:defRPr sz="1200" baseline="0">
                <a:solidFill>
                  <a:srgbClr val="373737"/>
                </a:solidFill>
              </a:defRPr>
            </a:lvl7pPr>
            <a:lvl8pPr marL="2029968" indent="-182880">
              <a:buClr>
                <a:srgbClr val="438086"/>
              </a:buClr>
              <a:buFont typeface="Candara" pitchFamily="34" charset="0"/>
              <a:buChar char="○"/>
              <a:defRPr sz="1100" baseline="0">
                <a:solidFill>
                  <a:srgbClr val="373737"/>
                </a:solidFill>
              </a:defRPr>
            </a:lvl8pPr>
            <a:lvl9pPr marL="2240280" indent="-182880">
              <a:buClr>
                <a:srgbClr val="53548A"/>
              </a:buClr>
              <a:buFont typeface="Candara" pitchFamily="34" charset="0"/>
              <a:buChar char="○"/>
              <a:defRPr sz="1050" baseline="0">
                <a:solidFill>
                  <a:srgbClr val="373737"/>
                </a:solidFill>
              </a:defRPr>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6" name="Title 1"/>
          <p:cNvSpPr>
            <a:spLocks noGrp="1"/>
          </p:cNvSpPr>
          <p:nvPr>
            <p:ph type="title"/>
          </p:nvPr>
        </p:nvSpPr>
        <p:spPr>
          <a:xfrm>
            <a:off x="609600" y="0"/>
            <a:ext cx="8180450" cy="571500"/>
          </a:xfrm>
          <a:prstGeom prst="rect">
            <a:avLst/>
          </a:prstGeom>
        </p:spPr>
        <p:txBody>
          <a:bodyPr anchor="ctr"/>
          <a:lstStyle>
            <a:lvl1pPr>
              <a:defRPr sz="3200" b="1" i="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kumimoji="0"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63" y="57150"/>
            <a:ext cx="529652" cy="4572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20378"/>
            <a:ext cx="4041648" cy="342900"/>
          </a:xfrm>
          <a:prstGeom prst="rect">
            <a:avLst/>
          </a:prstGeom>
          <a:solidFill>
            <a:srgbClr val="012A60"/>
          </a:solidFill>
          <a:ln w="12700">
            <a:solidFill>
              <a:srgbClr val="54979A"/>
            </a:solidFill>
          </a:ln>
        </p:spPr>
        <p:txBody>
          <a:bodyPr anchor="ctr">
            <a:noAutofit/>
          </a:bodyPr>
          <a:lstStyle>
            <a:lvl1pPr marL="45720" indent="0">
              <a:buNone/>
              <a:defRPr sz="19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7426" y="1120378"/>
            <a:ext cx="4041775" cy="342900"/>
          </a:xfrm>
          <a:prstGeom prst="rect">
            <a:avLst/>
          </a:prstGeom>
          <a:solidFill>
            <a:srgbClr val="012A60"/>
          </a:solidFill>
          <a:ln w="12700">
            <a:solidFill>
              <a:srgbClr val="54979A"/>
            </a:solidFill>
          </a:ln>
        </p:spPr>
        <p:txBody>
          <a:bodyPr anchor="ctr">
            <a:noAutofit/>
          </a:bodyPr>
          <a:lstStyle>
            <a:lvl1pPr marL="45720" indent="0">
              <a:buNone/>
              <a:defRPr sz="19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0" name="Content Placeholder 2"/>
          <p:cNvSpPr>
            <a:spLocks noGrp="1"/>
          </p:cNvSpPr>
          <p:nvPr>
            <p:ph sz="half" idx="10"/>
          </p:nvPr>
        </p:nvSpPr>
        <p:spPr>
          <a:xfrm>
            <a:off x="457200" y="1463278"/>
            <a:ext cx="4038600" cy="3051572"/>
          </a:xfrm>
          <a:prstGeom prst="rect">
            <a:avLst/>
          </a:prstGeom>
        </p:spPr>
        <p:txBody>
          <a:bodyPr/>
          <a:lstStyle>
            <a:lvl1pPr marL="365760" indent="-256032" eaLnBrk="1" latinLnBrk="0" hangingPunct="1">
              <a:buClr>
                <a:srgbClr val="012A60"/>
              </a:buClr>
              <a:buSzPct val="125000"/>
              <a:buFont typeface="Wingdings" pitchFamily="2" charset="2"/>
              <a:buChar char="§"/>
              <a:defRPr sz="2000">
                <a:solidFill>
                  <a:srgbClr val="1A2247"/>
                </a:solidFill>
                <a:latin typeface="Segoe UI" panose="020B0502040204020203" pitchFamily="34" charset="0"/>
                <a:ea typeface="Segoe UI" panose="020B0502040204020203" pitchFamily="34" charset="0"/>
                <a:cs typeface="Segoe UI" panose="020B0502040204020203" pitchFamily="34" charset="0"/>
              </a:defRPr>
            </a:lvl1pPr>
            <a:lvl2pPr marL="658368" indent="-246888" eaLnBrk="1" latinLnBrk="0" hangingPunct="1">
              <a:buClr>
                <a:srgbClr val="54979A"/>
              </a:buClr>
              <a:buSzPct val="125000"/>
              <a:buFont typeface="Wingdings" pitchFamily="2" charset="2"/>
              <a:buChar char="§"/>
              <a:defRPr sz="1900">
                <a:solidFill>
                  <a:srgbClr val="1A2247"/>
                </a:solidFill>
                <a:latin typeface="Segoe UI" panose="020B0502040204020203" pitchFamily="34" charset="0"/>
                <a:ea typeface="Segoe UI" panose="020B0502040204020203" pitchFamily="34" charset="0"/>
                <a:cs typeface="Segoe UI" panose="020B0502040204020203" pitchFamily="34" charset="0"/>
              </a:defRPr>
            </a:lvl2pPr>
            <a:lvl3pPr marL="923544" indent="-219456" eaLnBrk="1" latinLnBrk="0" hangingPunct="1">
              <a:buClr>
                <a:srgbClr val="E46C0A"/>
              </a:buClr>
              <a:buSzPct val="125000"/>
              <a:buFont typeface="Wingdings" pitchFamily="2" charset="2"/>
              <a:buChar char="§"/>
              <a:defRPr sz="1800">
                <a:solidFill>
                  <a:srgbClr val="1A2247"/>
                </a:solidFill>
                <a:latin typeface="Segoe UI" panose="020B0502040204020203" pitchFamily="34" charset="0"/>
                <a:ea typeface="Segoe UI" panose="020B0502040204020203" pitchFamily="34" charset="0"/>
                <a:cs typeface="Segoe UI" panose="020B0502040204020203" pitchFamily="34" charset="0"/>
              </a:defRPr>
            </a:lvl3pPr>
            <a:lvl4pPr marL="1179576" indent="-201168">
              <a:buClr>
                <a:srgbClr val="A1BFC2"/>
              </a:buClr>
              <a:buSzPct val="125000"/>
              <a:buFont typeface="Wingdings" pitchFamily="2" charset="2"/>
              <a:buChar char="§"/>
              <a:defRPr sz="1800">
                <a:solidFill>
                  <a:srgbClr val="1A2247"/>
                </a:solidFill>
              </a:defRPr>
            </a:lvl4pPr>
            <a:lvl5pPr marL="1389888" indent="-182880">
              <a:buClr>
                <a:srgbClr val="438086"/>
              </a:buClr>
              <a:buSzPct val="125000"/>
              <a:buFont typeface="Wingdings" pitchFamily="2" charset="2"/>
              <a:buChar char="§"/>
              <a:defRPr sz="1800">
                <a:solidFill>
                  <a:srgbClr val="1A2247"/>
                </a:solidFill>
              </a:defRPr>
            </a:lvl5pPr>
            <a:lvl6pPr marL="1609344" indent="-182880">
              <a:buClr>
                <a:srgbClr val="53548A"/>
              </a:buClr>
              <a:buFont typeface="Candara" pitchFamily="34" charset="0"/>
              <a:buChar char="○"/>
              <a:defRPr>
                <a:solidFill>
                  <a:srgbClr val="373737"/>
                </a:solidFill>
              </a:defRPr>
            </a:lvl6pPr>
            <a:lvl7pPr marL="1828800" indent="-182880">
              <a:buClr>
                <a:srgbClr val="A1BFC2"/>
              </a:buClr>
              <a:buFont typeface="Candara" pitchFamily="34" charset="0"/>
              <a:buChar char="○"/>
              <a:defRPr baseline="0">
                <a:solidFill>
                  <a:srgbClr val="373737"/>
                </a:solidFill>
              </a:defRPr>
            </a:lvl7pPr>
            <a:lvl8pPr marL="2029968" indent="-182880">
              <a:buClr>
                <a:srgbClr val="438086"/>
              </a:buClr>
              <a:buFont typeface="Candara" pitchFamily="34" charset="0"/>
              <a:buChar char="○"/>
              <a:defRPr baseline="0">
                <a:solidFill>
                  <a:srgbClr val="373737"/>
                </a:solidFill>
              </a:defRPr>
            </a:lvl8pPr>
            <a:lvl9pPr marL="2240280" indent="-182880">
              <a:buClr>
                <a:srgbClr val="53548A"/>
              </a:buClr>
              <a:buFont typeface="Candara" pitchFamily="34" charset="0"/>
              <a:buChar char="○"/>
              <a:defRPr baseline="0">
                <a:solidFill>
                  <a:srgbClr val="373737"/>
                </a:solidFill>
              </a:defRPr>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14" name="Content Placeholder 2"/>
          <p:cNvSpPr>
            <a:spLocks noGrp="1"/>
          </p:cNvSpPr>
          <p:nvPr>
            <p:ph sz="half" idx="13"/>
          </p:nvPr>
        </p:nvSpPr>
        <p:spPr>
          <a:xfrm>
            <a:off x="4800600" y="1463278"/>
            <a:ext cx="4038600" cy="3051572"/>
          </a:xfrm>
          <a:prstGeom prst="rect">
            <a:avLst/>
          </a:prstGeom>
        </p:spPr>
        <p:txBody>
          <a:bodyPr/>
          <a:lstStyle>
            <a:lvl1pPr marL="365760" indent="-256032" eaLnBrk="1" latinLnBrk="0" hangingPunct="1">
              <a:buClr>
                <a:srgbClr val="012A60"/>
              </a:buClr>
              <a:buSzPct val="125000"/>
              <a:buFont typeface="Wingdings" pitchFamily="2" charset="2"/>
              <a:buChar char="§"/>
              <a:defRPr sz="2000">
                <a:solidFill>
                  <a:srgbClr val="1A2247"/>
                </a:solidFill>
                <a:latin typeface="Segoe UI" panose="020B0502040204020203" pitchFamily="34" charset="0"/>
                <a:ea typeface="Segoe UI" panose="020B0502040204020203" pitchFamily="34" charset="0"/>
                <a:cs typeface="Segoe UI" panose="020B0502040204020203" pitchFamily="34" charset="0"/>
              </a:defRPr>
            </a:lvl1pPr>
            <a:lvl2pPr marL="658368" indent="-246888" eaLnBrk="1" latinLnBrk="0" hangingPunct="1">
              <a:buClr>
                <a:srgbClr val="54979A"/>
              </a:buClr>
              <a:buSzPct val="125000"/>
              <a:buFont typeface="Wingdings" pitchFamily="2" charset="2"/>
              <a:buChar char="§"/>
              <a:defRPr sz="1900">
                <a:solidFill>
                  <a:srgbClr val="1A2247"/>
                </a:solidFill>
                <a:latin typeface="Segoe UI" panose="020B0502040204020203" pitchFamily="34" charset="0"/>
                <a:ea typeface="Segoe UI" panose="020B0502040204020203" pitchFamily="34" charset="0"/>
                <a:cs typeface="Segoe UI" panose="020B0502040204020203" pitchFamily="34" charset="0"/>
              </a:defRPr>
            </a:lvl2pPr>
            <a:lvl3pPr marL="923544" indent="-219456" eaLnBrk="1" latinLnBrk="0" hangingPunct="1">
              <a:buClr>
                <a:srgbClr val="E46C0A"/>
              </a:buClr>
              <a:buSzPct val="125000"/>
              <a:buFont typeface="Wingdings" pitchFamily="2" charset="2"/>
              <a:buChar char="§"/>
              <a:defRPr sz="1800">
                <a:solidFill>
                  <a:srgbClr val="1A2247"/>
                </a:solidFill>
                <a:latin typeface="Segoe UI" panose="020B0502040204020203" pitchFamily="34" charset="0"/>
                <a:ea typeface="Segoe UI" panose="020B0502040204020203" pitchFamily="34" charset="0"/>
                <a:cs typeface="Segoe UI" panose="020B0502040204020203" pitchFamily="34" charset="0"/>
              </a:defRPr>
            </a:lvl3pPr>
            <a:lvl4pPr marL="1179576" indent="-201168">
              <a:buClr>
                <a:srgbClr val="A1BFC2"/>
              </a:buClr>
              <a:buSzPct val="125000"/>
              <a:buFont typeface="Wingdings" pitchFamily="2" charset="2"/>
              <a:buChar char="§"/>
              <a:defRPr sz="1800">
                <a:solidFill>
                  <a:srgbClr val="1A2247"/>
                </a:solidFill>
              </a:defRPr>
            </a:lvl4pPr>
            <a:lvl5pPr marL="1389888" indent="-182880">
              <a:buClr>
                <a:srgbClr val="438086"/>
              </a:buClr>
              <a:buSzPct val="125000"/>
              <a:buFont typeface="Wingdings" pitchFamily="2" charset="2"/>
              <a:buChar char="§"/>
              <a:defRPr sz="1800">
                <a:solidFill>
                  <a:srgbClr val="1A2247"/>
                </a:solidFill>
              </a:defRPr>
            </a:lvl5pPr>
            <a:lvl6pPr marL="1609344" indent="-182880">
              <a:buClr>
                <a:srgbClr val="53548A"/>
              </a:buClr>
              <a:buFont typeface="Candara" pitchFamily="34" charset="0"/>
              <a:buChar char="○"/>
              <a:defRPr>
                <a:solidFill>
                  <a:srgbClr val="373737"/>
                </a:solidFill>
              </a:defRPr>
            </a:lvl6pPr>
            <a:lvl7pPr marL="1828800" indent="-182880">
              <a:buClr>
                <a:srgbClr val="A1BFC2"/>
              </a:buClr>
              <a:buFont typeface="Candara" pitchFamily="34" charset="0"/>
              <a:buChar char="○"/>
              <a:defRPr baseline="0">
                <a:solidFill>
                  <a:srgbClr val="373737"/>
                </a:solidFill>
              </a:defRPr>
            </a:lvl7pPr>
            <a:lvl8pPr marL="2029968" indent="-182880">
              <a:buClr>
                <a:srgbClr val="438086"/>
              </a:buClr>
              <a:buFont typeface="Candara" pitchFamily="34" charset="0"/>
              <a:buChar char="○"/>
              <a:defRPr baseline="0">
                <a:solidFill>
                  <a:srgbClr val="373737"/>
                </a:solidFill>
              </a:defRPr>
            </a:lvl8pPr>
            <a:lvl9pPr marL="2240280" indent="-182880">
              <a:buClr>
                <a:srgbClr val="53548A"/>
              </a:buClr>
              <a:buFont typeface="Candara" pitchFamily="34" charset="0"/>
              <a:buChar char="○"/>
              <a:defRPr baseline="0">
                <a:solidFill>
                  <a:srgbClr val="373737"/>
                </a:solidFill>
              </a:defRPr>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9" name="Title 1"/>
          <p:cNvSpPr>
            <a:spLocks noGrp="1"/>
          </p:cNvSpPr>
          <p:nvPr>
            <p:ph type="title"/>
          </p:nvPr>
        </p:nvSpPr>
        <p:spPr>
          <a:xfrm>
            <a:off x="609600" y="0"/>
            <a:ext cx="8180450" cy="571500"/>
          </a:xfrm>
          <a:prstGeom prst="rect">
            <a:avLst/>
          </a:prstGeom>
        </p:spPr>
        <p:txBody>
          <a:bodyPr anchor="ctr"/>
          <a:lstStyle>
            <a:lvl1pPr>
              <a:defRPr sz="3200" b="1" i="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kumimoji="0"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63" y="57150"/>
            <a:ext cx="529652" cy="4572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609600" y="0"/>
            <a:ext cx="8180450" cy="571500"/>
          </a:xfrm>
          <a:prstGeom prst="rect">
            <a:avLst/>
          </a:prstGeom>
        </p:spPr>
        <p:txBody>
          <a:bodyPr anchor="ctr"/>
          <a:lstStyle>
            <a:lvl1pPr>
              <a:defRPr sz="3200" b="1" i="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kumimoji="0" lang="en-US"/>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63" y="57150"/>
            <a:ext cx="529652" cy="4572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p:nvSpPr>
        <p:spPr>
          <a:xfrm>
            <a:off x="0" y="285"/>
            <a:ext cx="9144000" cy="571215"/>
          </a:xfrm>
          <a:prstGeom prst="rect">
            <a:avLst/>
          </a:prstGeom>
          <a:solidFill>
            <a:srgbClr val="012A6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571500"/>
            <a:ext cx="9144001" cy="68581"/>
          </a:xfrm>
          <a:prstGeom prst="rect">
            <a:avLst/>
          </a:prstGeom>
          <a:solidFill>
            <a:srgbClr val="54979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TextBox 15"/>
          <p:cNvSpPr txBox="1"/>
          <p:nvPr userDrawn="1"/>
        </p:nvSpPr>
        <p:spPr>
          <a:xfrm>
            <a:off x="8610600" y="4793218"/>
            <a:ext cx="533400" cy="369332"/>
          </a:xfrm>
          <a:prstGeom prst="rect">
            <a:avLst/>
          </a:prstGeom>
          <a:noFill/>
        </p:spPr>
        <p:txBody>
          <a:bodyPr wrap="square" rtlCol="0">
            <a:spAutoFit/>
          </a:bodyPr>
          <a:lstStyle/>
          <a:p>
            <a:pPr algn="r"/>
            <a:fld id="{5DEBCA6E-0431-47F1-AFB5-C3BA817D0DA8}" type="slidenum">
              <a:rPr lang="en-US" smtClean="0">
                <a:solidFill>
                  <a:srgbClr val="012A60"/>
                </a:solidFill>
                <a:latin typeface="Myriad Pro" pitchFamily="34" charset="0"/>
              </a:rPr>
              <a:pPr algn="r"/>
              <a:t>‹#›</a:t>
            </a:fld>
            <a:endParaRPr lang="en-US">
              <a:solidFill>
                <a:srgbClr val="012A60"/>
              </a:solidFill>
              <a:latin typeface="Myriad Pro" pitchFamily="34" charset="0"/>
            </a:endParaRPr>
          </a:p>
        </p:txBody>
      </p:sp>
      <p:sp>
        <p:nvSpPr>
          <p:cNvPr id="5" name="Rectangle 4"/>
          <p:cNvSpPr/>
          <p:nvPr userDrawn="1"/>
        </p:nvSpPr>
        <p:spPr>
          <a:xfrm>
            <a:off x="1" y="5097781"/>
            <a:ext cx="9144001" cy="45719"/>
          </a:xfrm>
          <a:prstGeom prst="rect">
            <a:avLst/>
          </a:prstGeom>
          <a:solidFill>
            <a:srgbClr val="E46C0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109728" indent="0" algn="l" rtl="0" eaLnBrk="1" latinLnBrk="0" hangingPunct="1">
        <a:spcBef>
          <a:spcPts val="300"/>
        </a:spcBef>
        <a:buClr>
          <a:schemeClr val="accent3"/>
        </a:buClr>
        <a:buFont typeface="Georgia"/>
        <a:buNone/>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79458"/>
            <a:ext cx="8686800" cy="3078178"/>
          </a:xfrm>
        </p:spPr>
        <p:txBody>
          <a:bodyPr/>
          <a:lstStyle/>
          <a:p>
            <a:r>
              <a:rPr lang="en-US" sz="3200" dirty="0">
                <a:latin typeface="+mn-lt"/>
              </a:rPr>
              <a:t>Local Plan Update and Waiver Extensions</a:t>
            </a:r>
            <a:br>
              <a:rPr lang="en-US" sz="3600" dirty="0"/>
            </a:br>
            <a:br>
              <a:rPr lang="en-US" sz="1800" dirty="0"/>
            </a:br>
            <a:endParaRPr lang="en-US" dirty="0"/>
          </a:p>
        </p:txBody>
      </p:sp>
      <p:sp>
        <p:nvSpPr>
          <p:cNvPr id="3" name="Subtitle 2"/>
          <p:cNvSpPr>
            <a:spLocks noGrp="1"/>
          </p:cNvSpPr>
          <p:nvPr>
            <p:ph type="subTitle" idx="1"/>
          </p:nvPr>
        </p:nvSpPr>
        <p:spPr>
          <a:xfrm>
            <a:off x="457200" y="2924953"/>
            <a:ext cx="7239000" cy="865997"/>
          </a:xfrm>
        </p:spPr>
        <p:txBody>
          <a:bodyPr/>
          <a:lstStyle/>
          <a:p>
            <a:r>
              <a:rPr lang="en-US" dirty="0">
                <a:latin typeface="+mn-lt"/>
              </a:rPr>
              <a:t>Presenter:</a:t>
            </a:r>
          </a:p>
          <a:p>
            <a:r>
              <a:rPr lang="en-US" dirty="0">
                <a:latin typeface="+mn-lt"/>
              </a:rPr>
              <a:t>Liz Gallagher – Workforce Policy Associate</a:t>
            </a:r>
          </a:p>
        </p:txBody>
      </p:sp>
    </p:spTree>
    <p:extLst>
      <p:ext uri="{BB962C8B-B14F-4D97-AF65-F5344CB8AC3E}">
        <p14:creationId xmlns:p14="http://schemas.microsoft.com/office/powerpoint/2010/main" val="229759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13EE8-263D-05F5-C15A-C0197A1ECB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C2DD3A-551B-AF65-EE3D-AADD6922239C}"/>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2000" dirty="0">
                <a:latin typeface="+mn-lt"/>
              </a:rPr>
              <a:t>Northwest : Contractual Enrollment Goals and Outcomes</a:t>
            </a:r>
            <a:endParaRPr kumimoji="0" lang="en-US" sz="2000" b="1" i="0" kern="1200" cap="none" baseline="0" dirty="0">
              <a:latin typeface="+mn-lt"/>
            </a:endParaRPr>
          </a:p>
        </p:txBody>
      </p:sp>
      <p:graphicFrame>
        <p:nvGraphicFramePr>
          <p:cNvPr id="9" name="TextBox 4">
            <a:extLst>
              <a:ext uri="{FF2B5EF4-FFF2-40B4-BE49-F238E27FC236}">
                <a16:creationId xmlns:a16="http://schemas.microsoft.com/office/drawing/2014/main" id="{8448C4C1-2869-487F-A9C4-5D65D3111CF3}"/>
              </a:ext>
            </a:extLst>
          </p:cNvPr>
          <p:cNvGraphicFramePr/>
          <p:nvPr/>
        </p:nvGraphicFramePr>
        <p:xfrm>
          <a:off x="457200" y="1120378"/>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307A88C-A0A6-9D82-5698-8E3C116768BC}"/>
              </a:ext>
            </a:extLst>
          </p:cNvPr>
          <p:cNvSpPr txBox="1"/>
          <p:nvPr/>
        </p:nvSpPr>
        <p:spPr>
          <a:xfrm>
            <a:off x="3840479" y="4653711"/>
            <a:ext cx="1463040" cy="369332"/>
          </a:xfrm>
          <a:prstGeom prst="rect">
            <a:avLst/>
          </a:prstGeom>
          <a:noFill/>
        </p:spPr>
        <p:txBody>
          <a:bodyPr wrap="square" rtlCol="0">
            <a:spAutoFit/>
          </a:bodyPr>
          <a:lstStyle/>
          <a:p>
            <a:pPr algn="ctr"/>
            <a:r>
              <a:rPr lang="en-US" b="1" dirty="0"/>
              <a:t>YOUTH</a:t>
            </a:r>
          </a:p>
        </p:txBody>
      </p:sp>
      <p:pic>
        <p:nvPicPr>
          <p:cNvPr id="6" name="Picture 5" descr="Graphical user interface, chart, line chart&#10;&#10;AI-generated content may be incorrect.">
            <a:extLst>
              <a:ext uri="{FF2B5EF4-FFF2-40B4-BE49-F238E27FC236}">
                <a16:creationId xmlns:a16="http://schemas.microsoft.com/office/drawing/2014/main" id="{86B4F70D-426E-DC0C-A1C7-3B4C73BE0F06}"/>
              </a:ext>
            </a:extLst>
          </p:cNvPr>
          <p:cNvPicPr>
            <a:picLocks noChangeAspect="1"/>
          </p:cNvPicPr>
          <p:nvPr/>
        </p:nvPicPr>
        <p:blipFill>
          <a:blip r:embed="rId8"/>
          <a:stretch>
            <a:fillRect/>
          </a:stretch>
        </p:blipFill>
        <p:spPr>
          <a:xfrm>
            <a:off x="578178" y="1120378"/>
            <a:ext cx="7987643" cy="3353787"/>
          </a:xfrm>
          <a:prstGeom prst="rect">
            <a:avLst/>
          </a:prstGeom>
        </p:spPr>
      </p:pic>
    </p:spTree>
    <p:extLst>
      <p:ext uri="{BB962C8B-B14F-4D97-AF65-F5344CB8AC3E}">
        <p14:creationId xmlns:p14="http://schemas.microsoft.com/office/powerpoint/2010/main" val="3911109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55A8D-7BF9-7046-0A85-FB4D54A2E6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AE8412-815A-716C-D73B-BFE058E1B775}"/>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2000" dirty="0">
                <a:latin typeface="+mn-lt"/>
              </a:rPr>
              <a:t>Federal Performance Metrics Definitions</a:t>
            </a:r>
            <a:endParaRPr kumimoji="0" lang="en-US" sz="2000" b="1" i="0" kern="1200" cap="none" baseline="0" dirty="0">
              <a:latin typeface="+mn-lt"/>
            </a:endParaRPr>
          </a:p>
        </p:txBody>
      </p:sp>
      <p:sp>
        <p:nvSpPr>
          <p:cNvPr id="2" name="TextBox 1">
            <a:extLst>
              <a:ext uri="{FF2B5EF4-FFF2-40B4-BE49-F238E27FC236}">
                <a16:creationId xmlns:a16="http://schemas.microsoft.com/office/drawing/2014/main" id="{BECD7745-D309-F6D8-2C95-DD5C52E7C1A0}"/>
              </a:ext>
            </a:extLst>
          </p:cNvPr>
          <p:cNvSpPr txBox="1"/>
          <p:nvPr/>
        </p:nvSpPr>
        <p:spPr>
          <a:xfrm>
            <a:off x="127825" y="1002819"/>
            <a:ext cx="9590567" cy="3690754"/>
          </a:xfrm>
          <a:prstGeom prst="rect">
            <a:avLst/>
          </a:prstGeom>
          <a:noFill/>
        </p:spPr>
        <p:txBody>
          <a:bodyPr wrap="square" rtlCol="0">
            <a:spAutoFit/>
          </a:bodyPr>
          <a:lstStyle/>
          <a:p>
            <a:pPr marL="342900" marR="0" lvl="0" indent="-342900">
              <a:spcBef>
                <a:spcPts val="300"/>
              </a:spcBef>
              <a:buClr>
                <a:srgbClr val="012A60"/>
              </a:buClr>
              <a:buSzPct val="125000"/>
              <a:buFont typeface="Wingdings" pitchFamily="2" charset="2"/>
              <a:buChar char="§"/>
            </a:pPr>
            <a:r>
              <a:rPr lang="en-US" b="1" dirty="0">
                <a:solidFill>
                  <a:srgbClr val="1A2247"/>
                </a:solidFill>
                <a:cs typeface="Segoe UI" panose="020B0502040204020203" pitchFamily="34" charset="0"/>
              </a:rPr>
              <a:t>Employment Q2 </a:t>
            </a:r>
          </a:p>
          <a:p>
            <a:pPr marL="800100" lvl="1" indent="-342900">
              <a:spcBef>
                <a:spcPts val="300"/>
              </a:spcBef>
              <a:buClr>
                <a:srgbClr val="012A60"/>
              </a:buClr>
              <a:buSzPct val="125000"/>
              <a:buFont typeface="Wingdings" pitchFamily="2" charset="2"/>
              <a:buChar char="§"/>
            </a:pPr>
            <a:r>
              <a:rPr lang="en-US" dirty="0">
                <a:solidFill>
                  <a:srgbClr val="1A2247"/>
                </a:solidFill>
                <a:cs typeface="Segoe UI" panose="020B0502040204020203" pitchFamily="34" charset="0"/>
              </a:rPr>
              <a:t>Percentage of participants employed 3-6 months after program exit. </a:t>
            </a:r>
          </a:p>
          <a:p>
            <a:pPr marL="342900" marR="0" lvl="0" indent="-342900">
              <a:spcBef>
                <a:spcPts val="300"/>
              </a:spcBef>
              <a:buClr>
                <a:srgbClr val="012A60"/>
              </a:buClr>
              <a:buSzPct val="125000"/>
              <a:buFont typeface="Wingdings" pitchFamily="2" charset="2"/>
              <a:buChar char="§"/>
            </a:pPr>
            <a:r>
              <a:rPr lang="en-US" b="1" dirty="0">
                <a:solidFill>
                  <a:srgbClr val="1A2247"/>
                </a:solidFill>
                <a:cs typeface="Segoe UI" panose="020B0502040204020203" pitchFamily="34" charset="0"/>
              </a:rPr>
              <a:t>Employment Q4 </a:t>
            </a:r>
          </a:p>
          <a:p>
            <a:pPr marL="800100" lvl="1" indent="-342900">
              <a:spcBef>
                <a:spcPts val="300"/>
              </a:spcBef>
              <a:buClr>
                <a:srgbClr val="012A60"/>
              </a:buClr>
              <a:buSzPct val="125000"/>
              <a:buFont typeface="Wingdings" pitchFamily="2" charset="2"/>
              <a:buChar char="§"/>
            </a:pPr>
            <a:r>
              <a:rPr lang="en-US" dirty="0">
                <a:solidFill>
                  <a:srgbClr val="1A2247"/>
                </a:solidFill>
                <a:cs typeface="Segoe UI" panose="020B0502040204020203" pitchFamily="34" charset="0"/>
              </a:rPr>
              <a:t>Percentage of participants employed 9-12 months after program exit. </a:t>
            </a:r>
          </a:p>
          <a:p>
            <a:pPr marL="342900" marR="0" lvl="0" indent="-342900">
              <a:spcBef>
                <a:spcPts val="300"/>
              </a:spcBef>
              <a:buClr>
                <a:srgbClr val="012A60"/>
              </a:buClr>
              <a:buSzPct val="125000"/>
              <a:buFont typeface="Wingdings" pitchFamily="2" charset="2"/>
              <a:buChar char="§"/>
            </a:pPr>
            <a:r>
              <a:rPr lang="en-US" b="1" dirty="0">
                <a:solidFill>
                  <a:srgbClr val="1A2247"/>
                </a:solidFill>
                <a:cs typeface="Segoe UI" panose="020B0502040204020203" pitchFamily="34" charset="0"/>
              </a:rPr>
              <a:t>Median Earnings </a:t>
            </a:r>
          </a:p>
          <a:p>
            <a:pPr marL="800100" lvl="1" indent="-342900">
              <a:spcBef>
                <a:spcPts val="300"/>
              </a:spcBef>
              <a:buClr>
                <a:srgbClr val="012A60"/>
              </a:buClr>
              <a:buSzPct val="125000"/>
              <a:buFont typeface="Wingdings" pitchFamily="2" charset="2"/>
              <a:buChar char="§"/>
            </a:pPr>
            <a:r>
              <a:rPr lang="en-US" dirty="0">
                <a:solidFill>
                  <a:srgbClr val="1A2247"/>
                </a:solidFill>
                <a:cs typeface="Segoe UI" panose="020B0502040204020203" pitchFamily="34" charset="0"/>
              </a:rPr>
              <a:t>Typical wages earned in Q2 after program exit. </a:t>
            </a:r>
          </a:p>
          <a:p>
            <a:pPr marL="342900" marR="0" lvl="0" indent="-342900">
              <a:spcBef>
                <a:spcPts val="300"/>
              </a:spcBef>
              <a:buClr>
                <a:srgbClr val="012A60"/>
              </a:buClr>
              <a:buSzPct val="125000"/>
              <a:buFont typeface="Wingdings" pitchFamily="2" charset="2"/>
              <a:buChar char="§"/>
            </a:pPr>
            <a:r>
              <a:rPr lang="en-US" b="1" dirty="0">
                <a:solidFill>
                  <a:srgbClr val="1A2247"/>
                </a:solidFill>
                <a:cs typeface="Segoe UI" panose="020B0502040204020203" pitchFamily="34" charset="0"/>
              </a:rPr>
              <a:t>Credential Attainment </a:t>
            </a:r>
          </a:p>
          <a:p>
            <a:pPr marL="800100" lvl="1" indent="-342900">
              <a:spcBef>
                <a:spcPts val="300"/>
              </a:spcBef>
              <a:buClr>
                <a:srgbClr val="012A60"/>
              </a:buClr>
              <a:buSzPct val="125000"/>
              <a:buFont typeface="Wingdings" pitchFamily="2" charset="2"/>
              <a:buChar char="§"/>
            </a:pPr>
            <a:r>
              <a:rPr lang="en-US" dirty="0">
                <a:solidFill>
                  <a:srgbClr val="1A2247"/>
                </a:solidFill>
                <a:cs typeface="Segoe UI" panose="020B0502040204020203" pitchFamily="34" charset="0"/>
              </a:rPr>
              <a:t>Percentage earning a recognized degree/certificate within a year after program exit. </a:t>
            </a:r>
          </a:p>
          <a:p>
            <a:pPr marL="342900" marR="0" lvl="0" indent="-342900">
              <a:spcBef>
                <a:spcPts val="300"/>
              </a:spcBef>
              <a:spcAft>
                <a:spcPts val="800"/>
              </a:spcAft>
              <a:buClr>
                <a:srgbClr val="012A60"/>
              </a:buClr>
              <a:buSzPct val="125000"/>
              <a:buFont typeface="Wingdings" pitchFamily="2" charset="2"/>
              <a:buChar char="§"/>
            </a:pPr>
            <a:r>
              <a:rPr lang="en-US" b="1" dirty="0">
                <a:solidFill>
                  <a:srgbClr val="1A2247"/>
                </a:solidFill>
                <a:cs typeface="Segoe UI" panose="020B0502040204020203" pitchFamily="34" charset="0"/>
              </a:rPr>
              <a:t>Measurable Skills Gains (MSG)</a:t>
            </a:r>
          </a:p>
          <a:p>
            <a:pPr marL="800100" lvl="1" indent="-342900">
              <a:spcBef>
                <a:spcPts val="300"/>
              </a:spcBef>
              <a:spcAft>
                <a:spcPts val="800"/>
              </a:spcAft>
              <a:buClr>
                <a:srgbClr val="012A60"/>
              </a:buClr>
              <a:buSzPct val="125000"/>
              <a:buFont typeface="Wingdings" pitchFamily="2" charset="2"/>
              <a:buChar char="§"/>
            </a:pPr>
            <a:r>
              <a:rPr lang="en-US" dirty="0">
                <a:solidFill>
                  <a:srgbClr val="1A2247"/>
                </a:solidFill>
                <a:cs typeface="Segoe UI" panose="020B0502040204020203" pitchFamily="34" charset="0"/>
              </a:rPr>
              <a:t>Education/training progress, like completing a semester or earning certification.</a:t>
            </a:r>
          </a:p>
          <a:p>
            <a:endParaRPr lang="en-US" dirty="0"/>
          </a:p>
        </p:txBody>
      </p:sp>
    </p:spTree>
    <p:extLst>
      <p:ext uri="{BB962C8B-B14F-4D97-AF65-F5344CB8AC3E}">
        <p14:creationId xmlns:p14="http://schemas.microsoft.com/office/powerpoint/2010/main" val="2645766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8E6CF-6158-E95D-F419-2289597178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8C2FE9-5C72-8DF9-235C-C1343DDF1DCA}"/>
              </a:ext>
            </a:extLst>
          </p:cNvPr>
          <p:cNvSpPr>
            <a:spLocks noGrp="1"/>
          </p:cNvSpPr>
          <p:nvPr>
            <p:ph type="title"/>
          </p:nvPr>
        </p:nvSpPr>
        <p:spPr>
          <a:xfrm>
            <a:off x="609600" y="0"/>
            <a:ext cx="8180450" cy="571500"/>
          </a:xfrm>
        </p:spPr>
        <p:txBody>
          <a:bodyPr lIns="91440" tIns="45720" rIns="91440" bIns="45720" anchor="ctr">
            <a:normAutofit/>
          </a:bodyPr>
          <a:lstStyle/>
          <a:p>
            <a:pPr>
              <a:lnSpc>
                <a:spcPct val="90000"/>
              </a:lnSpc>
            </a:pPr>
            <a:r>
              <a:rPr lang="en-US" sz="2500" dirty="0">
                <a:latin typeface="+mn-lt"/>
              </a:rPr>
              <a:t>Northwest : Adult Federal Performance Outcomes</a:t>
            </a:r>
            <a:endParaRPr kumimoji="0" lang="en-US" sz="2500" b="1" i="0" kern="1200" cap="none" baseline="0" dirty="0">
              <a:latin typeface="+mn-lt"/>
            </a:endParaRPr>
          </a:p>
        </p:txBody>
      </p:sp>
      <p:pic>
        <p:nvPicPr>
          <p:cNvPr id="4" name="slide2" descr="Indicators">
            <a:extLst>
              <a:ext uri="{FF2B5EF4-FFF2-40B4-BE49-F238E27FC236}">
                <a16:creationId xmlns:a16="http://schemas.microsoft.com/office/drawing/2014/main" id="{D6C90402-8B08-5E62-98A9-CFBA0B3736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7967" y="571500"/>
            <a:ext cx="6411593" cy="4488113"/>
          </a:xfrm>
          <a:prstGeom prst="rect">
            <a:avLst/>
          </a:prstGeom>
          <a:noFill/>
        </p:spPr>
      </p:pic>
    </p:spTree>
    <p:extLst>
      <p:ext uri="{BB962C8B-B14F-4D97-AF65-F5344CB8AC3E}">
        <p14:creationId xmlns:p14="http://schemas.microsoft.com/office/powerpoint/2010/main" val="2843434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07F08-34AD-2860-BB69-BEAD08E09B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E62BF4-0088-A8DF-F7D6-5A556B435E53}"/>
              </a:ext>
            </a:extLst>
          </p:cNvPr>
          <p:cNvSpPr>
            <a:spLocks noGrp="1"/>
          </p:cNvSpPr>
          <p:nvPr>
            <p:ph type="title"/>
          </p:nvPr>
        </p:nvSpPr>
        <p:spPr>
          <a:xfrm>
            <a:off x="609600" y="0"/>
            <a:ext cx="8180450" cy="571500"/>
          </a:xfrm>
        </p:spPr>
        <p:txBody>
          <a:bodyPr lIns="91440" tIns="45720" rIns="91440" bIns="45720" anchor="ctr">
            <a:normAutofit/>
          </a:bodyPr>
          <a:lstStyle/>
          <a:p>
            <a:pPr>
              <a:lnSpc>
                <a:spcPct val="90000"/>
              </a:lnSpc>
            </a:pPr>
            <a:r>
              <a:rPr lang="en-US" sz="2500" dirty="0">
                <a:latin typeface="+mn-lt"/>
              </a:rPr>
              <a:t>Northwest : Adult Federal Performance Outcomes</a:t>
            </a:r>
            <a:endParaRPr kumimoji="0" lang="en-US" sz="2500" b="1" i="0" kern="1200" cap="none" baseline="0" dirty="0">
              <a:latin typeface="+mn-lt"/>
            </a:endParaRPr>
          </a:p>
        </p:txBody>
      </p:sp>
      <p:graphicFrame>
        <p:nvGraphicFramePr>
          <p:cNvPr id="11" name="Table 10">
            <a:extLst>
              <a:ext uri="{FF2B5EF4-FFF2-40B4-BE49-F238E27FC236}">
                <a16:creationId xmlns:a16="http://schemas.microsoft.com/office/drawing/2014/main" id="{B089ABFC-7DE7-CE6A-9204-B4CD6677F73A}"/>
              </a:ext>
            </a:extLst>
          </p:cNvPr>
          <p:cNvGraphicFramePr>
            <a:graphicFrameLocks noGrp="1"/>
          </p:cNvGraphicFramePr>
          <p:nvPr>
            <p:extLst>
              <p:ext uri="{D42A27DB-BD31-4B8C-83A1-F6EECF244321}">
                <p14:modId xmlns:p14="http://schemas.microsoft.com/office/powerpoint/2010/main" val="3308355831"/>
              </p:ext>
            </p:extLst>
          </p:nvPr>
        </p:nvGraphicFramePr>
        <p:xfrm>
          <a:off x="106987" y="992583"/>
          <a:ext cx="2946497" cy="1344444"/>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2">
                  <a:extLst>
                    <a:ext uri="{9D8B030D-6E8A-4147-A177-3AD203B41FA5}">
                      <a16:colId xmlns:a16="http://schemas.microsoft.com/office/drawing/2014/main" val="524634366"/>
                    </a:ext>
                  </a:extLst>
                </a:gridCol>
              </a:tblGrid>
              <a:tr h="359978">
                <a:tc>
                  <a:txBody>
                    <a:bodyPr/>
                    <a:lstStyle/>
                    <a:p>
                      <a:pPr algn="ctr" fontAlgn="b"/>
                      <a:r>
                        <a:rPr lang="en-US" sz="1200" u="none" strike="noStrike" dirty="0">
                          <a:solidFill>
                            <a:schemeClr val="tx1"/>
                          </a:solidFill>
                          <a:effectLst/>
                        </a:rPr>
                        <a:t>PY</a:t>
                      </a:r>
                      <a:endParaRPr lang="en-US" sz="1200" b="0" i="0" u="none" strike="noStrike" dirty="0">
                        <a:solidFill>
                          <a:schemeClr val="tx1"/>
                        </a:solidFill>
                        <a:effectLst/>
                        <a:latin typeface="Arial" panose="020B0604020202020204" pitchFamily="34" charset="0"/>
                      </a:endParaRPr>
                    </a:p>
                  </a:txBody>
                  <a:tcPr marL="10714" marR="10714" marT="10714" marB="0" anchor="b"/>
                </a:tc>
                <a:tc>
                  <a:txBody>
                    <a:bodyPr/>
                    <a:lstStyle/>
                    <a:p>
                      <a:pPr algn="ctr" fontAlgn="b"/>
                      <a:r>
                        <a:rPr lang="en-US" sz="1200" u="none" strike="noStrike" dirty="0">
                          <a:solidFill>
                            <a:schemeClr val="tx1"/>
                          </a:solidFill>
                          <a:effectLst/>
                        </a:rPr>
                        <a:t>State Average</a:t>
                      </a:r>
                      <a:endParaRPr lang="en-US" sz="1200" b="0" i="0" u="none" strike="noStrike" dirty="0">
                        <a:solidFill>
                          <a:schemeClr val="tx1"/>
                        </a:solidFill>
                        <a:effectLst/>
                        <a:latin typeface="Arial" panose="020B0604020202020204" pitchFamily="34" charset="0"/>
                      </a:endParaRPr>
                    </a:p>
                  </a:txBody>
                  <a:tcPr marL="10714" marR="10714" marT="10714" marB="0" anchor="b"/>
                </a:tc>
                <a:tc>
                  <a:txBody>
                    <a:bodyPr/>
                    <a:lstStyle/>
                    <a:p>
                      <a:pPr algn="ctr" fontAlgn="b"/>
                      <a:r>
                        <a:rPr lang="en-US" sz="1200" u="none" strike="noStrike" dirty="0">
                          <a:solidFill>
                            <a:schemeClr val="tx1"/>
                          </a:solidFill>
                          <a:effectLst/>
                        </a:rPr>
                        <a:t>Initial Local  Target</a:t>
                      </a:r>
                      <a:endParaRPr lang="en-US" sz="1200" b="0" i="0" u="none" strike="noStrike" dirty="0">
                        <a:solidFill>
                          <a:schemeClr val="tx1"/>
                        </a:solidFill>
                        <a:effectLst/>
                        <a:latin typeface="Arial" panose="020B0604020202020204" pitchFamily="34" charset="0"/>
                      </a:endParaRPr>
                    </a:p>
                  </a:txBody>
                  <a:tcPr marL="10714" marR="10714" marT="10714" marB="0" anchor="b"/>
                </a:tc>
                <a:tc>
                  <a:txBody>
                    <a:bodyPr/>
                    <a:lstStyle/>
                    <a:p>
                      <a:pPr algn="ctr" fontAlgn="b"/>
                      <a:r>
                        <a:rPr lang="en-US" sz="1200" u="none" strike="noStrike">
                          <a:solidFill>
                            <a:schemeClr val="tx1"/>
                          </a:solidFill>
                          <a:effectLst/>
                        </a:rPr>
                        <a:t>Actual Outcome</a:t>
                      </a:r>
                      <a:endParaRPr lang="en-US" sz="1200" b="0" i="0" u="none" strike="noStrike">
                        <a:solidFill>
                          <a:schemeClr val="tx1"/>
                        </a:solidFill>
                        <a:effectLst/>
                        <a:latin typeface="Arial" panose="020B0604020202020204" pitchFamily="34" charset="0"/>
                      </a:endParaRPr>
                    </a:p>
                  </a:txBody>
                  <a:tcPr marL="10714" marR="10714" marT="10714" marB="0" anchor="b"/>
                </a:tc>
                <a:extLst>
                  <a:ext uri="{0D108BD9-81ED-4DB2-BD59-A6C34878D82A}">
                    <a16:rowId xmlns:a16="http://schemas.microsoft.com/office/drawing/2014/main" val="527023104"/>
                  </a:ext>
                </a:extLst>
              </a:tr>
              <a:tr h="183635">
                <a:tc>
                  <a:txBody>
                    <a:bodyPr/>
                    <a:lstStyle/>
                    <a:p>
                      <a:pPr algn="ctr" fontAlgn="t"/>
                      <a:r>
                        <a:rPr lang="en-US" sz="1200" u="none" strike="noStrike" dirty="0">
                          <a:solidFill>
                            <a:schemeClr val="tx1"/>
                          </a:solidFill>
                          <a:effectLst/>
                        </a:rPr>
                        <a:t>2020</a:t>
                      </a:r>
                      <a:endParaRPr lang="en-US" sz="1200" b="0" i="0" u="none" strike="noStrike" dirty="0">
                        <a:solidFill>
                          <a:schemeClr val="tx1"/>
                        </a:solidFill>
                        <a:effectLst/>
                        <a:latin typeface="Arial" panose="020B0604020202020204" pitchFamily="34" charset="0"/>
                      </a:endParaRPr>
                    </a:p>
                  </a:txBody>
                  <a:tcPr marL="10714" marR="10714" marT="10714" marB="0"/>
                </a:tc>
                <a:tc>
                  <a:txBody>
                    <a:bodyPr/>
                    <a:lstStyle/>
                    <a:p>
                      <a:pPr algn="ctr" fontAlgn="ctr"/>
                      <a:r>
                        <a:rPr lang="en-US" sz="1200" u="none" strike="noStrike" dirty="0">
                          <a:solidFill>
                            <a:schemeClr val="tx1"/>
                          </a:solidFill>
                          <a:effectLst/>
                        </a:rPr>
                        <a:t>59.2%</a:t>
                      </a:r>
                      <a:endParaRPr lang="en-US" sz="1200" b="0" i="0" u="none" strike="noStrike" dirty="0">
                        <a:solidFill>
                          <a:schemeClr val="tx1"/>
                        </a:solidFill>
                        <a:effectLst/>
                        <a:latin typeface="Arial" panose="020B0604020202020204" pitchFamily="34" charset="0"/>
                      </a:endParaRPr>
                    </a:p>
                  </a:txBody>
                  <a:tcPr marL="10714" marR="10714" marT="10714" marB="0" anchor="ctr"/>
                </a:tc>
                <a:tc>
                  <a:txBody>
                    <a:bodyPr/>
                    <a:lstStyle/>
                    <a:p>
                      <a:pPr algn="ctr" fontAlgn="ctr"/>
                      <a:r>
                        <a:rPr lang="en-US" sz="1200" u="none" strike="noStrike" dirty="0">
                          <a:solidFill>
                            <a:schemeClr val="tx1"/>
                          </a:solidFill>
                          <a:effectLst/>
                        </a:rPr>
                        <a:t>72.9%</a:t>
                      </a:r>
                      <a:endParaRPr lang="en-US" sz="1200" b="0" i="0" u="none" strike="noStrike" dirty="0">
                        <a:solidFill>
                          <a:schemeClr val="tx1"/>
                        </a:solidFill>
                        <a:effectLst/>
                        <a:latin typeface="Arial" panose="020B0604020202020204" pitchFamily="34" charset="0"/>
                      </a:endParaRPr>
                    </a:p>
                  </a:txBody>
                  <a:tcPr marL="10714" marR="10714" marT="10714" marB="0" anchor="ctr"/>
                </a:tc>
                <a:tc>
                  <a:txBody>
                    <a:bodyPr/>
                    <a:lstStyle/>
                    <a:p>
                      <a:pPr algn="ctr" fontAlgn="ctr"/>
                      <a:r>
                        <a:rPr lang="en-US" sz="1200" u="none" strike="noStrike" dirty="0">
                          <a:solidFill>
                            <a:schemeClr val="tx1"/>
                          </a:solidFill>
                          <a:effectLst/>
                        </a:rPr>
                        <a:t>75.2%</a:t>
                      </a:r>
                      <a:endParaRPr lang="en-US" sz="1200" b="0" i="0" u="none" strike="noStrike" dirty="0">
                        <a:solidFill>
                          <a:schemeClr val="tx1"/>
                        </a:solidFill>
                        <a:effectLst/>
                        <a:latin typeface="Arial" panose="020B0604020202020204" pitchFamily="34" charset="0"/>
                      </a:endParaRPr>
                    </a:p>
                  </a:txBody>
                  <a:tcPr marL="10714" marR="10714" marT="10714" marB="0" anchor="ctr"/>
                </a:tc>
                <a:extLst>
                  <a:ext uri="{0D108BD9-81ED-4DB2-BD59-A6C34878D82A}">
                    <a16:rowId xmlns:a16="http://schemas.microsoft.com/office/drawing/2014/main" val="1327770164"/>
                  </a:ext>
                </a:extLst>
              </a:tr>
              <a:tr h="183635">
                <a:tc>
                  <a:txBody>
                    <a:bodyPr/>
                    <a:lstStyle/>
                    <a:p>
                      <a:pPr algn="ctr" fontAlgn="t"/>
                      <a:r>
                        <a:rPr lang="en-US" sz="1200" u="none" strike="noStrike" dirty="0">
                          <a:solidFill>
                            <a:schemeClr val="tx1"/>
                          </a:solidFill>
                          <a:effectLst/>
                        </a:rPr>
                        <a:t>2021</a:t>
                      </a:r>
                      <a:endParaRPr lang="en-US" sz="1200" b="0" i="0" u="none" strike="noStrike" dirty="0">
                        <a:solidFill>
                          <a:schemeClr val="tx1"/>
                        </a:solidFill>
                        <a:effectLst/>
                        <a:latin typeface="Arial" panose="020B0604020202020204" pitchFamily="34" charset="0"/>
                      </a:endParaRPr>
                    </a:p>
                  </a:txBody>
                  <a:tcPr marL="10714" marR="10714" marT="10714" marB="0"/>
                </a:tc>
                <a:tc>
                  <a:txBody>
                    <a:bodyPr/>
                    <a:lstStyle/>
                    <a:p>
                      <a:pPr algn="ctr" fontAlgn="ctr"/>
                      <a:r>
                        <a:rPr lang="en-US" sz="1200" u="none" strike="noStrike" dirty="0">
                          <a:solidFill>
                            <a:schemeClr val="tx1"/>
                          </a:solidFill>
                          <a:effectLst/>
                        </a:rPr>
                        <a:t>62.2%</a:t>
                      </a:r>
                      <a:endParaRPr lang="en-US" sz="1200" b="0" i="0" u="none" strike="noStrike" dirty="0">
                        <a:solidFill>
                          <a:schemeClr val="tx1"/>
                        </a:solidFill>
                        <a:effectLst/>
                        <a:latin typeface="Arial" panose="020B0604020202020204" pitchFamily="34" charset="0"/>
                      </a:endParaRPr>
                    </a:p>
                  </a:txBody>
                  <a:tcPr marL="10714" marR="10714" marT="10714" marB="0" anchor="ctr"/>
                </a:tc>
                <a:tc>
                  <a:txBody>
                    <a:bodyPr/>
                    <a:lstStyle/>
                    <a:p>
                      <a:pPr algn="ctr" fontAlgn="ctr"/>
                      <a:r>
                        <a:rPr lang="en-US" sz="1200" u="none" strike="noStrike" dirty="0">
                          <a:solidFill>
                            <a:schemeClr val="tx1"/>
                          </a:solidFill>
                          <a:effectLst/>
                        </a:rPr>
                        <a:t>72.9%</a:t>
                      </a:r>
                      <a:endParaRPr lang="en-US" sz="1200" b="0" i="0" u="none" strike="noStrike" dirty="0">
                        <a:solidFill>
                          <a:schemeClr val="tx1"/>
                        </a:solidFill>
                        <a:effectLst/>
                        <a:latin typeface="Arial" panose="020B0604020202020204" pitchFamily="34" charset="0"/>
                      </a:endParaRPr>
                    </a:p>
                  </a:txBody>
                  <a:tcPr marL="10714" marR="10714" marT="10714" marB="0" anchor="ctr"/>
                </a:tc>
                <a:tc>
                  <a:txBody>
                    <a:bodyPr/>
                    <a:lstStyle/>
                    <a:p>
                      <a:pPr algn="ctr" fontAlgn="ctr"/>
                      <a:r>
                        <a:rPr lang="en-US" sz="1200" u="none" strike="noStrike">
                          <a:solidFill>
                            <a:schemeClr val="tx1"/>
                          </a:solidFill>
                          <a:effectLst/>
                        </a:rPr>
                        <a:t>80.0%</a:t>
                      </a:r>
                      <a:endParaRPr lang="en-US" sz="1200" b="0" i="0" u="none" strike="noStrike">
                        <a:solidFill>
                          <a:schemeClr val="tx1"/>
                        </a:solidFill>
                        <a:effectLst/>
                        <a:latin typeface="Arial" panose="020B0604020202020204" pitchFamily="34" charset="0"/>
                      </a:endParaRPr>
                    </a:p>
                  </a:txBody>
                  <a:tcPr marL="10714" marR="10714" marT="10714" marB="0" anchor="ctr"/>
                </a:tc>
                <a:extLst>
                  <a:ext uri="{0D108BD9-81ED-4DB2-BD59-A6C34878D82A}">
                    <a16:rowId xmlns:a16="http://schemas.microsoft.com/office/drawing/2014/main" val="2321115292"/>
                  </a:ext>
                </a:extLst>
              </a:tr>
              <a:tr h="183635">
                <a:tc>
                  <a:txBody>
                    <a:bodyPr/>
                    <a:lstStyle/>
                    <a:p>
                      <a:pPr algn="ctr" fontAlgn="t"/>
                      <a:r>
                        <a:rPr lang="en-US" sz="1200" u="none" strike="noStrike" dirty="0">
                          <a:solidFill>
                            <a:schemeClr val="tx1"/>
                          </a:solidFill>
                          <a:effectLst/>
                        </a:rPr>
                        <a:t>2022</a:t>
                      </a:r>
                      <a:endParaRPr lang="en-US" sz="1200" b="0" i="0" u="none" strike="noStrike" dirty="0">
                        <a:solidFill>
                          <a:schemeClr val="tx1"/>
                        </a:solidFill>
                        <a:effectLst/>
                        <a:latin typeface="Arial" panose="020B0604020202020204" pitchFamily="34" charset="0"/>
                      </a:endParaRPr>
                    </a:p>
                  </a:txBody>
                  <a:tcPr marL="10714" marR="10714" marT="10714" marB="0"/>
                </a:tc>
                <a:tc>
                  <a:txBody>
                    <a:bodyPr/>
                    <a:lstStyle/>
                    <a:p>
                      <a:pPr algn="ctr" fontAlgn="ctr"/>
                      <a:r>
                        <a:rPr lang="en-US" sz="1200" u="none" strike="noStrike" dirty="0">
                          <a:solidFill>
                            <a:schemeClr val="tx1"/>
                          </a:solidFill>
                          <a:effectLst/>
                          <a:highlight>
                            <a:srgbClr val="FFFF00"/>
                          </a:highlight>
                        </a:rPr>
                        <a:t>63.8%</a:t>
                      </a:r>
                      <a:endParaRPr lang="en-US" sz="1200" b="0" i="0" u="none" strike="noStrike" dirty="0">
                        <a:solidFill>
                          <a:schemeClr val="tx1"/>
                        </a:solidFill>
                        <a:effectLst/>
                        <a:highlight>
                          <a:srgbClr val="FFFF00"/>
                        </a:highlight>
                        <a:latin typeface="Arial" panose="020B0604020202020204" pitchFamily="34" charset="0"/>
                      </a:endParaRPr>
                    </a:p>
                  </a:txBody>
                  <a:tcPr marL="10714" marR="10714" marT="10714" marB="0" anchor="ctr"/>
                </a:tc>
                <a:tc>
                  <a:txBody>
                    <a:bodyPr/>
                    <a:lstStyle/>
                    <a:p>
                      <a:pPr algn="ctr" fontAlgn="ctr"/>
                      <a:r>
                        <a:rPr lang="en-US" sz="1200" u="none" strike="noStrike" dirty="0">
                          <a:solidFill>
                            <a:schemeClr val="tx1"/>
                          </a:solidFill>
                          <a:effectLst/>
                        </a:rPr>
                        <a:t>68.0%</a:t>
                      </a:r>
                      <a:endParaRPr lang="en-US" sz="1200" b="0" i="0" u="none" strike="noStrike" dirty="0">
                        <a:solidFill>
                          <a:schemeClr val="tx1"/>
                        </a:solidFill>
                        <a:effectLst/>
                        <a:latin typeface="Arial" panose="020B0604020202020204" pitchFamily="34" charset="0"/>
                      </a:endParaRPr>
                    </a:p>
                  </a:txBody>
                  <a:tcPr marL="10714" marR="10714" marT="10714" marB="0" anchor="ctr"/>
                </a:tc>
                <a:tc>
                  <a:txBody>
                    <a:bodyPr/>
                    <a:lstStyle/>
                    <a:p>
                      <a:pPr algn="ctr" fontAlgn="ctr"/>
                      <a:r>
                        <a:rPr lang="en-US" sz="1200" u="none" strike="noStrike" dirty="0">
                          <a:solidFill>
                            <a:schemeClr val="tx1"/>
                          </a:solidFill>
                          <a:effectLst/>
                          <a:highlight>
                            <a:srgbClr val="FFFF00"/>
                          </a:highlight>
                        </a:rPr>
                        <a:t>75.3%</a:t>
                      </a:r>
                      <a:endParaRPr lang="en-US" sz="1200" b="0" i="0" u="none" strike="noStrike" dirty="0">
                        <a:solidFill>
                          <a:schemeClr val="tx1"/>
                        </a:solidFill>
                        <a:effectLst/>
                        <a:highlight>
                          <a:srgbClr val="FFFF00"/>
                        </a:highlight>
                        <a:latin typeface="Arial" panose="020B0604020202020204" pitchFamily="34" charset="0"/>
                      </a:endParaRPr>
                    </a:p>
                  </a:txBody>
                  <a:tcPr marL="10714" marR="10714" marT="10714" marB="0" anchor="ctr"/>
                </a:tc>
                <a:extLst>
                  <a:ext uri="{0D108BD9-81ED-4DB2-BD59-A6C34878D82A}">
                    <a16:rowId xmlns:a16="http://schemas.microsoft.com/office/drawing/2014/main" val="989601858"/>
                  </a:ext>
                </a:extLst>
              </a:tr>
              <a:tr h="183635">
                <a:tc>
                  <a:txBody>
                    <a:bodyPr/>
                    <a:lstStyle/>
                    <a:p>
                      <a:pPr algn="ctr" fontAlgn="t"/>
                      <a:r>
                        <a:rPr lang="en-US" sz="1200" u="none" strike="noStrike">
                          <a:solidFill>
                            <a:schemeClr val="tx1"/>
                          </a:solidFill>
                          <a:effectLst/>
                        </a:rPr>
                        <a:t>2023</a:t>
                      </a:r>
                      <a:endParaRPr lang="en-US" sz="1200" b="0" i="0" u="none" strike="noStrike">
                        <a:solidFill>
                          <a:schemeClr val="tx1"/>
                        </a:solidFill>
                        <a:effectLst/>
                        <a:latin typeface="Arial" panose="020B0604020202020204" pitchFamily="34" charset="0"/>
                      </a:endParaRPr>
                    </a:p>
                  </a:txBody>
                  <a:tcPr marL="10714" marR="10714" marT="10714" marB="0"/>
                </a:tc>
                <a:tc>
                  <a:txBody>
                    <a:bodyPr/>
                    <a:lstStyle/>
                    <a:p>
                      <a:pPr algn="ctr" fontAlgn="ctr"/>
                      <a:r>
                        <a:rPr lang="en-US" sz="1200" u="none" strike="noStrike" dirty="0">
                          <a:solidFill>
                            <a:schemeClr val="tx1"/>
                          </a:solidFill>
                          <a:effectLst/>
                          <a:highlight>
                            <a:srgbClr val="FFFF00"/>
                          </a:highlight>
                        </a:rPr>
                        <a:t>69.2%</a:t>
                      </a:r>
                      <a:endParaRPr lang="en-US" sz="1200" b="0" i="0" u="none" strike="noStrike" dirty="0">
                        <a:solidFill>
                          <a:schemeClr val="tx1"/>
                        </a:solidFill>
                        <a:effectLst/>
                        <a:highlight>
                          <a:srgbClr val="FFFF00"/>
                        </a:highlight>
                        <a:latin typeface="Arial" panose="020B0604020202020204" pitchFamily="34" charset="0"/>
                      </a:endParaRPr>
                    </a:p>
                  </a:txBody>
                  <a:tcPr marL="10714" marR="10714" marT="10714" marB="0" anchor="ctr"/>
                </a:tc>
                <a:tc>
                  <a:txBody>
                    <a:bodyPr/>
                    <a:lstStyle/>
                    <a:p>
                      <a:pPr algn="ctr" fontAlgn="ctr"/>
                      <a:r>
                        <a:rPr lang="en-US" sz="1200" u="none" strike="noStrike" dirty="0">
                          <a:solidFill>
                            <a:schemeClr val="tx1"/>
                          </a:solidFill>
                          <a:effectLst/>
                        </a:rPr>
                        <a:t>68.0%</a:t>
                      </a:r>
                      <a:endParaRPr lang="en-US" sz="1200" b="0" i="0" u="none" strike="noStrike" dirty="0">
                        <a:solidFill>
                          <a:schemeClr val="tx1"/>
                        </a:solidFill>
                        <a:effectLst/>
                        <a:latin typeface="Arial" panose="020B0604020202020204" pitchFamily="34" charset="0"/>
                      </a:endParaRPr>
                    </a:p>
                  </a:txBody>
                  <a:tcPr marL="10714" marR="10714" marT="10714" marB="0" anchor="ctr"/>
                </a:tc>
                <a:tc>
                  <a:txBody>
                    <a:bodyPr/>
                    <a:lstStyle/>
                    <a:p>
                      <a:pPr algn="ctr" fontAlgn="ctr"/>
                      <a:r>
                        <a:rPr lang="en-US" sz="1200" u="none" strike="noStrike" dirty="0">
                          <a:solidFill>
                            <a:schemeClr val="tx1"/>
                          </a:solidFill>
                          <a:effectLst/>
                          <a:highlight>
                            <a:srgbClr val="FFFF00"/>
                          </a:highlight>
                        </a:rPr>
                        <a:t>79.9%</a:t>
                      </a:r>
                      <a:endParaRPr lang="en-US" sz="1200" b="0" i="0" u="none" strike="noStrike" dirty="0">
                        <a:solidFill>
                          <a:schemeClr val="tx1"/>
                        </a:solidFill>
                        <a:effectLst/>
                        <a:highlight>
                          <a:srgbClr val="FFFF00"/>
                        </a:highlight>
                        <a:latin typeface="Arial" panose="020B0604020202020204" pitchFamily="34" charset="0"/>
                      </a:endParaRPr>
                    </a:p>
                  </a:txBody>
                  <a:tcPr marL="10714" marR="10714" marT="10714" marB="0" anchor="ctr"/>
                </a:tc>
                <a:extLst>
                  <a:ext uri="{0D108BD9-81ED-4DB2-BD59-A6C34878D82A}">
                    <a16:rowId xmlns:a16="http://schemas.microsoft.com/office/drawing/2014/main" val="3808165675"/>
                  </a:ext>
                </a:extLst>
              </a:tr>
              <a:tr h="183635">
                <a:tc>
                  <a:txBody>
                    <a:bodyPr/>
                    <a:lstStyle/>
                    <a:p>
                      <a:pPr algn="ctr" fontAlgn="t"/>
                      <a:r>
                        <a:rPr lang="en-US" sz="1200" u="none" strike="noStrike" dirty="0">
                          <a:solidFill>
                            <a:schemeClr val="tx1"/>
                          </a:solidFill>
                          <a:effectLst/>
                        </a:rPr>
                        <a:t>2024 </a:t>
                      </a:r>
                      <a:endParaRPr lang="en-US" sz="1200" b="0" i="0" u="none" strike="noStrike" dirty="0">
                        <a:solidFill>
                          <a:schemeClr val="tx1"/>
                        </a:solidFill>
                        <a:effectLst/>
                        <a:latin typeface="Arial" panose="020B0604020202020204" pitchFamily="34" charset="0"/>
                      </a:endParaRPr>
                    </a:p>
                  </a:txBody>
                  <a:tcPr marL="10714" marR="10714" marT="10714" marB="0"/>
                </a:tc>
                <a:tc>
                  <a:txBody>
                    <a:bodyPr/>
                    <a:lstStyle/>
                    <a:p>
                      <a:pPr algn="ctr" fontAlgn="ctr"/>
                      <a:r>
                        <a:rPr lang="en-US" sz="1200" u="none" strike="noStrike" dirty="0">
                          <a:solidFill>
                            <a:schemeClr val="tx1"/>
                          </a:solidFill>
                          <a:effectLst/>
                          <a:highlight>
                            <a:srgbClr val="FFFF00"/>
                          </a:highlight>
                        </a:rPr>
                        <a:t>69.0%</a:t>
                      </a:r>
                      <a:endParaRPr lang="en-US" sz="1200" b="0" i="0" u="none" strike="noStrike" dirty="0">
                        <a:solidFill>
                          <a:schemeClr val="tx1"/>
                        </a:solidFill>
                        <a:effectLst/>
                        <a:highlight>
                          <a:srgbClr val="FFFF00"/>
                        </a:highlight>
                        <a:latin typeface="Arial" panose="020B0604020202020204" pitchFamily="34" charset="0"/>
                      </a:endParaRPr>
                    </a:p>
                  </a:txBody>
                  <a:tcPr marL="10714" marR="10714" marT="10714" marB="0" anchor="ctr"/>
                </a:tc>
                <a:tc>
                  <a:txBody>
                    <a:bodyPr/>
                    <a:lstStyle/>
                    <a:p>
                      <a:pPr algn="ctr" fontAlgn="ctr"/>
                      <a:r>
                        <a:rPr lang="en-US" sz="1200" u="none" strike="noStrike" dirty="0">
                          <a:solidFill>
                            <a:schemeClr val="tx1"/>
                          </a:solidFill>
                          <a:effectLst/>
                        </a:rPr>
                        <a:t>77.2%</a:t>
                      </a:r>
                      <a:endParaRPr lang="en-US" sz="1200" b="0" i="0" u="none" strike="noStrike" dirty="0">
                        <a:solidFill>
                          <a:schemeClr val="tx1"/>
                        </a:solidFill>
                        <a:effectLst/>
                        <a:latin typeface="Arial" panose="020B0604020202020204" pitchFamily="34" charset="0"/>
                      </a:endParaRPr>
                    </a:p>
                  </a:txBody>
                  <a:tcPr marL="10714" marR="10714" marT="10714" marB="0" anchor="ctr"/>
                </a:tc>
                <a:tc>
                  <a:txBody>
                    <a:bodyPr/>
                    <a:lstStyle/>
                    <a:p>
                      <a:pPr algn="ctr" fontAlgn="ctr"/>
                      <a:r>
                        <a:rPr lang="en-US" sz="1200" u="none" strike="noStrike" dirty="0">
                          <a:solidFill>
                            <a:schemeClr val="tx1"/>
                          </a:solidFill>
                          <a:effectLst/>
                          <a:highlight>
                            <a:srgbClr val="FFFF00"/>
                          </a:highlight>
                        </a:rPr>
                        <a:t>82.1%</a:t>
                      </a:r>
                      <a:endParaRPr lang="en-US" sz="1200" b="0" i="0" u="none" strike="noStrike" dirty="0">
                        <a:solidFill>
                          <a:schemeClr val="tx1"/>
                        </a:solidFill>
                        <a:effectLst/>
                        <a:highlight>
                          <a:srgbClr val="FFFF00"/>
                        </a:highlight>
                        <a:latin typeface="Arial" panose="020B0604020202020204" pitchFamily="34" charset="0"/>
                      </a:endParaRPr>
                    </a:p>
                  </a:txBody>
                  <a:tcPr marL="10714" marR="10714" marT="10714" marB="0" anchor="ctr"/>
                </a:tc>
                <a:extLst>
                  <a:ext uri="{0D108BD9-81ED-4DB2-BD59-A6C34878D82A}">
                    <a16:rowId xmlns:a16="http://schemas.microsoft.com/office/drawing/2014/main" val="69589367"/>
                  </a:ext>
                </a:extLst>
              </a:tr>
            </a:tbl>
          </a:graphicData>
        </a:graphic>
      </p:graphicFrame>
      <p:sp>
        <p:nvSpPr>
          <p:cNvPr id="12" name="Text Placeholder 1">
            <a:extLst>
              <a:ext uri="{FF2B5EF4-FFF2-40B4-BE49-F238E27FC236}">
                <a16:creationId xmlns:a16="http://schemas.microsoft.com/office/drawing/2014/main" id="{70C76310-321B-9C96-C983-E13DA2F7A622}"/>
              </a:ext>
            </a:extLst>
          </p:cNvPr>
          <p:cNvSpPr txBox="1">
            <a:spLocks/>
          </p:cNvSpPr>
          <p:nvPr/>
        </p:nvSpPr>
        <p:spPr>
          <a:xfrm>
            <a:off x="106986" y="759188"/>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Employment Quarter 2</a:t>
            </a:r>
          </a:p>
        </p:txBody>
      </p:sp>
      <p:sp>
        <p:nvSpPr>
          <p:cNvPr id="16" name="Text Placeholder 1">
            <a:extLst>
              <a:ext uri="{FF2B5EF4-FFF2-40B4-BE49-F238E27FC236}">
                <a16:creationId xmlns:a16="http://schemas.microsoft.com/office/drawing/2014/main" id="{B1D61C27-5C8B-0756-A045-952CDE29675C}"/>
              </a:ext>
            </a:extLst>
          </p:cNvPr>
          <p:cNvSpPr txBox="1">
            <a:spLocks/>
          </p:cNvSpPr>
          <p:nvPr/>
        </p:nvSpPr>
        <p:spPr>
          <a:xfrm>
            <a:off x="106985" y="2979932"/>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Employment Quarter 4</a:t>
            </a:r>
          </a:p>
        </p:txBody>
      </p:sp>
      <p:graphicFrame>
        <p:nvGraphicFramePr>
          <p:cNvPr id="7" name="Table 6">
            <a:extLst>
              <a:ext uri="{FF2B5EF4-FFF2-40B4-BE49-F238E27FC236}">
                <a16:creationId xmlns:a16="http://schemas.microsoft.com/office/drawing/2014/main" id="{D8004A08-B56E-733C-F65B-3A63AFA34DE2}"/>
              </a:ext>
            </a:extLst>
          </p:cNvPr>
          <p:cNvGraphicFramePr>
            <a:graphicFrameLocks noGrp="1"/>
          </p:cNvGraphicFramePr>
          <p:nvPr>
            <p:extLst>
              <p:ext uri="{D42A27DB-BD31-4B8C-83A1-F6EECF244321}">
                <p14:modId xmlns:p14="http://schemas.microsoft.com/office/powerpoint/2010/main" val="3212085024"/>
              </p:ext>
            </p:extLst>
          </p:nvPr>
        </p:nvGraphicFramePr>
        <p:xfrm>
          <a:off x="106985" y="3213327"/>
          <a:ext cx="2946497" cy="1358728"/>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2">
                  <a:extLst>
                    <a:ext uri="{9D8B030D-6E8A-4147-A177-3AD203B41FA5}">
                      <a16:colId xmlns:a16="http://schemas.microsoft.com/office/drawing/2014/main" val="524634366"/>
                    </a:ext>
                  </a:extLst>
                </a:gridCol>
              </a:tblGrid>
              <a:tr h="359978">
                <a:tc>
                  <a:txBody>
                    <a:bodyPr/>
                    <a:lstStyle/>
                    <a:p>
                      <a:pPr algn="ctr" fontAlgn="b"/>
                      <a:r>
                        <a:rPr lang="en-US" sz="1200" u="none" strike="noStrike" dirty="0">
                          <a:solidFill>
                            <a:schemeClr val="tx1"/>
                          </a:solidFill>
                          <a:effectLst/>
                        </a:rPr>
                        <a:t>PY</a:t>
                      </a:r>
                      <a:endParaRPr lang="en-US" sz="1200" b="0" i="0" u="none" strike="noStrike" dirty="0">
                        <a:solidFill>
                          <a:schemeClr val="tx1"/>
                        </a:solidFill>
                        <a:effectLst/>
                        <a:latin typeface="Arial" panose="020B0604020202020204" pitchFamily="34" charset="0"/>
                      </a:endParaRPr>
                    </a:p>
                  </a:txBody>
                  <a:tcPr marL="10714" marR="10714" marT="10714" marB="0" anchor="b"/>
                </a:tc>
                <a:tc>
                  <a:txBody>
                    <a:bodyPr/>
                    <a:lstStyle/>
                    <a:p>
                      <a:pPr algn="ctr" fontAlgn="b"/>
                      <a:r>
                        <a:rPr lang="en-US" sz="1200" u="none" strike="noStrike" dirty="0">
                          <a:solidFill>
                            <a:schemeClr val="tx1"/>
                          </a:solidFill>
                          <a:effectLst/>
                        </a:rPr>
                        <a:t>State Average</a:t>
                      </a:r>
                      <a:endParaRPr lang="en-US" sz="1200" b="0" i="0" u="none" strike="noStrike" dirty="0">
                        <a:solidFill>
                          <a:schemeClr val="tx1"/>
                        </a:solidFill>
                        <a:effectLst/>
                        <a:latin typeface="Arial" panose="020B0604020202020204" pitchFamily="34" charset="0"/>
                      </a:endParaRPr>
                    </a:p>
                  </a:txBody>
                  <a:tcPr marL="10714" marR="10714" marT="10714" marB="0" anchor="b"/>
                </a:tc>
                <a:tc>
                  <a:txBody>
                    <a:bodyPr/>
                    <a:lstStyle/>
                    <a:p>
                      <a:pPr algn="ctr" fontAlgn="b"/>
                      <a:r>
                        <a:rPr lang="en-US" sz="1200" u="none" strike="noStrike" dirty="0">
                          <a:solidFill>
                            <a:schemeClr val="tx1"/>
                          </a:solidFill>
                          <a:effectLst/>
                        </a:rPr>
                        <a:t>Initial Local  Target</a:t>
                      </a:r>
                      <a:endParaRPr lang="en-US" sz="1200" b="0" i="0" u="none" strike="noStrike" dirty="0">
                        <a:solidFill>
                          <a:schemeClr val="tx1"/>
                        </a:solidFill>
                        <a:effectLst/>
                        <a:latin typeface="Arial" panose="020B0604020202020204" pitchFamily="34" charset="0"/>
                      </a:endParaRPr>
                    </a:p>
                  </a:txBody>
                  <a:tcPr marL="10714" marR="10714" marT="10714" marB="0" anchor="b"/>
                </a:tc>
                <a:tc>
                  <a:txBody>
                    <a:bodyPr/>
                    <a:lstStyle/>
                    <a:p>
                      <a:pPr algn="ctr" fontAlgn="b"/>
                      <a:r>
                        <a:rPr lang="en-US" sz="1200" u="none" strike="noStrike">
                          <a:solidFill>
                            <a:schemeClr val="tx1"/>
                          </a:solidFill>
                          <a:effectLst/>
                        </a:rPr>
                        <a:t>Actual Outcome</a:t>
                      </a:r>
                      <a:endParaRPr lang="en-US" sz="1200" b="0" i="0" u="none" strike="noStrike">
                        <a:solidFill>
                          <a:schemeClr val="tx1"/>
                        </a:solidFill>
                        <a:effectLst/>
                        <a:latin typeface="Arial" panose="020B0604020202020204" pitchFamily="34" charset="0"/>
                      </a:endParaRPr>
                    </a:p>
                  </a:txBody>
                  <a:tcPr marL="10714" marR="10714" marT="10714" marB="0" anchor="b"/>
                </a:tc>
                <a:extLst>
                  <a:ext uri="{0D108BD9-81ED-4DB2-BD59-A6C34878D82A}">
                    <a16:rowId xmlns:a16="http://schemas.microsoft.com/office/drawing/2014/main" val="527023104"/>
                  </a:ext>
                </a:extLst>
              </a:tr>
              <a:tr h="183635">
                <a:tc>
                  <a:txBody>
                    <a:bodyPr/>
                    <a:lstStyle/>
                    <a:p>
                      <a:pPr marL="0" algn="ctr" rtl="0" eaLnBrk="1" fontAlgn="t" latinLnBrk="0" hangingPunct="1"/>
                      <a:r>
                        <a:rPr kumimoji="0" lang="en-US" sz="1200" u="none" strike="noStrike" kern="1200" dirty="0">
                          <a:solidFill>
                            <a:schemeClr val="dk1"/>
                          </a:solidFill>
                          <a:effectLst/>
                          <a:latin typeface="+mn-lt"/>
                          <a:ea typeface="+mn-ea"/>
                          <a:cs typeface="+mn-cs"/>
                        </a:rPr>
                        <a:t>2020</a:t>
                      </a:r>
                    </a:p>
                  </a:txBody>
                  <a:tcPr marL="14285" marR="14285" marT="1428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u="none" strike="noStrike" kern="1200" dirty="0">
                          <a:solidFill>
                            <a:schemeClr val="dk1"/>
                          </a:solidFill>
                          <a:effectLst/>
                          <a:latin typeface="+mn-lt"/>
                          <a:ea typeface="+mn-ea"/>
                          <a:cs typeface="+mn-cs"/>
                        </a:rPr>
                        <a:t>64.2%</a:t>
                      </a:r>
                    </a:p>
                  </a:txBody>
                  <a:tcPr marL="14285" marR="14285" marT="14285" marB="0" anchor="ctr"/>
                </a:tc>
                <a:tc>
                  <a:txBody>
                    <a:bodyPr/>
                    <a:lstStyle/>
                    <a:p>
                      <a:pPr marL="0" algn="ctr" rtl="0" eaLnBrk="1" fontAlgn="t" latinLnBrk="0" hangingPunct="1"/>
                      <a:r>
                        <a:rPr kumimoji="0" lang="en-US" sz="1200" u="none" strike="noStrike" kern="1200" dirty="0">
                          <a:solidFill>
                            <a:schemeClr val="dk1"/>
                          </a:solidFill>
                          <a:effectLst/>
                          <a:latin typeface="+mn-lt"/>
                          <a:ea typeface="+mn-ea"/>
                          <a:cs typeface="+mn-cs"/>
                        </a:rPr>
                        <a:t>75.2%</a:t>
                      </a:r>
                    </a:p>
                  </a:txBody>
                  <a:tcPr marL="14285" marR="14285" marT="1428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u="none" strike="noStrike" kern="1200" dirty="0">
                          <a:solidFill>
                            <a:schemeClr val="dk1"/>
                          </a:solidFill>
                          <a:effectLst/>
                          <a:latin typeface="+mn-lt"/>
                          <a:ea typeface="+mn-ea"/>
                          <a:cs typeface="+mn-cs"/>
                        </a:rPr>
                        <a:t>77.2%</a:t>
                      </a:r>
                    </a:p>
                  </a:txBody>
                  <a:tcPr marL="14285" marR="14285" marT="14285" marB="0" anchor="ctr"/>
                </a:tc>
                <a:extLst>
                  <a:ext uri="{0D108BD9-81ED-4DB2-BD59-A6C34878D82A}">
                    <a16:rowId xmlns:a16="http://schemas.microsoft.com/office/drawing/2014/main" val="1327770164"/>
                  </a:ext>
                </a:extLst>
              </a:tr>
              <a:tr h="183635">
                <a:tc>
                  <a:txBody>
                    <a:bodyPr/>
                    <a:lstStyle/>
                    <a:p>
                      <a:pPr marL="0" algn="ctr" rtl="0" eaLnBrk="1" fontAlgn="t" latinLnBrk="0" hangingPunct="1"/>
                      <a:r>
                        <a:rPr kumimoji="0" lang="en-US" sz="1200" u="none" strike="noStrike" kern="1200">
                          <a:solidFill>
                            <a:schemeClr val="dk1"/>
                          </a:solidFill>
                          <a:effectLst/>
                          <a:latin typeface="+mn-lt"/>
                          <a:ea typeface="+mn-ea"/>
                          <a:cs typeface="+mn-cs"/>
                        </a:rPr>
                        <a:t>2021</a:t>
                      </a:r>
                    </a:p>
                  </a:txBody>
                  <a:tcPr marL="14285" marR="14285" marT="1428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u="none" strike="noStrike" kern="1200" dirty="0">
                          <a:solidFill>
                            <a:schemeClr val="dk1"/>
                          </a:solidFill>
                          <a:effectLst/>
                          <a:latin typeface="+mn-lt"/>
                          <a:ea typeface="+mn-ea"/>
                          <a:cs typeface="+mn-cs"/>
                        </a:rPr>
                        <a:t>57.5%</a:t>
                      </a:r>
                    </a:p>
                  </a:txBody>
                  <a:tcPr marL="14285" marR="14285" marT="1428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u="none" strike="noStrike" kern="1200" dirty="0">
                          <a:solidFill>
                            <a:schemeClr val="dk1"/>
                          </a:solidFill>
                          <a:effectLst/>
                          <a:latin typeface="+mn-lt"/>
                          <a:ea typeface="+mn-ea"/>
                          <a:cs typeface="+mn-cs"/>
                        </a:rPr>
                        <a:t>75.2%</a:t>
                      </a:r>
                    </a:p>
                  </a:txBody>
                  <a:tcPr marL="14285" marR="14285" marT="1428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u="none" strike="noStrike" kern="1200" dirty="0">
                          <a:solidFill>
                            <a:schemeClr val="dk1"/>
                          </a:solidFill>
                          <a:effectLst/>
                          <a:latin typeface="+mn-lt"/>
                          <a:ea typeface="+mn-ea"/>
                          <a:cs typeface="+mn-cs"/>
                        </a:rPr>
                        <a:t>68.0%</a:t>
                      </a:r>
                    </a:p>
                  </a:txBody>
                  <a:tcPr marL="14285" marR="14285" marT="14285" marB="0" anchor="ctr"/>
                </a:tc>
                <a:extLst>
                  <a:ext uri="{0D108BD9-81ED-4DB2-BD59-A6C34878D82A}">
                    <a16:rowId xmlns:a16="http://schemas.microsoft.com/office/drawing/2014/main" val="2321115292"/>
                  </a:ext>
                </a:extLst>
              </a:tr>
              <a:tr h="183635">
                <a:tc>
                  <a:txBody>
                    <a:bodyPr/>
                    <a:lstStyle/>
                    <a:p>
                      <a:pPr marL="0" algn="ctr" rtl="0" eaLnBrk="1" fontAlgn="t" latinLnBrk="0" hangingPunct="1"/>
                      <a:r>
                        <a:rPr kumimoji="0" lang="en-US" sz="1200" u="none" strike="noStrike" kern="1200" dirty="0">
                          <a:solidFill>
                            <a:schemeClr val="dk1"/>
                          </a:solidFill>
                          <a:effectLst/>
                          <a:latin typeface="+mn-lt"/>
                          <a:ea typeface="+mn-ea"/>
                          <a:cs typeface="+mn-cs"/>
                        </a:rPr>
                        <a:t>2022</a:t>
                      </a:r>
                    </a:p>
                  </a:txBody>
                  <a:tcPr marL="14285" marR="14285" marT="1428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u="none" strike="noStrike" kern="1200" dirty="0">
                          <a:solidFill>
                            <a:schemeClr val="dk1"/>
                          </a:solidFill>
                          <a:effectLst/>
                          <a:latin typeface="+mn-lt"/>
                          <a:ea typeface="+mn-ea"/>
                          <a:cs typeface="+mn-cs"/>
                        </a:rPr>
                        <a:t>63.8%</a:t>
                      </a:r>
                    </a:p>
                  </a:txBody>
                  <a:tcPr marL="14285" marR="14285" marT="1428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u="none" strike="noStrike" kern="1200" dirty="0">
                          <a:solidFill>
                            <a:schemeClr val="dk1"/>
                          </a:solidFill>
                          <a:effectLst/>
                          <a:latin typeface="+mn-lt"/>
                          <a:ea typeface="+mn-ea"/>
                          <a:cs typeface="+mn-cs"/>
                        </a:rPr>
                        <a:t>69.9%</a:t>
                      </a:r>
                    </a:p>
                  </a:txBody>
                  <a:tcPr marL="14285" marR="14285" marT="1428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u="none" strike="noStrike" kern="1200" dirty="0">
                          <a:solidFill>
                            <a:schemeClr val="dk1"/>
                          </a:solidFill>
                          <a:effectLst/>
                          <a:latin typeface="+mn-lt"/>
                          <a:ea typeface="+mn-ea"/>
                          <a:cs typeface="+mn-cs"/>
                        </a:rPr>
                        <a:t>69.1%</a:t>
                      </a:r>
                    </a:p>
                  </a:txBody>
                  <a:tcPr marL="14285" marR="14285" marT="14285" marB="0" anchor="ctr"/>
                </a:tc>
                <a:extLst>
                  <a:ext uri="{0D108BD9-81ED-4DB2-BD59-A6C34878D82A}">
                    <a16:rowId xmlns:a16="http://schemas.microsoft.com/office/drawing/2014/main" val="989601858"/>
                  </a:ext>
                </a:extLst>
              </a:tr>
              <a:tr h="183635">
                <a:tc>
                  <a:txBody>
                    <a:bodyPr/>
                    <a:lstStyle/>
                    <a:p>
                      <a:pPr marL="0" algn="ctr" rtl="0" eaLnBrk="1" fontAlgn="t" latinLnBrk="0" hangingPunct="1"/>
                      <a:r>
                        <a:rPr kumimoji="0" lang="en-US" sz="1200" u="none" strike="noStrike" kern="1200">
                          <a:solidFill>
                            <a:schemeClr val="dk1"/>
                          </a:solidFill>
                          <a:effectLst/>
                          <a:latin typeface="+mn-lt"/>
                          <a:ea typeface="+mn-ea"/>
                          <a:cs typeface="+mn-cs"/>
                        </a:rPr>
                        <a:t>2023</a:t>
                      </a:r>
                    </a:p>
                  </a:txBody>
                  <a:tcPr marL="14285" marR="14285" marT="14285" marB="0"/>
                </a:tc>
                <a:tc>
                  <a:txBody>
                    <a:bodyPr/>
                    <a:lstStyle/>
                    <a:p>
                      <a:pPr marL="0" algn="ctr" rtl="0" eaLnBrk="1" fontAlgn="t" latinLnBrk="0" hangingPunct="1"/>
                      <a:r>
                        <a:rPr kumimoji="0" lang="en-US" sz="1200" u="none" strike="noStrike" kern="1200" dirty="0">
                          <a:solidFill>
                            <a:schemeClr val="dk1"/>
                          </a:solidFill>
                          <a:effectLst/>
                          <a:highlight>
                            <a:srgbClr val="FFFF00"/>
                          </a:highlight>
                          <a:latin typeface="+mn-lt"/>
                          <a:ea typeface="+mn-ea"/>
                          <a:cs typeface="+mn-cs"/>
                        </a:rPr>
                        <a:t>70.1%</a:t>
                      </a:r>
                    </a:p>
                  </a:txBody>
                  <a:tcPr marL="14285" marR="14285" marT="1428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u="none" strike="noStrike" kern="1200" dirty="0">
                          <a:solidFill>
                            <a:schemeClr val="dk1"/>
                          </a:solidFill>
                          <a:effectLst/>
                          <a:latin typeface="+mn-lt"/>
                          <a:ea typeface="+mn-ea"/>
                          <a:cs typeface="+mn-cs"/>
                        </a:rPr>
                        <a:t>69.9%</a:t>
                      </a:r>
                    </a:p>
                  </a:txBody>
                  <a:tcPr marL="14285" marR="14285" marT="1428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u="none" strike="noStrike" kern="1200" dirty="0">
                          <a:solidFill>
                            <a:schemeClr val="dk1"/>
                          </a:solidFill>
                          <a:effectLst/>
                          <a:highlight>
                            <a:srgbClr val="FFFF00"/>
                          </a:highlight>
                          <a:latin typeface="+mn-lt"/>
                          <a:ea typeface="+mn-ea"/>
                          <a:cs typeface="+mn-cs"/>
                        </a:rPr>
                        <a:t>80.1%</a:t>
                      </a:r>
                    </a:p>
                  </a:txBody>
                  <a:tcPr marL="14285" marR="14285" marT="14285" marB="0" anchor="ctr"/>
                </a:tc>
                <a:extLst>
                  <a:ext uri="{0D108BD9-81ED-4DB2-BD59-A6C34878D82A}">
                    <a16:rowId xmlns:a16="http://schemas.microsoft.com/office/drawing/2014/main" val="3808165675"/>
                  </a:ext>
                </a:extLst>
              </a:tr>
              <a:tr h="183635">
                <a:tc>
                  <a:txBody>
                    <a:bodyPr/>
                    <a:lstStyle/>
                    <a:p>
                      <a:pPr algn="ctr" fontAlgn="t"/>
                      <a:r>
                        <a:rPr lang="en-US" sz="1200" u="none" strike="noStrike" dirty="0">
                          <a:solidFill>
                            <a:schemeClr val="tx1"/>
                          </a:solidFill>
                          <a:effectLst/>
                        </a:rPr>
                        <a:t>2024 </a:t>
                      </a:r>
                      <a:endParaRPr lang="en-US" sz="1200" b="0" i="0" u="none" strike="noStrike" dirty="0">
                        <a:solidFill>
                          <a:schemeClr val="tx1"/>
                        </a:solidFill>
                        <a:effectLst/>
                        <a:latin typeface="Arial" panose="020B0604020202020204" pitchFamily="34" charset="0"/>
                      </a:endParaRPr>
                    </a:p>
                  </a:txBody>
                  <a:tcPr marL="10714" marR="10714" marT="10714" marB="0"/>
                </a:tc>
                <a:tc>
                  <a:txBody>
                    <a:bodyPr/>
                    <a:lstStyle/>
                    <a:p>
                      <a:pPr algn="ctr" fontAlgn="ctr"/>
                      <a:r>
                        <a:rPr lang="en-US" sz="1200" u="none" strike="noStrike" dirty="0">
                          <a:solidFill>
                            <a:schemeClr val="tx1"/>
                          </a:solidFill>
                          <a:effectLst/>
                          <a:highlight>
                            <a:srgbClr val="FFFF00"/>
                          </a:highlight>
                        </a:rPr>
                        <a:t>69.6%</a:t>
                      </a:r>
                      <a:endParaRPr lang="en-US" sz="1200" b="0" i="0" u="none" strike="noStrike" dirty="0">
                        <a:solidFill>
                          <a:schemeClr val="tx1"/>
                        </a:solidFill>
                        <a:effectLst/>
                        <a:highlight>
                          <a:srgbClr val="FFFF00"/>
                        </a:highlight>
                        <a:latin typeface="Arial" panose="020B0604020202020204" pitchFamily="34" charset="0"/>
                      </a:endParaRPr>
                    </a:p>
                  </a:txBody>
                  <a:tcPr marL="10714" marR="10714" marT="10714" marB="0" anchor="ctr"/>
                </a:tc>
                <a:tc>
                  <a:txBody>
                    <a:bodyPr/>
                    <a:lstStyle/>
                    <a:p>
                      <a:pPr algn="ctr" fontAlgn="ctr"/>
                      <a:r>
                        <a:rPr lang="en-US" sz="1200" u="none" strike="noStrike" dirty="0">
                          <a:solidFill>
                            <a:schemeClr val="tx1"/>
                          </a:solidFill>
                          <a:effectLst/>
                        </a:rPr>
                        <a:t>77.2%</a:t>
                      </a:r>
                      <a:endParaRPr lang="en-US" sz="1200" b="0" i="0" u="none" strike="noStrike" dirty="0">
                        <a:solidFill>
                          <a:schemeClr val="tx1"/>
                        </a:solidFill>
                        <a:effectLst/>
                        <a:latin typeface="Arial" panose="020B0604020202020204" pitchFamily="34" charset="0"/>
                      </a:endParaRPr>
                    </a:p>
                  </a:txBody>
                  <a:tcPr marL="10714" marR="10714" marT="10714" marB="0" anchor="ctr"/>
                </a:tc>
                <a:tc>
                  <a:txBody>
                    <a:bodyPr/>
                    <a:lstStyle/>
                    <a:p>
                      <a:pPr algn="ctr" fontAlgn="ctr"/>
                      <a:r>
                        <a:rPr lang="en-US" sz="1200" u="none" strike="noStrike" dirty="0">
                          <a:solidFill>
                            <a:schemeClr val="tx1"/>
                          </a:solidFill>
                          <a:effectLst/>
                          <a:highlight>
                            <a:srgbClr val="FFFF00"/>
                          </a:highlight>
                        </a:rPr>
                        <a:t>80.5%</a:t>
                      </a:r>
                      <a:endParaRPr lang="en-US" sz="1200" b="0" i="0" u="none" strike="noStrike" dirty="0">
                        <a:solidFill>
                          <a:schemeClr val="tx1"/>
                        </a:solidFill>
                        <a:effectLst/>
                        <a:highlight>
                          <a:srgbClr val="FFFF00"/>
                        </a:highlight>
                        <a:latin typeface="Arial" panose="020B0604020202020204" pitchFamily="34" charset="0"/>
                      </a:endParaRPr>
                    </a:p>
                  </a:txBody>
                  <a:tcPr marL="10714" marR="10714" marT="10714" marB="0" anchor="ctr"/>
                </a:tc>
                <a:extLst>
                  <a:ext uri="{0D108BD9-81ED-4DB2-BD59-A6C34878D82A}">
                    <a16:rowId xmlns:a16="http://schemas.microsoft.com/office/drawing/2014/main" val="69589367"/>
                  </a:ext>
                </a:extLst>
              </a:tr>
            </a:tbl>
          </a:graphicData>
        </a:graphic>
      </p:graphicFrame>
      <p:sp>
        <p:nvSpPr>
          <p:cNvPr id="6" name="Text Placeholder 1">
            <a:extLst>
              <a:ext uri="{FF2B5EF4-FFF2-40B4-BE49-F238E27FC236}">
                <a16:creationId xmlns:a16="http://schemas.microsoft.com/office/drawing/2014/main" id="{6FDB7FE4-ACD3-7852-6BC4-015AEE9E239B}"/>
              </a:ext>
            </a:extLst>
          </p:cNvPr>
          <p:cNvSpPr txBox="1">
            <a:spLocks/>
          </p:cNvSpPr>
          <p:nvPr/>
        </p:nvSpPr>
        <p:spPr>
          <a:xfrm>
            <a:off x="3053483" y="1966187"/>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Q2 Median Earnings</a:t>
            </a:r>
          </a:p>
        </p:txBody>
      </p:sp>
      <p:graphicFrame>
        <p:nvGraphicFramePr>
          <p:cNvPr id="8" name="Table 7">
            <a:extLst>
              <a:ext uri="{FF2B5EF4-FFF2-40B4-BE49-F238E27FC236}">
                <a16:creationId xmlns:a16="http://schemas.microsoft.com/office/drawing/2014/main" id="{5E02C1BA-10C5-EFF2-24ED-D147D215FAD2}"/>
              </a:ext>
            </a:extLst>
          </p:cNvPr>
          <p:cNvGraphicFramePr>
            <a:graphicFrameLocks noGrp="1"/>
          </p:cNvGraphicFramePr>
          <p:nvPr>
            <p:extLst>
              <p:ext uri="{D42A27DB-BD31-4B8C-83A1-F6EECF244321}">
                <p14:modId xmlns:p14="http://schemas.microsoft.com/office/powerpoint/2010/main" val="2299979637"/>
              </p:ext>
            </p:extLst>
          </p:nvPr>
        </p:nvGraphicFramePr>
        <p:xfrm>
          <a:off x="3053482" y="2199582"/>
          <a:ext cx="2946497" cy="1365870"/>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2">
                  <a:extLst>
                    <a:ext uri="{9D8B030D-6E8A-4147-A177-3AD203B41FA5}">
                      <a16:colId xmlns:a16="http://schemas.microsoft.com/office/drawing/2014/main" val="524634366"/>
                    </a:ext>
                  </a:extLst>
                </a:gridCol>
              </a:tblGrid>
              <a:tr h="359978">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PY</a:t>
                      </a:r>
                    </a:p>
                  </a:txBody>
                  <a:tcPr marL="14285" marR="14285" marT="14285" marB="0" anchor="b"/>
                </a:tc>
                <a:tc>
                  <a:txBody>
                    <a:bodyPr/>
                    <a:lstStyle/>
                    <a:p>
                      <a:pPr marL="0" algn="ctr" rtl="0" eaLnBrk="1" fontAlgn="b" latinLnBrk="0" hangingPunct="1"/>
                      <a:r>
                        <a:rPr kumimoji="0" lang="en-US" sz="1200" b="1" u="none" strike="noStrike" kern="1200">
                          <a:solidFill>
                            <a:schemeClr val="tx1"/>
                          </a:solidFill>
                          <a:effectLst/>
                          <a:latin typeface="+mn-lt"/>
                          <a:ea typeface="+mn-ea"/>
                          <a:cs typeface="+mn-cs"/>
                        </a:rPr>
                        <a:t>State Average</a:t>
                      </a:r>
                    </a:p>
                  </a:txBody>
                  <a:tcPr marL="14285" marR="14285" marT="14285" marB="0" anchor="b"/>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Initial Local  Target</a:t>
                      </a:r>
                    </a:p>
                  </a:txBody>
                  <a:tcPr marL="14285" marR="14285" marT="14285" marB="0" anchor="b"/>
                </a:tc>
                <a:tc>
                  <a:txBody>
                    <a:bodyPr/>
                    <a:lstStyle/>
                    <a:p>
                      <a:pPr marL="0" algn="ctr" rtl="0" eaLnBrk="1" fontAlgn="b" latinLnBrk="0" hangingPunct="1"/>
                      <a:r>
                        <a:rPr kumimoji="0" lang="en-US" sz="1200" b="1" u="none" strike="noStrike" kern="1200">
                          <a:solidFill>
                            <a:schemeClr val="tx1"/>
                          </a:solidFill>
                          <a:effectLst/>
                          <a:latin typeface="+mn-lt"/>
                          <a:ea typeface="+mn-ea"/>
                          <a:cs typeface="+mn-cs"/>
                        </a:rPr>
                        <a:t>Actual Outcome</a:t>
                      </a:r>
                    </a:p>
                  </a:txBody>
                  <a:tcPr marL="14285" marR="14285" marT="14285" marB="0" anchor="b"/>
                </a:tc>
                <a:extLst>
                  <a:ext uri="{0D108BD9-81ED-4DB2-BD59-A6C34878D82A}">
                    <a16:rowId xmlns:a16="http://schemas.microsoft.com/office/drawing/2014/main" val="52702310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4285" marR="14285" marT="14285"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$8,070</a:t>
                      </a:r>
                    </a:p>
                  </a:txBody>
                  <a:tcPr marL="14285" marR="14285" marT="1428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$9,169</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$9,334</a:t>
                      </a:r>
                    </a:p>
                  </a:txBody>
                  <a:tcPr marL="14285" marR="14285" marT="14285" marB="0" anchor="ctr"/>
                </a:tc>
                <a:extLst>
                  <a:ext uri="{0D108BD9-81ED-4DB2-BD59-A6C34878D82A}">
                    <a16:rowId xmlns:a16="http://schemas.microsoft.com/office/drawing/2014/main" val="1327770164"/>
                  </a:ext>
                </a:extLst>
              </a:tr>
              <a:tr h="183635">
                <a:tc>
                  <a:txBody>
                    <a:bodyPr/>
                    <a:lstStyle/>
                    <a:p>
                      <a:pPr marL="0" algn="ctr" rtl="0" eaLnBrk="1" fontAlgn="b" latinLnBrk="0" hangingPunct="1"/>
                      <a:r>
                        <a:rPr kumimoji="0" lang="en-US" sz="1200" b="0" u="none" strike="noStrike" kern="1200">
                          <a:solidFill>
                            <a:schemeClr val="tx1"/>
                          </a:solidFill>
                          <a:effectLst/>
                          <a:latin typeface="+mn-lt"/>
                          <a:ea typeface="+mn-ea"/>
                          <a:cs typeface="+mn-cs"/>
                        </a:rPr>
                        <a:t>2021</a:t>
                      </a:r>
                    </a:p>
                  </a:txBody>
                  <a:tcPr marL="14285" marR="14285" marT="14285"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$8,503</a:t>
                      </a:r>
                    </a:p>
                  </a:txBody>
                  <a:tcPr marL="14285" marR="14285" marT="1428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$9,169</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$12,098</a:t>
                      </a:r>
                    </a:p>
                  </a:txBody>
                  <a:tcPr marL="14285" marR="14285" marT="14285" marB="0" anchor="ctr"/>
                </a:tc>
                <a:extLst>
                  <a:ext uri="{0D108BD9-81ED-4DB2-BD59-A6C34878D82A}">
                    <a16:rowId xmlns:a16="http://schemas.microsoft.com/office/drawing/2014/main" val="2321115292"/>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4285" marR="14285" marT="14285"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$10,008</a:t>
                      </a:r>
                    </a:p>
                  </a:txBody>
                  <a:tcPr marL="14285" marR="14285" marT="1428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$7,700</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$13,365</a:t>
                      </a:r>
                    </a:p>
                  </a:txBody>
                  <a:tcPr marL="14285" marR="14285" marT="14285" marB="0" anchor="ctr"/>
                </a:tc>
                <a:extLst>
                  <a:ext uri="{0D108BD9-81ED-4DB2-BD59-A6C34878D82A}">
                    <a16:rowId xmlns:a16="http://schemas.microsoft.com/office/drawing/2014/main" val="989601858"/>
                  </a:ext>
                </a:extLst>
              </a:tr>
              <a:tr h="183635">
                <a:tc>
                  <a:txBody>
                    <a:bodyPr/>
                    <a:lstStyle/>
                    <a:p>
                      <a:pPr marL="0" algn="ctr" rtl="0" eaLnBrk="1" fontAlgn="b" latinLnBrk="0" hangingPunct="1"/>
                      <a:r>
                        <a:rPr kumimoji="0" lang="en-US" sz="1200" b="0" u="none" strike="noStrike" kern="1200">
                          <a:solidFill>
                            <a:schemeClr val="tx1"/>
                          </a:solidFill>
                          <a:effectLst/>
                          <a:latin typeface="+mn-lt"/>
                          <a:ea typeface="+mn-ea"/>
                          <a:cs typeface="+mn-cs"/>
                        </a:rPr>
                        <a:t>2023</a:t>
                      </a:r>
                    </a:p>
                  </a:txBody>
                  <a:tcPr marL="14285" marR="14285" marT="14285"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$10,844</a:t>
                      </a:r>
                    </a:p>
                  </a:txBody>
                  <a:tcPr marL="14285" marR="14285" marT="1428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$7,700</a:t>
                      </a:r>
                    </a:p>
                  </a:txBody>
                  <a:tcPr marL="14285" marR="14285" marT="1428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$10,808</a:t>
                      </a:r>
                    </a:p>
                  </a:txBody>
                  <a:tcPr marL="14285" marR="14285" marT="14285" marB="0" anchor="ctr"/>
                </a:tc>
                <a:extLst>
                  <a:ext uri="{0D108BD9-81ED-4DB2-BD59-A6C34878D82A}">
                    <a16:rowId xmlns:a16="http://schemas.microsoft.com/office/drawing/2014/main" val="3808165675"/>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4285" marR="14285" marT="14285"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$11,076</a:t>
                      </a:r>
                    </a:p>
                  </a:txBody>
                  <a:tcPr marL="14285" marR="14285" marT="1428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$12,787</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$11,333</a:t>
                      </a:r>
                    </a:p>
                  </a:txBody>
                  <a:tcPr marL="14285" marR="14285" marT="14285" marB="0" anchor="ctr"/>
                </a:tc>
                <a:extLst>
                  <a:ext uri="{0D108BD9-81ED-4DB2-BD59-A6C34878D82A}">
                    <a16:rowId xmlns:a16="http://schemas.microsoft.com/office/drawing/2014/main" val="69589367"/>
                  </a:ext>
                </a:extLst>
              </a:tr>
            </a:tbl>
          </a:graphicData>
        </a:graphic>
      </p:graphicFrame>
      <p:graphicFrame>
        <p:nvGraphicFramePr>
          <p:cNvPr id="9" name="Table 8">
            <a:extLst>
              <a:ext uri="{FF2B5EF4-FFF2-40B4-BE49-F238E27FC236}">
                <a16:creationId xmlns:a16="http://schemas.microsoft.com/office/drawing/2014/main" id="{6FDC3D92-7E7A-5B5C-32E4-6597669B8E7F}"/>
              </a:ext>
            </a:extLst>
          </p:cNvPr>
          <p:cNvGraphicFramePr>
            <a:graphicFrameLocks noGrp="1"/>
          </p:cNvGraphicFramePr>
          <p:nvPr>
            <p:extLst>
              <p:ext uri="{D42A27DB-BD31-4B8C-83A1-F6EECF244321}">
                <p14:modId xmlns:p14="http://schemas.microsoft.com/office/powerpoint/2010/main" val="2569896881"/>
              </p:ext>
            </p:extLst>
          </p:nvPr>
        </p:nvGraphicFramePr>
        <p:xfrm>
          <a:off x="5999977" y="1070220"/>
          <a:ext cx="2946497" cy="1362299"/>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2">
                  <a:extLst>
                    <a:ext uri="{9D8B030D-6E8A-4147-A177-3AD203B41FA5}">
                      <a16:colId xmlns:a16="http://schemas.microsoft.com/office/drawing/2014/main" val="524634366"/>
                    </a:ext>
                  </a:extLst>
                </a:gridCol>
              </a:tblGrid>
              <a:tr h="359978">
                <a:tc>
                  <a:txBody>
                    <a:bodyPr/>
                    <a:lstStyle/>
                    <a:p>
                      <a:pPr algn="ctr" fontAlgn="b"/>
                      <a:r>
                        <a:rPr lang="en-US" sz="1200" u="none" strike="noStrike" dirty="0">
                          <a:solidFill>
                            <a:schemeClr val="tx1"/>
                          </a:solidFill>
                          <a:effectLst/>
                        </a:rPr>
                        <a:t>PY</a:t>
                      </a:r>
                      <a:endParaRPr lang="en-US" sz="1200" b="0" i="0" u="none" strike="noStrike" dirty="0">
                        <a:solidFill>
                          <a:schemeClr val="tx1"/>
                        </a:solidFill>
                        <a:effectLst/>
                        <a:latin typeface="Arial" panose="020B0604020202020204" pitchFamily="34" charset="0"/>
                      </a:endParaRPr>
                    </a:p>
                  </a:txBody>
                  <a:tcPr marL="10714" marR="10714" marT="10714" marB="0" anchor="b"/>
                </a:tc>
                <a:tc>
                  <a:txBody>
                    <a:bodyPr/>
                    <a:lstStyle/>
                    <a:p>
                      <a:pPr algn="ctr" fontAlgn="b"/>
                      <a:r>
                        <a:rPr lang="en-US" sz="1200" u="none" strike="noStrike" dirty="0">
                          <a:solidFill>
                            <a:schemeClr val="tx1"/>
                          </a:solidFill>
                          <a:effectLst/>
                        </a:rPr>
                        <a:t>State Average</a:t>
                      </a:r>
                      <a:endParaRPr lang="en-US" sz="1200" b="0" i="0" u="none" strike="noStrike" dirty="0">
                        <a:solidFill>
                          <a:schemeClr val="tx1"/>
                        </a:solidFill>
                        <a:effectLst/>
                        <a:latin typeface="Arial" panose="020B0604020202020204" pitchFamily="34" charset="0"/>
                      </a:endParaRPr>
                    </a:p>
                  </a:txBody>
                  <a:tcPr marL="10714" marR="10714" marT="10714" marB="0" anchor="b"/>
                </a:tc>
                <a:tc>
                  <a:txBody>
                    <a:bodyPr/>
                    <a:lstStyle/>
                    <a:p>
                      <a:pPr algn="ctr" fontAlgn="b"/>
                      <a:r>
                        <a:rPr lang="en-US" sz="1200" u="none" strike="noStrike" dirty="0">
                          <a:solidFill>
                            <a:schemeClr val="tx1"/>
                          </a:solidFill>
                          <a:effectLst/>
                        </a:rPr>
                        <a:t>Initial Local  Target</a:t>
                      </a:r>
                      <a:endParaRPr lang="en-US" sz="1200" b="0" i="0" u="none" strike="noStrike" dirty="0">
                        <a:solidFill>
                          <a:schemeClr val="tx1"/>
                        </a:solidFill>
                        <a:effectLst/>
                        <a:latin typeface="Arial" panose="020B0604020202020204" pitchFamily="34" charset="0"/>
                      </a:endParaRPr>
                    </a:p>
                  </a:txBody>
                  <a:tcPr marL="10714" marR="10714" marT="10714" marB="0" anchor="b"/>
                </a:tc>
                <a:tc>
                  <a:txBody>
                    <a:bodyPr/>
                    <a:lstStyle/>
                    <a:p>
                      <a:pPr algn="ctr" fontAlgn="b"/>
                      <a:r>
                        <a:rPr lang="en-US" sz="1200" u="none" strike="noStrike">
                          <a:solidFill>
                            <a:schemeClr val="tx1"/>
                          </a:solidFill>
                          <a:effectLst/>
                        </a:rPr>
                        <a:t>Actual Outcome</a:t>
                      </a:r>
                      <a:endParaRPr lang="en-US" sz="1200" b="0" i="0" u="none" strike="noStrike">
                        <a:solidFill>
                          <a:schemeClr val="tx1"/>
                        </a:solidFill>
                        <a:effectLst/>
                        <a:latin typeface="Arial" panose="020B0604020202020204" pitchFamily="34" charset="0"/>
                      </a:endParaRPr>
                    </a:p>
                  </a:txBody>
                  <a:tcPr marL="10714" marR="10714" marT="10714" marB="0" anchor="b"/>
                </a:tc>
                <a:extLst>
                  <a:ext uri="{0D108BD9-81ED-4DB2-BD59-A6C34878D82A}">
                    <a16:rowId xmlns:a16="http://schemas.microsoft.com/office/drawing/2014/main" val="527023104"/>
                  </a:ext>
                </a:extLst>
              </a:tr>
              <a:tr h="183635">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2020</a:t>
                      </a:r>
                    </a:p>
                  </a:txBody>
                  <a:tcPr marL="14285" marR="14285" marT="14285" marB="0"/>
                </a:tc>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64.6%</a:t>
                      </a:r>
                    </a:p>
                  </a:txBody>
                  <a:tcPr marL="14285" marR="14285" marT="14285" marB="0" anchor="ctr"/>
                </a:tc>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66.4%</a:t>
                      </a:r>
                    </a:p>
                  </a:txBody>
                  <a:tcPr marL="14285" marR="14285" marT="14285" marB="0" anchor="ctr"/>
                </a:tc>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85.5%</a:t>
                      </a:r>
                    </a:p>
                  </a:txBody>
                  <a:tcPr marL="14285" marR="14285" marT="14285" marB="0" anchor="ctr"/>
                </a:tc>
                <a:extLst>
                  <a:ext uri="{0D108BD9-81ED-4DB2-BD59-A6C34878D82A}">
                    <a16:rowId xmlns:a16="http://schemas.microsoft.com/office/drawing/2014/main" val="1327770164"/>
                  </a:ext>
                </a:extLst>
              </a:tr>
              <a:tr h="183635">
                <a:tc>
                  <a:txBody>
                    <a:bodyPr/>
                    <a:lstStyle/>
                    <a:p>
                      <a:pPr marL="0" algn="ctr" rtl="0" eaLnBrk="1" fontAlgn="t" latinLnBrk="0" hangingPunct="1"/>
                      <a:r>
                        <a:rPr kumimoji="0" lang="en-US" sz="1200" u="none" strike="noStrike" kern="1200">
                          <a:solidFill>
                            <a:schemeClr val="tx1"/>
                          </a:solidFill>
                          <a:effectLst/>
                          <a:latin typeface="+mn-lt"/>
                          <a:ea typeface="+mn-ea"/>
                          <a:cs typeface="+mn-cs"/>
                        </a:rPr>
                        <a:t>2021</a:t>
                      </a:r>
                    </a:p>
                  </a:txBody>
                  <a:tcPr marL="14285" marR="14285" marT="14285" marB="0"/>
                </a:tc>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71.2%</a:t>
                      </a:r>
                    </a:p>
                  </a:txBody>
                  <a:tcPr marL="14285" marR="14285" marT="14285" marB="0" anchor="ctr"/>
                </a:tc>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66.4%</a:t>
                      </a:r>
                    </a:p>
                  </a:txBody>
                  <a:tcPr marL="14285" marR="14285" marT="14285" marB="0" anchor="ctr"/>
                </a:tc>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84.0%</a:t>
                      </a:r>
                    </a:p>
                  </a:txBody>
                  <a:tcPr marL="14285" marR="14285" marT="14285" marB="0" anchor="ctr"/>
                </a:tc>
                <a:extLst>
                  <a:ext uri="{0D108BD9-81ED-4DB2-BD59-A6C34878D82A}">
                    <a16:rowId xmlns:a16="http://schemas.microsoft.com/office/drawing/2014/main" val="2321115292"/>
                  </a:ext>
                </a:extLst>
              </a:tr>
              <a:tr h="183635">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2022</a:t>
                      </a:r>
                    </a:p>
                  </a:txBody>
                  <a:tcPr marL="14285" marR="14285" marT="14285" marB="0"/>
                </a:tc>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73.2%</a:t>
                      </a:r>
                    </a:p>
                  </a:txBody>
                  <a:tcPr marL="14285" marR="14285" marT="14285" marB="0" anchor="ctr"/>
                </a:tc>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85.0%</a:t>
                      </a:r>
                    </a:p>
                  </a:txBody>
                  <a:tcPr marL="14285" marR="14285" marT="14285" marB="0" anchor="ctr"/>
                </a:tc>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87.0%</a:t>
                      </a:r>
                    </a:p>
                  </a:txBody>
                  <a:tcPr marL="14285" marR="14285" marT="14285" marB="0" anchor="ctr"/>
                </a:tc>
                <a:extLst>
                  <a:ext uri="{0D108BD9-81ED-4DB2-BD59-A6C34878D82A}">
                    <a16:rowId xmlns:a16="http://schemas.microsoft.com/office/drawing/2014/main" val="989601858"/>
                  </a:ext>
                </a:extLst>
              </a:tr>
              <a:tr h="183635">
                <a:tc>
                  <a:txBody>
                    <a:bodyPr/>
                    <a:lstStyle/>
                    <a:p>
                      <a:pPr marL="0" algn="ctr" rtl="0" eaLnBrk="1" fontAlgn="t" latinLnBrk="0" hangingPunct="1"/>
                      <a:r>
                        <a:rPr kumimoji="0" lang="en-US" sz="1200" u="none" strike="noStrike" kern="1200">
                          <a:solidFill>
                            <a:schemeClr val="tx1"/>
                          </a:solidFill>
                          <a:effectLst/>
                          <a:latin typeface="+mn-lt"/>
                          <a:ea typeface="+mn-ea"/>
                          <a:cs typeface="+mn-cs"/>
                        </a:rPr>
                        <a:t>2023</a:t>
                      </a:r>
                    </a:p>
                  </a:txBody>
                  <a:tcPr marL="14285" marR="14285" marT="14285" marB="0"/>
                </a:tc>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73.3%</a:t>
                      </a:r>
                    </a:p>
                  </a:txBody>
                  <a:tcPr marL="14285" marR="14285" marT="14285" marB="0" anchor="ctr"/>
                </a:tc>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85.0%</a:t>
                      </a:r>
                    </a:p>
                  </a:txBody>
                  <a:tcPr marL="14285" marR="14285" marT="14285" marB="0" anchor="ctr"/>
                </a:tc>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72.9%</a:t>
                      </a:r>
                    </a:p>
                  </a:txBody>
                  <a:tcPr marL="14285" marR="14285" marT="14285" marB="0" anchor="ctr"/>
                </a:tc>
                <a:extLst>
                  <a:ext uri="{0D108BD9-81ED-4DB2-BD59-A6C34878D82A}">
                    <a16:rowId xmlns:a16="http://schemas.microsoft.com/office/drawing/2014/main" val="3808165675"/>
                  </a:ext>
                </a:extLst>
              </a:tr>
              <a:tr h="183635">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2024 </a:t>
                      </a:r>
                    </a:p>
                  </a:txBody>
                  <a:tcPr marL="14285" marR="14285" marT="14285" marB="0"/>
                </a:tc>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73.5%</a:t>
                      </a:r>
                    </a:p>
                  </a:txBody>
                  <a:tcPr marL="14285" marR="14285" marT="14285" marB="0" anchor="ctr"/>
                </a:tc>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79%</a:t>
                      </a:r>
                    </a:p>
                  </a:txBody>
                  <a:tcPr marL="14285" marR="14285" marT="14285" marB="0" anchor="ctr"/>
                </a:tc>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73.6%</a:t>
                      </a:r>
                    </a:p>
                  </a:txBody>
                  <a:tcPr marL="14285" marR="14285" marT="14285" marB="0" anchor="ctr"/>
                </a:tc>
                <a:extLst>
                  <a:ext uri="{0D108BD9-81ED-4DB2-BD59-A6C34878D82A}">
                    <a16:rowId xmlns:a16="http://schemas.microsoft.com/office/drawing/2014/main" val="69589367"/>
                  </a:ext>
                </a:extLst>
              </a:tr>
            </a:tbl>
          </a:graphicData>
        </a:graphic>
      </p:graphicFrame>
      <p:sp>
        <p:nvSpPr>
          <p:cNvPr id="10" name="Text Placeholder 1">
            <a:extLst>
              <a:ext uri="{FF2B5EF4-FFF2-40B4-BE49-F238E27FC236}">
                <a16:creationId xmlns:a16="http://schemas.microsoft.com/office/drawing/2014/main" id="{9F2A7514-92EE-6591-ED51-E02EE3B7D673}"/>
              </a:ext>
            </a:extLst>
          </p:cNvPr>
          <p:cNvSpPr txBox="1">
            <a:spLocks/>
          </p:cNvSpPr>
          <p:nvPr/>
        </p:nvSpPr>
        <p:spPr>
          <a:xfrm>
            <a:off x="5999976" y="836825"/>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Credential</a:t>
            </a:r>
          </a:p>
        </p:txBody>
      </p:sp>
      <p:sp>
        <p:nvSpPr>
          <p:cNvPr id="13" name="Text Placeholder 1">
            <a:extLst>
              <a:ext uri="{FF2B5EF4-FFF2-40B4-BE49-F238E27FC236}">
                <a16:creationId xmlns:a16="http://schemas.microsoft.com/office/drawing/2014/main" id="{69961089-A4AB-A6EF-A233-851372D80470}"/>
              </a:ext>
            </a:extLst>
          </p:cNvPr>
          <p:cNvSpPr txBox="1">
            <a:spLocks/>
          </p:cNvSpPr>
          <p:nvPr/>
        </p:nvSpPr>
        <p:spPr>
          <a:xfrm>
            <a:off x="5999975" y="3057569"/>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Measurable Skill Gains</a:t>
            </a:r>
          </a:p>
        </p:txBody>
      </p:sp>
      <p:graphicFrame>
        <p:nvGraphicFramePr>
          <p:cNvPr id="14" name="Table 13">
            <a:extLst>
              <a:ext uri="{FF2B5EF4-FFF2-40B4-BE49-F238E27FC236}">
                <a16:creationId xmlns:a16="http://schemas.microsoft.com/office/drawing/2014/main" id="{D656D73F-F071-B510-E44E-62F3A3A88D3D}"/>
              </a:ext>
            </a:extLst>
          </p:cNvPr>
          <p:cNvGraphicFramePr>
            <a:graphicFrameLocks noGrp="1"/>
          </p:cNvGraphicFramePr>
          <p:nvPr>
            <p:extLst>
              <p:ext uri="{D42A27DB-BD31-4B8C-83A1-F6EECF244321}">
                <p14:modId xmlns:p14="http://schemas.microsoft.com/office/powerpoint/2010/main" val="1708260712"/>
              </p:ext>
            </p:extLst>
          </p:nvPr>
        </p:nvGraphicFramePr>
        <p:xfrm>
          <a:off x="5999975" y="3290964"/>
          <a:ext cx="2946497" cy="1362299"/>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2">
                  <a:extLst>
                    <a:ext uri="{9D8B030D-6E8A-4147-A177-3AD203B41FA5}">
                      <a16:colId xmlns:a16="http://schemas.microsoft.com/office/drawing/2014/main" val="524634366"/>
                    </a:ext>
                  </a:extLst>
                </a:gridCol>
              </a:tblGrid>
              <a:tr h="359978">
                <a:tc>
                  <a:txBody>
                    <a:bodyPr/>
                    <a:lstStyle/>
                    <a:p>
                      <a:pPr algn="ctr" fontAlgn="b"/>
                      <a:r>
                        <a:rPr lang="en-US" sz="1200" u="none" strike="noStrike" dirty="0">
                          <a:solidFill>
                            <a:schemeClr val="tx1"/>
                          </a:solidFill>
                          <a:effectLst/>
                        </a:rPr>
                        <a:t>PY</a:t>
                      </a:r>
                      <a:endParaRPr lang="en-US" sz="1200" b="0" i="0" u="none" strike="noStrike" dirty="0">
                        <a:solidFill>
                          <a:schemeClr val="tx1"/>
                        </a:solidFill>
                        <a:effectLst/>
                        <a:latin typeface="Arial" panose="020B0604020202020204" pitchFamily="34" charset="0"/>
                      </a:endParaRPr>
                    </a:p>
                  </a:txBody>
                  <a:tcPr marL="10714" marR="10714" marT="10714" marB="0" anchor="b"/>
                </a:tc>
                <a:tc>
                  <a:txBody>
                    <a:bodyPr/>
                    <a:lstStyle/>
                    <a:p>
                      <a:pPr algn="ctr" fontAlgn="b"/>
                      <a:r>
                        <a:rPr lang="en-US" sz="1200" u="none" strike="noStrike" dirty="0">
                          <a:solidFill>
                            <a:schemeClr val="tx1"/>
                          </a:solidFill>
                          <a:effectLst/>
                        </a:rPr>
                        <a:t>State Average</a:t>
                      </a:r>
                      <a:endParaRPr lang="en-US" sz="1200" b="0" i="0" u="none" strike="noStrike" dirty="0">
                        <a:solidFill>
                          <a:schemeClr val="tx1"/>
                        </a:solidFill>
                        <a:effectLst/>
                        <a:latin typeface="Arial" panose="020B0604020202020204" pitchFamily="34" charset="0"/>
                      </a:endParaRPr>
                    </a:p>
                  </a:txBody>
                  <a:tcPr marL="10714" marR="10714" marT="10714" marB="0" anchor="b"/>
                </a:tc>
                <a:tc>
                  <a:txBody>
                    <a:bodyPr/>
                    <a:lstStyle/>
                    <a:p>
                      <a:pPr algn="ctr" fontAlgn="b"/>
                      <a:r>
                        <a:rPr lang="en-US" sz="1200" u="none" strike="noStrike" dirty="0">
                          <a:solidFill>
                            <a:schemeClr val="tx1"/>
                          </a:solidFill>
                          <a:effectLst/>
                        </a:rPr>
                        <a:t>Initial Local  Target</a:t>
                      </a:r>
                      <a:endParaRPr lang="en-US" sz="1200" b="0" i="0" u="none" strike="noStrike" dirty="0">
                        <a:solidFill>
                          <a:schemeClr val="tx1"/>
                        </a:solidFill>
                        <a:effectLst/>
                        <a:latin typeface="Arial" panose="020B0604020202020204" pitchFamily="34" charset="0"/>
                      </a:endParaRPr>
                    </a:p>
                  </a:txBody>
                  <a:tcPr marL="10714" marR="10714" marT="10714" marB="0" anchor="b"/>
                </a:tc>
                <a:tc>
                  <a:txBody>
                    <a:bodyPr/>
                    <a:lstStyle/>
                    <a:p>
                      <a:pPr algn="ctr" fontAlgn="b"/>
                      <a:r>
                        <a:rPr lang="en-US" sz="1200" u="none" strike="noStrike">
                          <a:solidFill>
                            <a:schemeClr val="tx1"/>
                          </a:solidFill>
                          <a:effectLst/>
                        </a:rPr>
                        <a:t>Actual Outcome</a:t>
                      </a:r>
                      <a:endParaRPr lang="en-US" sz="1200" b="0" i="0" u="none" strike="noStrike">
                        <a:solidFill>
                          <a:schemeClr val="tx1"/>
                        </a:solidFill>
                        <a:effectLst/>
                        <a:latin typeface="Arial" panose="020B0604020202020204" pitchFamily="34" charset="0"/>
                      </a:endParaRPr>
                    </a:p>
                  </a:txBody>
                  <a:tcPr marL="10714" marR="10714" marT="10714" marB="0" anchor="b"/>
                </a:tc>
                <a:extLst>
                  <a:ext uri="{0D108BD9-81ED-4DB2-BD59-A6C34878D82A}">
                    <a16:rowId xmlns:a16="http://schemas.microsoft.com/office/drawing/2014/main" val="527023104"/>
                  </a:ext>
                </a:extLst>
              </a:tr>
              <a:tr h="183635">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2020</a:t>
                      </a:r>
                    </a:p>
                  </a:txBody>
                  <a:tcPr marL="14285" marR="14285" marT="14285" marB="0"/>
                </a:tc>
                <a:tc>
                  <a:txBody>
                    <a:bodyPr/>
                    <a:lstStyle/>
                    <a:p>
                      <a:pPr algn="ctr" fontAlgn="ctr"/>
                      <a:r>
                        <a:rPr kumimoji="0" lang="en-US" sz="1200" u="none" strike="noStrike" kern="1200" dirty="0">
                          <a:solidFill>
                            <a:schemeClr val="tx1"/>
                          </a:solidFill>
                          <a:effectLst/>
                          <a:latin typeface="+mn-lt"/>
                          <a:ea typeface="+mn-ea"/>
                          <a:cs typeface="+mn-cs"/>
                        </a:rPr>
                        <a:t>45.3%</a:t>
                      </a:r>
                    </a:p>
                  </a:txBody>
                  <a:tcPr marL="14285" marR="14285" marT="14285" marB="0" anchor="ctr"/>
                </a:tc>
                <a:tc>
                  <a:txBody>
                    <a:bodyPr/>
                    <a:lstStyle/>
                    <a:p>
                      <a:pPr algn="ctr" fontAlgn="ctr"/>
                      <a:r>
                        <a:rPr kumimoji="0" lang="en-US" sz="1200" u="none" strike="noStrike" kern="1200" dirty="0">
                          <a:solidFill>
                            <a:schemeClr val="tx1"/>
                          </a:solidFill>
                          <a:effectLst/>
                          <a:latin typeface="+mn-lt"/>
                          <a:ea typeface="+mn-ea"/>
                          <a:cs typeface="+mn-cs"/>
                        </a:rPr>
                        <a:t>50.0%</a:t>
                      </a:r>
                    </a:p>
                  </a:txBody>
                  <a:tcPr marL="14285" marR="14285" marT="14285" marB="0" anchor="ctr"/>
                </a:tc>
                <a:tc>
                  <a:txBody>
                    <a:bodyPr/>
                    <a:lstStyle/>
                    <a:p>
                      <a:pPr algn="ctr" fontAlgn="ctr"/>
                      <a:r>
                        <a:rPr kumimoji="0" lang="en-US" sz="1200" u="none" strike="noStrike" kern="1200" dirty="0">
                          <a:solidFill>
                            <a:schemeClr val="tx1"/>
                          </a:solidFill>
                          <a:effectLst/>
                          <a:latin typeface="+mn-lt"/>
                          <a:ea typeface="+mn-ea"/>
                          <a:cs typeface="+mn-cs"/>
                        </a:rPr>
                        <a:t>61.7%</a:t>
                      </a:r>
                    </a:p>
                  </a:txBody>
                  <a:tcPr marL="14285" marR="14285" marT="14285" marB="0" anchor="ctr"/>
                </a:tc>
                <a:extLst>
                  <a:ext uri="{0D108BD9-81ED-4DB2-BD59-A6C34878D82A}">
                    <a16:rowId xmlns:a16="http://schemas.microsoft.com/office/drawing/2014/main" val="1327770164"/>
                  </a:ext>
                </a:extLst>
              </a:tr>
              <a:tr h="183635">
                <a:tc>
                  <a:txBody>
                    <a:bodyPr/>
                    <a:lstStyle/>
                    <a:p>
                      <a:pPr marL="0" algn="ctr" rtl="0" eaLnBrk="1" fontAlgn="t" latinLnBrk="0" hangingPunct="1"/>
                      <a:r>
                        <a:rPr kumimoji="0" lang="en-US" sz="1200" u="none" strike="noStrike" kern="1200">
                          <a:solidFill>
                            <a:schemeClr val="tx1"/>
                          </a:solidFill>
                          <a:effectLst/>
                          <a:latin typeface="+mn-lt"/>
                          <a:ea typeface="+mn-ea"/>
                          <a:cs typeface="+mn-cs"/>
                        </a:rPr>
                        <a:t>2021</a:t>
                      </a:r>
                    </a:p>
                  </a:txBody>
                  <a:tcPr marL="14285" marR="14285" marT="14285" marB="0"/>
                </a:tc>
                <a:tc>
                  <a:txBody>
                    <a:bodyPr/>
                    <a:lstStyle/>
                    <a:p>
                      <a:pPr algn="ctr" fontAlgn="ctr"/>
                      <a:r>
                        <a:rPr kumimoji="0" lang="en-US" sz="1200" u="none" strike="noStrike" kern="1200" dirty="0">
                          <a:solidFill>
                            <a:schemeClr val="tx1"/>
                          </a:solidFill>
                          <a:effectLst/>
                          <a:latin typeface="+mn-lt"/>
                          <a:ea typeface="+mn-ea"/>
                          <a:cs typeface="+mn-cs"/>
                        </a:rPr>
                        <a:t>54.0%</a:t>
                      </a:r>
                    </a:p>
                  </a:txBody>
                  <a:tcPr marL="14285" marR="14285" marT="14285" marB="0" anchor="ctr"/>
                </a:tc>
                <a:tc>
                  <a:txBody>
                    <a:bodyPr/>
                    <a:lstStyle/>
                    <a:p>
                      <a:pPr algn="ctr" fontAlgn="ctr"/>
                      <a:r>
                        <a:rPr kumimoji="0" lang="en-US" sz="1200" u="none" strike="noStrike" kern="1200" dirty="0">
                          <a:solidFill>
                            <a:schemeClr val="tx1"/>
                          </a:solidFill>
                          <a:effectLst/>
                          <a:latin typeface="+mn-lt"/>
                          <a:ea typeface="+mn-ea"/>
                          <a:cs typeface="+mn-cs"/>
                        </a:rPr>
                        <a:t>50.0%</a:t>
                      </a:r>
                    </a:p>
                  </a:txBody>
                  <a:tcPr marL="14285" marR="14285" marT="14285" marB="0" anchor="ctr"/>
                </a:tc>
                <a:tc>
                  <a:txBody>
                    <a:bodyPr/>
                    <a:lstStyle/>
                    <a:p>
                      <a:pPr algn="ctr" fontAlgn="ctr"/>
                      <a:r>
                        <a:rPr kumimoji="0" lang="en-US" sz="1200" u="none" strike="noStrike" kern="1200" dirty="0">
                          <a:solidFill>
                            <a:schemeClr val="tx1"/>
                          </a:solidFill>
                          <a:effectLst/>
                          <a:latin typeface="+mn-lt"/>
                          <a:ea typeface="+mn-ea"/>
                          <a:cs typeface="+mn-cs"/>
                        </a:rPr>
                        <a:t>58.7%</a:t>
                      </a:r>
                    </a:p>
                  </a:txBody>
                  <a:tcPr marL="14285" marR="14285" marT="14285" marB="0" anchor="ctr"/>
                </a:tc>
                <a:extLst>
                  <a:ext uri="{0D108BD9-81ED-4DB2-BD59-A6C34878D82A}">
                    <a16:rowId xmlns:a16="http://schemas.microsoft.com/office/drawing/2014/main" val="2321115292"/>
                  </a:ext>
                </a:extLst>
              </a:tr>
              <a:tr h="183635">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2022</a:t>
                      </a:r>
                    </a:p>
                  </a:txBody>
                  <a:tcPr marL="14285" marR="14285" marT="14285" marB="0"/>
                </a:tc>
                <a:tc>
                  <a:txBody>
                    <a:bodyPr/>
                    <a:lstStyle/>
                    <a:p>
                      <a:pPr algn="ctr" fontAlgn="ctr"/>
                      <a:r>
                        <a:rPr kumimoji="0" lang="en-US" sz="1200" u="none" strike="noStrike" kern="1200" dirty="0">
                          <a:solidFill>
                            <a:schemeClr val="tx1"/>
                          </a:solidFill>
                          <a:effectLst/>
                          <a:highlight>
                            <a:srgbClr val="FFFF00"/>
                          </a:highlight>
                          <a:latin typeface="+mn-lt"/>
                          <a:ea typeface="+mn-ea"/>
                          <a:cs typeface="+mn-cs"/>
                        </a:rPr>
                        <a:t>50.9%</a:t>
                      </a:r>
                    </a:p>
                  </a:txBody>
                  <a:tcPr marL="14285" marR="14285" marT="14285" marB="0" anchor="ctr"/>
                </a:tc>
                <a:tc>
                  <a:txBody>
                    <a:bodyPr/>
                    <a:lstStyle/>
                    <a:p>
                      <a:pPr algn="ctr" fontAlgn="ctr"/>
                      <a:r>
                        <a:rPr kumimoji="0" lang="en-US" sz="1200" u="none" strike="noStrike" kern="1200" dirty="0">
                          <a:solidFill>
                            <a:schemeClr val="tx1"/>
                          </a:solidFill>
                          <a:effectLst/>
                          <a:latin typeface="+mn-lt"/>
                          <a:ea typeface="+mn-ea"/>
                          <a:cs typeface="+mn-cs"/>
                        </a:rPr>
                        <a:t>60.0%</a:t>
                      </a:r>
                    </a:p>
                  </a:txBody>
                  <a:tcPr marL="14285" marR="14285" marT="14285" marB="0" anchor="ctr"/>
                </a:tc>
                <a:tc>
                  <a:txBody>
                    <a:bodyPr/>
                    <a:lstStyle/>
                    <a:p>
                      <a:pPr algn="ctr" fontAlgn="ctr"/>
                      <a:r>
                        <a:rPr kumimoji="0" lang="en-US" sz="1200" u="none" strike="noStrike" kern="1200" dirty="0">
                          <a:solidFill>
                            <a:schemeClr val="tx1"/>
                          </a:solidFill>
                          <a:effectLst/>
                          <a:highlight>
                            <a:srgbClr val="FFFF00"/>
                          </a:highlight>
                          <a:latin typeface="+mn-lt"/>
                          <a:ea typeface="+mn-ea"/>
                          <a:cs typeface="+mn-cs"/>
                        </a:rPr>
                        <a:t>78.6%</a:t>
                      </a:r>
                    </a:p>
                  </a:txBody>
                  <a:tcPr marL="14285" marR="14285" marT="14285" marB="0" anchor="ctr"/>
                </a:tc>
                <a:extLst>
                  <a:ext uri="{0D108BD9-81ED-4DB2-BD59-A6C34878D82A}">
                    <a16:rowId xmlns:a16="http://schemas.microsoft.com/office/drawing/2014/main" val="989601858"/>
                  </a:ext>
                </a:extLst>
              </a:tr>
              <a:tr h="183635">
                <a:tc>
                  <a:txBody>
                    <a:bodyPr/>
                    <a:lstStyle/>
                    <a:p>
                      <a:pPr marL="0" algn="ctr" rtl="0" eaLnBrk="1" fontAlgn="t" latinLnBrk="0" hangingPunct="1"/>
                      <a:r>
                        <a:rPr kumimoji="0" lang="en-US" sz="1200" u="none" strike="noStrike" kern="1200">
                          <a:solidFill>
                            <a:schemeClr val="tx1"/>
                          </a:solidFill>
                          <a:effectLst/>
                          <a:latin typeface="+mn-lt"/>
                          <a:ea typeface="+mn-ea"/>
                          <a:cs typeface="+mn-cs"/>
                        </a:rPr>
                        <a:t>2023</a:t>
                      </a:r>
                    </a:p>
                  </a:txBody>
                  <a:tcPr marL="14285" marR="14285" marT="14285" marB="0"/>
                </a:tc>
                <a:tc>
                  <a:txBody>
                    <a:bodyPr/>
                    <a:lstStyle/>
                    <a:p>
                      <a:pPr algn="ctr" fontAlgn="ctr"/>
                      <a:r>
                        <a:rPr kumimoji="0" lang="en-US" sz="1200" u="none" strike="noStrike" kern="1200" dirty="0">
                          <a:solidFill>
                            <a:schemeClr val="tx1"/>
                          </a:solidFill>
                          <a:effectLst/>
                          <a:highlight>
                            <a:srgbClr val="FFFF00"/>
                          </a:highlight>
                          <a:latin typeface="+mn-lt"/>
                          <a:ea typeface="+mn-ea"/>
                          <a:cs typeface="+mn-cs"/>
                        </a:rPr>
                        <a:t>50.6%</a:t>
                      </a:r>
                    </a:p>
                  </a:txBody>
                  <a:tcPr marL="14285" marR="14285" marT="14285" marB="0" anchor="ctr"/>
                </a:tc>
                <a:tc>
                  <a:txBody>
                    <a:bodyPr/>
                    <a:lstStyle/>
                    <a:p>
                      <a:pPr algn="ctr" fontAlgn="ctr"/>
                      <a:r>
                        <a:rPr kumimoji="0" lang="en-US" sz="1200" u="none" strike="noStrike" kern="1200" dirty="0">
                          <a:solidFill>
                            <a:schemeClr val="tx1"/>
                          </a:solidFill>
                          <a:effectLst/>
                          <a:latin typeface="+mn-lt"/>
                          <a:ea typeface="+mn-ea"/>
                          <a:cs typeface="+mn-cs"/>
                        </a:rPr>
                        <a:t>60.0%</a:t>
                      </a:r>
                    </a:p>
                  </a:txBody>
                  <a:tcPr marL="14285" marR="14285" marT="14285" marB="0" anchor="ctr"/>
                </a:tc>
                <a:tc>
                  <a:txBody>
                    <a:bodyPr/>
                    <a:lstStyle/>
                    <a:p>
                      <a:pPr algn="ctr" fontAlgn="ctr"/>
                      <a:r>
                        <a:rPr kumimoji="0" lang="en-US" sz="1200" u="none" strike="noStrike" kern="1200" dirty="0">
                          <a:solidFill>
                            <a:schemeClr val="tx1"/>
                          </a:solidFill>
                          <a:effectLst/>
                          <a:highlight>
                            <a:srgbClr val="FFFF00"/>
                          </a:highlight>
                          <a:latin typeface="+mn-lt"/>
                          <a:ea typeface="+mn-ea"/>
                          <a:cs typeface="+mn-cs"/>
                        </a:rPr>
                        <a:t>74.9%</a:t>
                      </a:r>
                    </a:p>
                  </a:txBody>
                  <a:tcPr marL="14285" marR="14285" marT="14285" marB="0" anchor="ctr"/>
                </a:tc>
                <a:extLst>
                  <a:ext uri="{0D108BD9-81ED-4DB2-BD59-A6C34878D82A}">
                    <a16:rowId xmlns:a16="http://schemas.microsoft.com/office/drawing/2014/main" val="3808165675"/>
                  </a:ext>
                </a:extLst>
              </a:tr>
              <a:tr h="183635">
                <a:tc>
                  <a:txBody>
                    <a:bodyPr/>
                    <a:lstStyle/>
                    <a:p>
                      <a:pPr marL="0" algn="ctr" rtl="0" eaLnBrk="1" fontAlgn="t" latinLnBrk="0" hangingPunct="1"/>
                      <a:r>
                        <a:rPr kumimoji="0" lang="en-US" sz="1200" u="none" strike="noStrike" kern="1200" dirty="0">
                          <a:solidFill>
                            <a:schemeClr val="tx1"/>
                          </a:solidFill>
                          <a:effectLst/>
                          <a:latin typeface="+mn-lt"/>
                          <a:ea typeface="+mn-ea"/>
                          <a:cs typeface="+mn-cs"/>
                        </a:rPr>
                        <a:t>2024 </a:t>
                      </a:r>
                    </a:p>
                  </a:txBody>
                  <a:tcPr marL="14285" marR="14285" marT="14285"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u="none" strike="noStrike" kern="1200" dirty="0">
                          <a:solidFill>
                            <a:schemeClr val="tx1"/>
                          </a:solidFill>
                          <a:effectLst/>
                          <a:highlight>
                            <a:srgbClr val="FFFF00"/>
                          </a:highlight>
                          <a:latin typeface="+mn-lt"/>
                          <a:ea typeface="+mn-ea"/>
                          <a:cs typeface="+mn-cs"/>
                        </a:rPr>
                        <a:t>46.1%</a:t>
                      </a:r>
                    </a:p>
                  </a:txBody>
                  <a:tcPr marL="14285" marR="14285" marT="14285" marB="0" anchor="ctr"/>
                </a:tc>
                <a:tc>
                  <a:txBody>
                    <a:bodyPr/>
                    <a:lstStyle/>
                    <a:p>
                      <a:pPr algn="ctr" fontAlgn="ctr"/>
                      <a:r>
                        <a:rPr kumimoji="0" lang="en-US" sz="1200" u="none" strike="noStrike" kern="1200" dirty="0">
                          <a:solidFill>
                            <a:schemeClr val="tx1"/>
                          </a:solidFill>
                          <a:effectLst/>
                          <a:latin typeface="+mn-lt"/>
                          <a:ea typeface="+mn-ea"/>
                          <a:cs typeface="+mn-cs"/>
                        </a:rPr>
                        <a:t>73.5%</a:t>
                      </a:r>
                    </a:p>
                  </a:txBody>
                  <a:tcPr marL="14285" marR="14285" marT="14285" marB="0" anchor="ctr"/>
                </a:tc>
                <a:tc>
                  <a:txBody>
                    <a:bodyPr/>
                    <a:lstStyle/>
                    <a:p>
                      <a:pPr algn="ctr" fontAlgn="ctr"/>
                      <a:r>
                        <a:rPr kumimoji="0" lang="en-US" sz="1200" u="none" strike="noStrike" kern="1200" dirty="0">
                          <a:solidFill>
                            <a:schemeClr val="tx1"/>
                          </a:solidFill>
                          <a:effectLst/>
                          <a:highlight>
                            <a:srgbClr val="FFFF00"/>
                          </a:highlight>
                          <a:latin typeface="+mn-lt"/>
                          <a:ea typeface="+mn-ea"/>
                          <a:cs typeface="+mn-cs"/>
                        </a:rPr>
                        <a:t>68.6%</a:t>
                      </a:r>
                    </a:p>
                  </a:txBody>
                  <a:tcPr marL="14285" marR="14285" marT="14285" marB="0" anchor="ctr"/>
                </a:tc>
                <a:extLst>
                  <a:ext uri="{0D108BD9-81ED-4DB2-BD59-A6C34878D82A}">
                    <a16:rowId xmlns:a16="http://schemas.microsoft.com/office/drawing/2014/main" val="69589367"/>
                  </a:ext>
                </a:extLst>
              </a:tr>
            </a:tbl>
          </a:graphicData>
        </a:graphic>
      </p:graphicFrame>
    </p:spTree>
    <p:extLst>
      <p:ext uri="{BB962C8B-B14F-4D97-AF65-F5344CB8AC3E}">
        <p14:creationId xmlns:p14="http://schemas.microsoft.com/office/powerpoint/2010/main" val="375832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05728-5513-3B59-B907-A1FF78ACDD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A00C52C-EFBD-867A-6633-B4C8862E9B39}"/>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2000" dirty="0">
                <a:latin typeface="+mn-lt"/>
              </a:rPr>
              <a:t>Northwest : Dislocated Worker Federal Performance Outcomes</a:t>
            </a:r>
            <a:endParaRPr kumimoji="0" lang="en-US" sz="2000" b="1" i="0" kern="1200" cap="none" baseline="0" dirty="0">
              <a:latin typeface="+mn-lt"/>
            </a:endParaRPr>
          </a:p>
        </p:txBody>
      </p:sp>
      <p:pic>
        <p:nvPicPr>
          <p:cNvPr id="2" name="slide2" descr="Indicators">
            <a:extLst>
              <a:ext uri="{FF2B5EF4-FFF2-40B4-BE49-F238E27FC236}">
                <a16:creationId xmlns:a16="http://schemas.microsoft.com/office/drawing/2014/main" id="{4C747C28-E5D1-DE07-5099-F698055E4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820" y="571500"/>
            <a:ext cx="6434360" cy="4496991"/>
          </a:xfrm>
          <a:prstGeom prst="rect">
            <a:avLst/>
          </a:prstGeom>
        </p:spPr>
      </p:pic>
    </p:spTree>
    <p:extLst>
      <p:ext uri="{BB962C8B-B14F-4D97-AF65-F5344CB8AC3E}">
        <p14:creationId xmlns:p14="http://schemas.microsoft.com/office/powerpoint/2010/main" val="3198446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C954B-C19C-60DF-3E23-77AA28C032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2A583A-E969-4EAA-7EFA-B2475F625361}"/>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2000" dirty="0">
                <a:latin typeface="+mn-lt"/>
              </a:rPr>
              <a:t>Northwest : Dislocated Worker Federal Performance Outcomes</a:t>
            </a:r>
            <a:endParaRPr kumimoji="0" lang="en-US" sz="1800" b="1" i="0" kern="1200" cap="none" baseline="0" dirty="0">
              <a:latin typeface="+mn-lt"/>
            </a:endParaRPr>
          </a:p>
        </p:txBody>
      </p:sp>
      <p:sp>
        <p:nvSpPr>
          <p:cNvPr id="16" name="Text Placeholder 1">
            <a:extLst>
              <a:ext uri="{FF2B5EF4-FFF2-40B4-BE49-F238E27FC236}">
                <a16:creationId xmlns:a16="http://schemas.microsoft.com/office/drawing/2014/main" id="{49912554-FE1B-969D-21E6-0EF9747AA055}"/>
              </a:ext>
            </a:extLst>
          </p:cNvPr>
          <p:cNvSpPr txBox="1">
            <a:spLocks/>
          </p:cNvSpPr>
          <p:nvPr/>
        </p:nvSpPr>
        <p:spPr>
          <a:xfrm>
            <a:off x="3067428" y="2101807"/>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Median Earnings</a:t>
            </a:r>
          </a:p>
        </p:txBody>
      </p:sp>
      <p:graphicFrame>
        <p:nvGraphicFramePr>
          <p:cNvPr id="5" name="Table 4">
            <a:extLst>
              <a:ext uri="{FF2B5EF4-FFF2-40B4-BE49-F238E27FC236}">
                <a16:creationId xmlns:a16="http://schemas.microsoft.com/office/drawing/2014/main" id="{BD0AE5C4-6F89-6555-990D-20C491E1D4D2}"/>
              </a:ext>
            </a:extLst>
          </p:cNvPr>
          <p:cNvGraphicFramePr>
            <a:graphicFrameLocks noGrp="1"/>
          </p:cNvGraphicFramePr>
          <p:nvPr>
            <p:extLst>
              <p:ext uri="{D42A27DB-BD31-4B8C-83A1-F6EECF244321}">
                <p14:modId xmlns:p14="http://schemas.microsoft.com/office/powerpoint/2010/main" val="33835065"/>
              </p:ext>
            </p:extLst>
          </p:nvPr>
        </p:nvGraphicFramePr>
        <p:xfrm>
          <a:off x="3067428" y="2335202"/>
          <a:ext cx="2946497" cy="1344444"/>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3276247979"/>
                    </a:ext>
                  </a:extLst>
                </a:gridCol>
                <a:gridCol w="721479">
                  <a:extLst>
                    <a:ext uri="{9D8B030D-6E8A-4147-A177-3AD203B41FA5}">
                      <a16:colId xmlns:a16="http://schemas.microsoft.com/office/drawing/2014/main" val="3022402935"/>
                    </a:ext>
                  </a:extLst>
                </a:gridCol>
                <a:gridCol w="963796">
                  <a:extLst>
                    <a:ext uri="{9D8B030D-6E8A-4147-A177-3AD203B41FA5}">
                      <a16:colId xmlns:a16="http://schemas.microsoft.com/office/drawing/2014/main" val="2771594919"/>
                    </a:ext>
                  </a:extLst>
                </a:gridCol>
                <a:gridCol w="774242">
                  <a:extLst>
                    <a:ext uri="{9D8B030D-6E8A-4147-A177-3AD203B41FA5}">
                      <a16:colId xmlns:a16="http://schemas.microsoft.com/office/drawing/2014/main" val="3771525449"/>
                    </a:ext>
                  </a:extLst>
                </a:gridCol>
              </a:tblGrid>
              <a:tr h="359978">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PY</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State Average</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Initial Local  Target</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Actual Outcome</a:t>
                      </a:r>
                    </a:p>
                  </a:txBody>
                  <a:tcPr marL="10714" marR="10714" marT="10714" marB="0" anchor="b">
                    <a:solidFill>
                      <a:schemeClr val="accent2">
                        <a:lumMod val="40000"/>
                        <a:lumOff val="60000"/>
                      </a:schemeClr>
                    </a:solidFill>
                  </a:tcPr>
                </a:tc>
                <a:extLst>
                  <a:ext uri="{0D108BD9-81ED-4DB2-BD59-A6C34878D82A}">
                    <a16:rowId xmlns:a16="http://schemas.microsoft.com/office/drawing/2014/main" val="2535381236"/>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0714" marR="10714" marT="10714" marB="0">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$9,185</a:t>
                      </a:r>
                    </a:p>
                  </a:txBody>
                  <a:tcPr marL="10714" marR="10714" marT="1071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$9,825</a:t>
                      </a:r>
                    </a:p>
                  </a:txBody>
                  <a:tcPr marL="10714" marR="10714" marT="1071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$10,612</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3649179756"/>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2021</a:t>
                      </a:r>
                    </a:p>
                  </a:txBody>
                  <a:tcPr marL="10714" marR="10714" marT="10714" marB="0">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$10,419</a:t>
                      </a:r>
                    </a:p>
                  </a:txBody>
                  <a:tcPr marL="10714" marR="10714" marT="10714" marB="0" anchor="ctr">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$9,825</a:t>
                      </a:r>
                    </a:p>
                  </a:txBody>
                  <a:tcPr marL="10714" marR="10714" marT="10714" marB="0" anchor="ctr">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$13,390</a:t>
                      </a:r>
                    </a:p>
                  </a:txBody>
                  <a:tcPr marL="10714" marR="10714" marT="10714" marB="0" anchor="ctr">
                    <a:solidFill>
                      <a:schemeClr val="accent2">
                        <a:lumMod val="40000"/>
                        <a:lumOff val="60000"/>
                      </a:schemeClr>
                    </a:solidFill>
                  </a:tcPr>
                </a:tc>
                <a:extLst>
                  <a:ext uri="{0D108BD9-81ED-4DB2-BD59-A6C34878D82A}">
                    <a16:rowId xmlns:a16="http://schemas.microsoft.com/office/drawing/2014/main" val="282240888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0714" marR="10714" marT="10714" marB="0">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$10,752</a:t>
                      </a:r>
                    </a:p>
                  </a:txBody>
                  <a:tcPr marL="10714" marR="10714" marT="1071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$10,096</a:t>
                      </a:r>
                    </a:p>
                  </a:txBody>
                  <a:tcPr marL="10714" marR="10714" marT="1071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$16,049</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376141031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2023</a:t>
                      </a:r>
                    </a:p>
                  </a:txBody>
                  <a:tcPr marL="10714" marR="10714" marT="10714" marB="0">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$11,849</a:t>
                      </a:r>
                    </a:p>
                  </a:txBody>
                  <a:tcPr marL="10714" marR="10714" marT="10714" marB="0" anchor="ctr">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$10,096</a:t>
                      </a:r>
                    </a:p>
                  </a:txBody>
                  <a:tcPr marL="10714" marR="10714" marT="10714" marB="0" anchor="ctr">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$15,187</a:t>
                      </a:r>
                    </a:p>
                  </a:txBody>
                  <a:tcPr marL="10714" marR="10714" marT="10714" marB="0" anchor="ctr">
                    <a:solidFill>
                      <a:schemeClr val="accent2">
                        <a:lumMod val="40000"/>
                        <a:lumOff val="60000"/>
                      </a:schemeClr>
                    </a:solidFill>
                  </a:tcPr>
                </a:tc>
                <a:extLst>
                  <a:ext uri="{0D108BD9-81ED-4DB2-BD59-A6C34878D82A}">
                    <a16:rowId xmlns:a16="http://schemas.microsoft.com/office/drawing/2014/main" val="389090369"/>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0714" marR="10714" marT="10714" marB="0">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$12,023</a:t>
                      </a:r>
                    </a:p>
                  </a:txBody>
                  <a:tcPr marL="10714" marR="10714" marT="1071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$14,843</a:t>
                      </a:r>
                    </a:p>
                  </a:txBody>
                  <a:tcPr marL="10714" marR="10714" marT="1071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$14,583</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2570375951"/>
                  </a:ext>
                </a:extLst>
              </a:tr>
            </a:tbl>
          </a:graphicData>
        </a:graphic>
      </p:graphicFrame>
      <p:sp>
        <p:nvSpPr>
          <p:cNvPr id="12" name="Text Placeholder 1">
            <a:extLst>
              <a:ext uri="{FF2B5EF4-FFF2-40B4-BE49-F238E27FC236}">
                <a16:creationId xmlns:a16="http://schemas.microsoft.com/office/drawing/2014/main" id="{E73AB6D6-EEA8-2612-C270-B9751DE78FA4}"/>
              </a:ext>
            </a:extLst>
          </p:cNvPr>
          <p:cNvSpPr txBox="1">
            <a:spLocks/>
          </p:cNvSpPr>
          <p:nvPr/>
        </p:nvSpPr>
        <p:spPr>
          <a:xfrm>
            <a:off x="120932" y="892178"/>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Employment Quarter 2</a:t>
            </a:r>
          </a:p>
        </p:txBody>
      </p:sp>
      <p:sp>
        <p:nvSpPr>
          <p:cNvPr id="7" name="Text Placeholder 1">
            <a:extLst>
              <a:ext uri="{FF2B5EF4-FFF2-40B4-BE49-F238E27FC236}">
                <a16:creationId xmlns:a16="http://schemas.microsoft.com/office/drawing/2014/main" id="{0A168C9B-AE80-0654-5890-E693BD7DABDA}"/>
              </a:ext>
            </a:extLst>
          </p:cNvPr>
          <p:cNvSpPr txBox="1">
            <a:spLocks/>
          </p:cNvSpPr>
          <p:nvPr/>
        </p:nvSpPr>
        <p:spPr>
          <a:xfrm>
            <a:off x="120931" y="3112922"/>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Employment Quarter 4</a:t>
            </a:r>
          </a:p>
        </p:txBody>
      </p:sp>
      <p:graphicFrame>
        <p:nvGraphicFramePr>
          <p:cNvPr id="8" name="Table 7">
            <a:extLst>
              <a:ext uri="{FF2B5EF4-FFF2-40B4-BE49-F238E27FC236}">
                <a16:creationId xmlns:a16="http://schemas.microsoft.com/office/drawing/2014/main" id="{85E0109F-C51D-73E0-4FC7-FB3C2ABA8B50}"/>
              </a:ext>
            </a:extLst>
          </p:cNvPr>
          <p:cNvGraphicFramePr>
            <a:graphicFrameLocks noGrp="1"/>
          </p:cNvGraphicFramePr>
          <p:nvPr>
            <p:extLst>
              <p:ext uri="{D42A27DB-BD31-4B8C-83A1-F6EECF244321}">
                <p14:modId xmlns:p14="http://schemas.microsoft.com/office/powerpoint/2010/main" val="2713388511"/>
              </p:ext>
            </p:extLst>
          </p:nvPr>
        </p:nvGraphicFramePr>
        <p:xfrm>
          <a:off x="120931" y="3346317"/>
          <a:ext cx="2946497" cy="1362299"/>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3276247979"/>
                    </a:ext>
                  </a:extLst>
                </a:gridCol>
                <a:gridCol w="721479">
                  <a:extLst>
                    <a:ext uri="{9D8B030D-6E8A-4147-A177-3AD203B41FA5}">
                      <a16:colId xmlns:a16="http://schemas.microsoft.com/office/drawing/2014/main" val="3022402935"/>
                    </a:ext>
                  </a:extLst>
                </a:gridCol>
                <a:gridCol w="963796">
                  <a:extLst>
                    <a:ext uri="{9D8B030D-6E8A-4147-A177-3AD203B41FA5}">
                      <a16:colId xmlns:a16="http://schemas.microsoft.com/office/drawing/2014/main" val="2771594919"/>
                    </a:ext>
                  </a:extLst>
                </a:gridCol>
                <a:gridCol w="774242">
                  <a:extLst>
                    <a:ext uri="{9D8B030D-6E8A-4147-A177-3AD203B41FA5}">
                      <a16:colId xmlns:a16="http://schemas.microsoft.com/office/drawing/2014/main" val="3771525449"/>
                    </a:ext>
                  </a:extLst>
                </a:gridCol>
              </a:tblGrid>
              <a:tr h="359978">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PY</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State Average</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Initial Local  Target</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Actual Outcome</a:t>
                      </a:r>
                    </a:p>
                  </a:txBody>
                  <a:tcPr marL="10714" marR="10714" marT="10714" marB="0" anchor="b">
                    <a:solidFill>
                      <a:schemeClr val="accent2">
                        <a:lumMod val="40000"/>
                        <a:lumOff val="60000"/>
                      </a:schemeClr>
                    </a:solidFill>
                  </a:tcPr>
                </a:tc>
                <a:extLst>
                  <a:ext uri="{0D108BD9-81ED-4DB2-BD59-A6C34878D82A}">
                    <a16:rowId xmlns:a16="http://schemas.microsoft.com/office/drawing/2014/main" val="2535381236"/>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4285" marR="14285" marT="14285"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67.6%</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76.4%</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79.4%</a:t>
                      </a:r>
                    </a:p>
                  </a:txBody>
                  <a:tcPr marL="14285" marR="14285" marT="14285" marB="0" anchor="ctr">
                    <a:solidFill>
                      <a:schemeClr val="accent2">
                        <a:lumMod val="20000"/>
                        <a:lumOff val="80000"/>
                      </a:schemeClr>
                    </a:solidFill>
                  </a:tcPr>
                </a:tc>
                <a:extLst>
                  <a:ext uri="{0D108BD9-81ED-4DB2-BD59-A6C34878D82A}">
                    <a16:rowId xmlns:a16="http://schemas.microsoft.com/office/drawing/2014/main" val="3649179756"/>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2021</a:t>
                      </a:r>
                    </a:p>
                  </a:txBody>
                  <a:tcPr marL="14285" marR="14285" marT="14285" marB="0">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61.9%</a:t>
                      </a:r>
                    </a:p>
                  </a:txBody>
                  <a:tcPr marL="14285" marR="14285" marT="14285"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76.4%</a:t>
                      </a:r>
                    </a:p>
                  </a:txBody>
                  <a:tcPr marL="14285" marR="14285" marT="14285"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78.5%</a:t>
                      </a:r>
                    </a:p>
                  </a:txBody>
                  <a:tcPr marL="14285" marR="14285" marT="14285" marB="0" anchor="ctr">
                    <a:solidFill>
                      <a:schemeClr val="accent2">
                        <a:lumMod val="40000"/>
                        <a:lumOff val="60000"/>
                      </a:schemeClr>
                    </a:solidFill>
                  </a:tcPr>
                </a:tc>
                <a:extLst>
                  <a:ext uri="{0D108BD9-81ED-4DB2-BD59-A6C34878D82A}">
                    <a16:rowId xmlns:a16="http://schemas.microsoft.com/office/drawing/2014/main" val="282240888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4285" marR="14285" marT="14285"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64.5%</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72.0%</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74.0%</a:t>
                      </a:r>
                    </a:p>
                  </a:txBody>
                  <a:tcPr marL="14285" marR="14285" marT="14285" marB="0" anchor="ctr">
                    <a:solidFill>
                      <a:schemeClr val="accent2">
                        <a:lumMod val="20000"/>
                        <a:lumOff val="80000"/>
                      </a:schemeClr>
                    </a:solidFill>
                  </a:tcPr>
                </a:tc>
                <a:extLst>
                  <a:ext uri="{0D108BD9-81ED-4DB2-BD59-A6C34878D82A}">
                    <a16:rowId xmlns:a16="http://schemas.microsoft.com/office/drawing/2014/main" val="376141031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2023</a:t>
                      </a:r>
                    </a:p>
                  </a:txBody>
                  <a:tcPr marL="14285" marR="14285" marT="14285" marB="0">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72.2%</a:t>
                      </a:r>
                    </a:p>
                  </a:txBody>
                  <a:tcPr marL="14285" marR="14285" marT="14285"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72.0%</a:t>
                      </a:r>
                    </a:p>
                  </a:txBody>
                  <a:tcPr marL="14285" marR="14285" marT="14285"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88.0%</a:t>
                      </a:r>
                    </a:p>
                  </a:txBody>
                  <a:tcPr marL="14285" marR="14285" marT="14285" marB="0" anchor="ctr">
                    <a:solidFill>
                      <a:schemeClr val="accent2">
                        <a:lumMod val="40000"/>
                        <a:lumOff val="60000"/>
                      </a:schemeClr>
                    </a:solidFill>
                  </a:tcPr>
                </a:tc>
                <a:extLst>
                  <a:ext uri="{0D108BD9-81ED-4DB2-BD59-A6C34878D82A}">
                    <a16:rowId xmlns:a16="http://schemas.microsoft.com/office/drawing/2014/main" val="389090369"/>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4285" marR="14285" marT="14285"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71.9%</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75.0%</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87.5%</a:t>
                      </a:r>
                    </a:p>
                  </a:txBody>
                  <a:tcPr marL="14285" marR="14285" marT="14285" marB="0" anchor="ctr">
                    <a:solidFill>
                      <a:schemeClr val="accent2">
                        <a:lumMod val="20000"/>
                        <a:lumOff val="80000"/>
                      </a:schemeClr>
                    </a:solidFill>
                  </a:tcPr>
                </a:tc>
                <a:extLst>
                  <a:ext uri="{0D108BD9-81ED-4DB2-BD59-A6C34878D82A}">
                    <a16:rowId xmlns:a16="http://schemas.microsoft.com/office/drawing/2014/main" val="2570375951"/>
                  </a:ext>
                </a:extLst>
              </a:tr>
            </a:tbl>
          </a:graphicData>
        </a:graphic>
      </p:graphicFrame>
      <p:graphicFrame>
        <p:nvGraphicFramePr>
          <p:cNvPr id="9" name="Table 8">
            <a:extLst>
              <a:ext uri="{FF2B5EF4-FFF2-40B4-BE49-F238E27FC236}">
                <a16:creationId xmlns:a16="http://schemas.microsoft.com/office/drawing/2014/main" id="{8D94AC7A-041C-B271-7B4A-95664789172B}"/>
              </a:ext>
            </a:extLst>
          </p:cNvPr>
          <p:cNvGraphicFramePr>
            <a:graphicFrameLocks noGrp="1"/>
          </p:cNvGraphicFramePr>
          <p:nvPr>
            <p:extLst>
              <p:ext uri="{D42A27DB-BD31-4B8C-83A1-F6EECF244321}">
                <p14:modId xmlns:p14="http://schemas.microsoft.com/office/powerpoint/2010/main" val="3581616056"/>
              </p:ext>
            </p:extLst>
          </p:nvPr>
        </p:nvGraphicFramePr>
        <p:xfrm>
          <a:off x="120931" y="1125573"/>
          <a:ext cx="2946497" cy="1362299"/>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3194965802"/>
                    </a:ext>
                  </a:extLst>
                </a:gridCol>
                <a:gridCol w="721479">
                  <a:extLst>
                    <a:ext uri="{9D8B030D-6E8A-4147-A177-3AD203B41FA5}">
                      <a16:colId xmlns:a16="http://schemas.microsoft.com/office/drawing/2014/main" val="4214920"/>
                    </a:ext>
                  </a:extLst>
                </a:gridCol>
                <a:gridCol w="963796">
                  <a:extLst>
                    <a:ext uri="{9D8B030D-6E8A-4147-A177-3AD203B41FA5}">
                      <a16:colId xmlns:a16="http://schemas.microsoft.com/office/drawing/2014/main" val="3095307722"/>
                    </a:ext>
                  </a:extLst>
                </a:gridCol>
                <a:gridCol w="774242">
                  <a:extLst>
                    <a:ext uri="{9D8B030D-6E8A-4147-A177-3AD203B41FA5}">
                      <a16:colId xmlns:a16="http://schemas.microsoft.com/office/drawing/2014/main" val="1203708051"/>
                    </a:ext>
                  </a:extLst>
                </a:gridCol>
              </a:tblGrid>
              <a:tr h="359978">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PY</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State Average</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Initial Local  Target</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Actual Outcome</a:t>
                      </a:r>
                    </a:p>
                  </a:txBody>
                  <a:tcPr marL="10714" marR="10714" marT="10714" marB="0" anchor="b">
                    <a:solidFill>
                      <a:schemeClr val="accent2">
                        <a:lumMod val="40000"/>
                        <a:lumOff val="60000"/>
                      </a:schemeClr>
                    </a:solidFill>
                  </a:tcPr>
                </a:tc>
                <a:extLst>
                  <a:ext uri="{0D108BD9-81ED-4DB2-BD59-A6C34878D82A}">
                    <a16:rowId xmlns:a16="http://schemas.microsoft.com/office/drawing/2014/main" val="477400385"/>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4285" marR="14285" marT="14285"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62.8%</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76.8%</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82.6%</a:t>
                      </a:r>
                    </a:p>
                  </a:txBody>
                  <a:tcPr marL="14285" marR="14285" marT="14285" marB="0" anchor="ctr">
                    <a:solidFill>
                      <a:schemeClr val="accent2">
                        <a:lumMod val="20000"/>
                        <a:lumOff val="80000"/>
                      </a:schemeClr>
                    </a:solidFill>
                  </a:tcPr>
                </a:tc>
                <a:extLst>
                  <a:ext uri="{0D108BD9-81ED-4DB2-BD59-A6C34878D82A}">
                    <a16:rowId xmlns:a16="http://schemas.microsoft.com/office/drawing/2014/main" val="3202660100"/>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2021</a:t>
                      </a:r>
                    </a:p>
                  </a:txBody>
                  <a:tcPr marL="14285" marR="14285" marT="14285" marB="0">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64.8%</a:t>
                      </a:r>
                    </a:p>
                  </a:txBody>
                  <a:tcPr marL="14285" marR="14285" marT="14285"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76.8%</a:t>
                      </a:r>
                    </a:p>
                  </a:txBody>
                  <a:tcPr marL="14285" marR="14285" marT="14285"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74.1%</a:t>
                      </a:r>
                    </a:p>
                  </a:txBody>
                  <a:tcPr marL="14285" marR="14285" marT="14285" marB="0" anchor="ctr">
                    <a:solidFill>
                      <a:schemeClr val="accent2">
                        <a:lumMod val="40000"/>
                        <a:lumOff val="60000"/>
                      </a:schemeClr>
                    </a:solidFill>
                  </a:tcPr>
                </a:tc>
                <a:extLst>
                  <a:ext uri="{0D108BD9-81ED-4DB2-BD59-A6C34878D82A}">
                    <a16:rowId xmlns:a16="http://schemas.microsoft.com/office/drawing/2014/main" val="1251457092"/>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4285" marR="14285" marT="14285"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64.7%</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72.0%</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79.5%</a:t>
                      </a:r>
                    </a:p>
                  </a:txBody>
                  <a:tcPr marL="14285" marR="14285" marT="14285" marB="0" anchor="ctr">
                    <a:solidFill>
                      <a:schemeClr val="accent2">
                        <a:lumMod val="20000"/>
                        <a:lumOff val="80000"/>
                      </a:schemeClr>
                    </a:solidFill>
                  </a:tcPr>
                </a:tc>
                <a:extLst>
                  <a:ext uri="{0D108BD9-81ED-4DB2-BD59-A6C34878D82A}">
                    <a16:rowId xmlns:a16="http://schemas.microsoft.com/office/drawing/2014/main" val="2543002248"/>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2023</a:t>
                      </a:r>
                    </a:p>
                  </a:txBody>
                  <a:tcPr marL="14285" marR="14285" marT="14285" marB="0">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71.9%</a:t>
                      </a:r>
                    </a:p>
                  </a:txBody>
                  <a:tcPr marL="14285" marR="14285" marT="14285"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72.0%</a:t>
                      </a:r>
                    </a:p>
                  </a:txBody>
                  <a:tcPr marL="14285" marR="14285" marT="14285"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83.6%</a:t>
                      </a:r>
                    </a:p>
                  </a:txBody>
                  <a:tcPr marL="14285" marR="14285" marT="14285" marB="0" anchor="ctr">
                    <a:solidFill>
                      <a:schemeClr val="accent2">
                        <a:lumMod val="40000"/>
                        <a:lumOff val="60000"/>
                      </a:schemeClr>
                    </a:solidFill>
                  </a:tcPr>
                </a:tc>
                <a:extLst>
                  <a:ext uri="{0D108BD9-81ED-4DB2-BD59-A6C34878D82A}">
                    <a16:rowId xmlns:a16="http://schemas.microsoft.com/office/drawing/2014/main" val="206627490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4285" marR="14285" marT="14285"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71.9%</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77.5%</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85.7%</a:t>
                      </a:r>
                    </a:p>
                  </a:txBody>
                  <a:tcPr marL="14285" marR="14285" marT="14285" marB="0" anchor="ctr">
                    <a:solidFill>
                      <a:schemeClr val="accent2">
                        <a:lumMod val="20000"/>
                        <a:lumOff val="80000"/>
                      </a:schemeClr>
                    </a:solidFill>
                  </a:tcPr>
                </a:tc>
                <a:extLst>
                  <a:ext uri="{0D108BD9-81ED-4DB2-BD59-A6C34878D82A}">
                    <a16:rowId xmlns:a16="http://schemas.microsoft.com/office/drawing/2014/main" val="1072651136"/>
                  </a:ext>
                </a:extLst>
              </a:tr>
            </a:tbl>
          </a:graphicData>
        </a:graphic>
      </p:graphicFrame>
      <p:sp>
        <p:nvSpPr>
          <p:cNvPr id="10" name="Text Placeholder 1">
            <a:extLst>
              <a:ext uri="{FF2B5EF4-FFF2-40B4-BE49-F238E27FC236}">
                <a16:creationId xmlns:a16="http://schemas.microsoft.com/office/drawing/2014/main" id="{8F710CE6-1260-0481-D475-BDEE1DD94874}"/>
              </a:ext>
            </a:extLst>
          </p:cNvPr>
          <p:cNvSpPr txBox="1">
            <a:spLocks/>
          </p:cNvSpPr>
          <p:nvPr/>
        </p:nvSpPr>
        <p:spPr>
          <a:xfrm>
            <a:off x="6013926" y="892178"/>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Credential</a:t>
            </a:r>
          </a:p>
        </p:txBody>
      </p:sp>
      <p:sp>
        <p:nvSpPr>
          <p:cNvPr id="11" name="Text Placeholder 1">
            <a:extLst>
              <a:ext uri="{FF2B5EF4-FFF2-40B4-BE49-F238E27FC236}">
                <a16:creationId xmlns:a16="http://schemas.microsoft.com/office/drawing/2014/main" id="{99EC0C75-B743-39B4-1DF7-94A719BA749C}"/>
              </a:ext>
            </a:extLst>
          </p:cNvPr>
          <p:cNvSpPr txBox="1">
            <a:spLocks/>
          </p:cNvSpPr>
          <p:nvPr/>
        </p:nvSpPr>
        <p:spPr>
          <a:xfrm>
            <a:off x="6013925" y="3112922"/>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Measurable Skill Gains</a:t>
            </a:r>
          </a:p>
        </p:txBody>
      </p:sp>
      <p:graphicFrame>
        <p:nvGraphicFramePr>
          <p:cNvPr id="13" name="Table 12">
            <a:extLst>
              <a:ext uri="{FF2B5EF4-FFF2-40B4-BE49-F238E27FC236}">
                <a16:creationId xmlns:a16="http://schemas.microsoft.com/office/drawing/2014/main" id="{AD67B9AD-4371-FEB5-1E6B-AC48EC71654C}"/>
              </a:ext>
            </a:extLst>
          </p:cNvPr>
          <p:cNvGraphicFramePr>
            <a:graphicFrameLocks noGrp="1"/>
          </p:cNvGraphicFramePr>
          <p:nvPr>
            <p:extLst>
              <p:ext uri="{D42A27DB-BD31-4B8C-83A1-F6EECF244321}">
                <p14:modId xmlns:p14="http://schemas.microsoft.com/office/powerpoint/2010/main" val="1509833923"/>
              </p:ext>
            </p:extLst>
          </p:nvPr>
        </p:nvGraphicFramePr>
        <p:xfrm>
          <a:off x="6013925" y="3346317"/>
          <a:ext cx="2946497" cy="1344444"/>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3276247979"/>
                    </a:ext>
                  </a:extLst>
                </a:gridCol>
                <a:gridCol w="721479">
                  <a:extLst>
                    <a:ext uri="{9D8B030D-6E8A-4147-A177-3AD203B41FA5}">
                      <a16:colId xmlns:a16="http://schemas.microsoft.com/office/drawing/2014/main" val="3022402935"/>
                    </a:ext>
                  </a:extLst>
                </a:gridCol>
                <a:gridCol w="963796">
                  <a:extLst>
                    <a:ext uri="{9D8B030D-6E8A-4147-A177-3AD203B41FA5}">
                      <a16:colId xmlns:a16="http://schemas.microsoft.com/office/drawing/2014/main" val="2771594919"/>
                    </a:ext>
                  </a:extLst>
                </a:gridCol>
                <a:gridCol w="774242">
                  <a:extLst>
                    <a:ext uri="{9D8B030D-6E8A-4147-A177-3AD203B41FA5}">
                      <a16:colId xmlns:a16="http://schemas.microsoft.com/office/drawing/2014/main" val="3771525449"/>
                    </a:ext>
                  </a:extLst>
                </a:gridCol>
              </a:tblGrid>
              <a:tr h="359978">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PY</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State Average</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Initial Local  Target</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Actual Outcome</a:t>
                      </a:r>
                    </a:p>
                  </a:txBody>
                  <a:tcPr marL="10714" marR="10714" marT="10714" marB="0" anchor="b">
                    <a:solidFill>
                      <a:schemeClr val="accent2">
                        <a:lumMod val="40000"/>
                        <a:lumOff val="60000"/>
                      </a:schemeClr>
                    </a:solidFill>
                  </a:tcPr>
                </a:tc>
                <a:extLst>
                  <a:ext uri="{0D108BD9-81ED-4DB2-BD59-A6C34878D82A}">
                    <a16:rowId xmlns:a16="http://schemas.microsoft.com/office/drawing/2014/main" val="2535381236"/>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0714" marR="10714" marT="10714"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38.3%</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50.0%</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54.0%</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3649179756"/>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2021</a:t>
                      </a:r>
                    </a:p>
                  </a:txBody>
                  <a:tcPr marL="10714" marR="10714" marT="10714" marB="0">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56.9%</a:t>
                      </a:r>
                    </a:p>
                  </a:txBody>
                  <a:tcPr marL="10714" marR="10714" marT="10714"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50.0%</a:t>
                      </a:r>
                    </a:p>
                  </a:txBody>
                  <a:tcPr marL="10714" marR="10714" marT="10714"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66.5%</a:t>
                      </a:r>
                    </a:p>
                  </a:txBody>
                  <a:tcPr marL="10714" marR="10714" marT="10714" marB="0" anchor="ctr">
                    <a:solidFill>
                      <a:schemeClr val="accent2">
                        <a:lumMod val="40000"/>
                        <a:lumOff val="60000"/>
                      </a:schemeClr>
                    </a:solidFill>
                  </a:tcPr>
                </a:tc>
                <a:extLst>
                  <a:ext uri="{0D108BD9-81ED-4DB2-BD59-A6C34878D82A}">
                    <a16:rowId xmlns:a16="http://schemas.microsoft.com/office/drawing/2014/main" val="282240888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0714" marR="10714" marT="10714"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53.8%</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53.0%</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81.2%</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376141031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2023</a:t>
                      </a:r>
                    </a:p>
                  </a:txBody>
                  <a:tcPr marL="10714" marR="10714" marT="10714" marB="0">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47.3%</a:t>
                      </a:r>
                    </a:p>
                  </a:txBody>
                  <a:tcPr marL="10714" marR="10714" marT="10714"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53.0%</a:t>
                      </a:r>
                    </a:p>
                  </a:txBody>
                  <a:tcPr marL="10714" marR="10714" marT="10714"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78.2%</a:t>
                      </a:r>
                    </a:p>
                  </a:txBody>
                  <a:tcPr marL="10714" marR="10714" marT="10714" marB="0" anchor="ctr">
                    <a:solidFill>
                      <a:schemeClr val="accent2">
                        <a:lumMod val="40000"/>
                        <a:lumOff val="60000"/>
                      </a:schemeClr>
                    </a:solidFill>
                  </a:tcPr>
                </a:tc>
                <a:extLst>
                  <a:ext uri="{0D108BD9-81ED-4DB2-BD59-A6C34878D82A}">
                    <a16:rowId xmlns:a16="http://schemas.microsoft.com/office/drawing/2014/main" val="389090369"/>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0714" marR="10714" marT="10714"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45.6%</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66.0%</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71.8%</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2570375951"/>
                  </a:ext>
                </a:extLst>
              </a:tr>
            </a:tbl>
          </a:graphicData>
        </a:graphic>
      </p:graphicFrame>
      <p:graphicFrame>
        <p:nvGraphicFramePr>
          <p:cNvPr id="14" name="Table 13">
            <a:extLst>
              <a:ext uri="{FF2B5EF4-FFF2-40B4-BE49-F238E27FC236}">
                <a16:creationId xmlns:a16="http://schemas.microsoft.com/office/drawing/2014/main" id="{7A3205D3-C605-BAA2-6957-CF363160C971}"/>
              </a:ext>
            </a:extLst>
          </p:cNvPr>
          <p:cNvGraphicFramePr>
            <a:graphicFrameLocks noGrp="1"/>
          </p:cNvGraphicFramePr>
          <p:nvPr>
            <p:extLst>
              <p:ext uri="{D42A27DB-BD31-4B8C-83A1-F6EECF244321}">
                <p14:modId xmlns:p14="http://schemas.microsoft.com/office/powerpoint/2010/main" val="2113384397"/>
              </p:ext>
            </p:extLst>
          </p:nvPr>
        </p:nvGraphicFramePr>
        <p:xfrm>
          <a:off x="6013925" y="1125573"/>
          <a:ext cx="2946497" cy="1344444"/>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3194965802"/>
                    </a:ext>
                  </a:extLst>
                </a:gridCol>
                <a:gridCol w="721479">
                  <a:extLst>
                    <a:ext uri="{9D8B030D-6E8A-4147-A177-3AD203B41FA5}">
                      <a16:colId xmlns:a16="http://schemas.microsoft.com/office/drawing/2014/main" val="4214920"/>
                    </a:ext>
                  </a:extLst>
                </a:gridCol>
                <a:gridCol w="963796">
                  <a:extLst>
                    <a:ext uri="{9D8B030D-6E8A-4147-A177-3AD203B41FA5}">
                      <a16:colId xmlns:a16="http://schemas.microsoft.com/office/drawing/2014/main" val="3095307722"/>
                    </a:ext>
                  </a:extLst>
                </a:gridCol>
                <a:gridCol w="774242">
                  <a:extLst>
                    <a:ext uri="{9D8B030D-6E8A-4147-A177-3AD203B41FA5}">
                      <a16:colId xmlns:a16="http://schemas.microsoft.com/office/drawing/2014/main" val="1203708051"/>
                    </a:ext>
                  </a:extLst>
                </a:gridCol>
              </a:tblGrid>
              <a:tr h="359978">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PY</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State Average</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Initial Local  Target</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Actual Outcome</a:t>
                      </a:r>
                    </a:p>
                  </a:txBody>
                  <a:tcPr marL="10714" marR="10714" marT="10714" marB="0" anchor="b">
                    <a:solidFill>
                      <a:schemeClr val="accent2">
                        <a:lumMod val="40000"/>
                        <a:lumOff val="60000"/>
                      </a:schemeClr>
                    </a:solidFill>
                  </a:tcPr>
                </a:tc>
                <a:extLst>
                  <a:ext uri="{0D108BD9-81ED-4DB2-BD59-A6C34878D82A}">
                    <a16:rowId xmlns:a16="http://schemas.microsoft.com/office/drawing/2014/main" val="477400385"/>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0714" marR="10714" marT="10714"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77.8%</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71.3%</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100.%</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3202660100"/>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2021</a:t>
                      </a:r>
                    </a:p>
                  </a:txBody>
                  <a:tcPr marL="10714" marR="10714" marT="10714" marB="0">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75.5%</a:t>
                      </a:r>
                    </a:p>
                  </a:txBody>
                  <a:tcPr marL="10714" marR="10714" marT="10714"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71.3%</a:t>
                      </a:r>
                    </a:p>
                  </a:txBody>
                  <a:tcPr marL="10714" marR="10714" marT="10714"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84.0%</a:t>
                      </a:r>
                    </a:p>
                  </a:txBody>
                  <a:tcPr marL="10714" marR="10714" marT="10714" marB="0" anchor="ctr">
                    <a:solidFill>
                      <a:schemeClr val="accent2">
                        <a:lumMod val="40000"/>
                        <a:lumOff val="60000"/>
                      </a:schemeClr>
                    </a:solidFill>
                  </a:tcPr>
                </a:tc>
                <a:extLst>
                  <a:ext uri="{0D108BD9-81ED-4DB2-BD59-A6C34878D82A}">
                    <a16:rowId xmlns:a16="http://schemas.microsoft.com/office/drawing/2014/main" val="1251457092"/>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0714" marR="10714" marT="10714"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70.3%</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89.3%</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80.6%</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2543002248"/>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2023</a:t>
                      </a:r>
                    </a:p>
                  </a:txBody>
                  <a:tcPr marL="10714" marR="10714" marT="10714" marB="0">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72.0%</a:t>
                      </a:r>
                    </a:p>
                  </a:txBody>
                  <a:tcPr marL="10714" marR="10714" marT="10714"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89.3%</a:t>
                      </a:r>
                    </a:p>
                  </a:txBody>
                  <a:tcPr marL="10714" marR="10714" marT="10714"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73.7%</a:t>
                      </a:r>
                    </a:p>
                  </a:txBody>
                  <a:tcPr marL="10714" marR="10714" marT="10714" marB="0" anchor="ctr">
                    <a:solidFill>
                      <a:schemeClr val="accent2">
                        <a:lumMod val="40000"/>
                        <a:lumOff val="60000"/>
                      </a:schemeClr>
                    </a:solidFill>
                  </a:tcPr>
                </a:tc>
                <a:extLst>
                  <a:ext uri="{0D108BD9-81ED-4DB2-BD59-A6C34878D82A}">
                    <a16:rowId xmlns:a16="http://schemas.microsoft.com/office/drawing/2014/main" val="206627490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0714" marR="10714" marT="10714"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73.9%</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74.0%</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75.7%</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1072651136"/>
                  </a:ext>
                </a:extLst>
              </a:tr>
            </a:tbl>
          </a:graphicData>
        </a:graphic>
      </p:graphicFrame>
    </p:spTree>
    <p:extLst>
      <p:ext uri="{BB962C8B-B14F-4D97-AF65-F5344CB8AC3E}">
        <p14:creationId xmlns:p14="http://schemas.microsoft.com/office/powerpoint/2010/main" val="1489179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43119-9BAF-F8EA-0C75-2EE6EA5844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F05783-EAEA-5FBB-8347-A5259398844B}"/>
              </a:ext>
            </a:extLst>
          </p:cNvPr>
          <p:cNvSpPr>
            <a:spLocks noGrp="1"/>
          </p:cNvSpPr>
          <p:nvPr>
            <p:ph type="title"/>
          </p:nvPr>
        </p:nvSpPr>
        <p:spPr>
          <a:xfrm>
            <a:off x="609600" y="0"/>
            <a:ext cx="8180450" cy="571500"/>
          </a:xfrm>
        </p:spPr>
        <p:txBody>
          <a:bodyPr lIns="91440" tIns="45720" rIns="91440" bIns="45720" anchor="ctr">
            <a:normAutofit/>
          </a:bodyPr>
          <a:lstStyle/>
          <a:p>
            <a:pPr>
              <a:lnSpc>
                <a:spcPct val="90000"/>
              </a:lnSpc>
            </a:pPr>
            <a:r>
              <a:rPr lang="en-US" sz="2500" dirty="0">
                <a:latin typeface="+mn-lt"/>
              </a:rPr>
              <a:t>Northwest : Youth Federal Performance Outcomes</a:t>
            </a:r>
            <a:endParaRPr kumimoji="0" lang="en-US" sz="2500" b="1" i="0" kern="1200" cap="none" baseline="0" dirty="0">
              <a:latin typeface="+mn-lt"/>
            </a:endParaRPr>
          </a:p>
        </p:txBody>
      </p:sp>
      <p:pic>
        <p:nvPicPr>
          <p:cNvPr id="8" name="slide2" descr="Indicators">
            <a:extLst>
              <a:ext uri="{FF2B5EF4-FFF2-40B4-BE49-F238E27FC236}">
                <a16:creationId xmlns:a16="http://schemas.microsoft.com/office/drawing/2014/main" id="{423B5ABA-3D61-0C79-9468-E3C5BA788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965" y="636637"/>
            <a:ext cx="5962387" cy="4167129"/>
          </a:xfrm>
          <a:prstGeom prst="rect">
            <a:avLst/>
          </a:prstGeom>
        </p:spPr>
      </p:pic>
    </p:spTree>
    <p:extLst>
      <p:ext uri="{BB962C8B-B14F-4D97-AF65-F5344CB8AC3E}">
        <p14:creationId xmlns:p14="http://schemas.microsoft.com/office/powerpoint/2010/main" val="2735961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3D7E5-02EF-792B-D138-C8F04DAAD8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6B0D597-8DF7-2D9C-4F67-E5A1BE32CDD9}"/>
              </a:ext>
            </a:extLst>
          </p:cNvPr>
          <p:cNvSpPr>
            <a:spLocks noGrp="1"/>
          </p:cNvSpPr>
          <p:nvPr>
            <p:ph type="title"/>
          </p:nvPr>
        </p:nvSpPr>
        <p:spPr>
          <a:xfrm>
            <a:off x="609600" y="0"/>
            <a:ext cx="8180450" cy="571500"/>
          </a:xfrm>
        </p:spPr>
        <p:txBody>
          <a:bodyPr lIns="91440" tIns="45720" rIns="91440" bIns="45720" anchor="ctr">
            <a:normAutofit/>
          </a:bodyPr>
          <a:lstStyle/>
          <a:p>
            <a:pPr>
              <a:lnSpc>
                <a:spcPct val="90000"/>
              </a:lnSpc>
            </a:pPr>
            <a:r>
              <a:rPr lang="en-US" sz="2500" dirty="0">
                <a:latin typeface="+mn-lt"/>
              </a:rPr>
              <a:t>Northwest : Youth Federal Performance Outcomes</a:t>
            </a:r>
            <a:endParaRPr kumimoji="0" lang="en-US" sz="2500" b="1" i="0" kern="1200" cap="none" baseline="0" dirty="0">
              <a:latin typeface="+mn-lt"/>
            </a:endParaRPr>
          </a:p>
        </p:txBody>
      </p:sp>
      <p:graphicFrame>
        <p:nvGraphicFramePr>
          <p:cNvPr id="11" name="Table 10">
            <a:extLst>
              <a:ext uri="{FF2B5EF4-FFF2-40B4-BE49-F238E27FC236}">
                <a16:creationId xmlns:a16="http://schemas.microsoft.com/office/drawing/2014/main" id="{BBA96FE4-A3EF-AD74-9137-FFF9C840044D}"/>
              </a:ext>
            </a:extLst>
          </p:cNvPr>
          <p:cNvGraphicFramePr>
            <a:graphicFrameLocks noGrp="1"/>
          </p:cNvGraphicFramePr>
          <p:nvPr>
            <p:extLst>
              <p:ext uri="{D42A27DB-BD31-4B8C-83A1-F6EECF244321}">
                <p14:modId xmlns:p14="http://schemas.microsoft.com/office/powerpoint/2010/main" val="1754905611"/>
              </p:ext>
            </p:extLst>
          </p:nvPr>
        </p:nvGraphicFramePr>
        <p:xfrm>
          <a:off x="3195029" y="2260417"/>
          <a:ext cx="2946497" cy="1344444"/>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2">
                  <a:extLst>
                    <a:ext uri="{9D8B030D-6E8A-4147-A177-3AD203B41FA5}">
                      <a16:colId xmlns:a16="http://schemas.microsoft.com/office/drawing/2014/main" val="524634366"/>
                    </a:ext>
                  </a:extLst>
                </a:gridCol>
              </a:tblGrid>
              <a:tr h="359978">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PY</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State Average</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Initial Local  Target</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Actual Outcome</a:t>
                      </a:r>
                    </a:p>
                  </a:txBody>
                  <a:tcPr marL="10714" marR="10714" marT="10714" marB="0" anchor="b">
                    <a:solidFill>
                      <a:schemeClr val="accent3">
                        <a:lumMod val="40000"/>
                        <a:lumOff val="60000"/>
                      </a:schemeClr>
                    </a:solidFill>
                  </a:tcPr>
                </a:tc>
                <a:extLst>
                  <a:ext uri="{0D108BD9-81ED-4DB2-BD59-A6C34878D82A}">
                    <a16:rowId xmlns:a16="http://schemas.microsoft.com/office/drawing/2014/main" val="527023104"/>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2020</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$3,822</a:t>
                      </a:r>
                    </a:p>
                  </a:txBody>
                  <a:tcPr marL="10714" marR="10714" marT="10714" marB="0" anchor="ctr">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u="none" strike="noStrike" kern="1200" noProof="0" dirty="0">
                          <a:solidFill>
                            <a:schemeClr val="tx1"/>
                          </a:solidFill>
                          <a:effectLst/>
                          <a:latin typeface="+mn-lt"/>
                          <a:ea typeface="+mn-ea"/>
                          <a:cs typeface="+mn-cs"/>
                        </a:rPr>
                        <a:t>$4,548</a:t>
                      </a:r>
                    </a:p>
                  </a:txBody>
                  <a:tcPr marL="10714" marR="10714" marT="10714" marB="0" anchor="ctr">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u="none" strike="noStrike" kern="1200" noProof="0" dirty="0">
                          <a:solidFill>
                            <a:schemeClr val="tx1"/>
                          </a:solidFill>
                          <a:effectLst/>
                          <a:latin typeface="+mn-lt"/>
                          <a:ea typeface="+mn-ea"/>
                          <a:cs typeface="+mn-cs"/>
                        </a:rPr>
                        <a:t>$4,165</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1327770164"/>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2021</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$4,567</a:t>
                      </a:r>
                    </a:p>
                  </a:txBody>
                  <a:tcPr marL="10714" marR="10714" marT="10714" marB="0" anchor="ctr">
                    <a:solidFill>
                      <a:schemeClr val="accent3">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u="none" strike="noStrike" kern="1200" noProof="0" dirty="0">
                          <a:solidFill>
                            <a:schemeClr val="tx1"/>
                          </a:solidFill>
                          <a:effectLst/>
                          <a:latin typeface="+mn-lt"/>
                          <a:ea typeface="+mn-ea"/>
                          <a:cs typeface="+mn-cs"/>
                        </a:rPr>
                        <a:t>$4,548</a:t>
                      </a:r>
                    </a:p>
                  </a:txBody>
                  <a:tcPr marL="10714" marR="10714" marT="10714" marB="0" anchor="ctr">
                    <a:solidFill>
                      <a:schemeClr val="accent3">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u="none" strike="noStrike" kern="1200" noProof="0" dirty="0">
                          <a:solidFill>
                            <a:schemeClr val="tx1"/>
                          </a:solidFill>
                          <a:effectLst/>
                          <a:latin typeface="+mn-lt"/>
                          <a:ea typeface="+mn-ea"/>
                          <a:cs typeface="+mn-cs"/>
                        </a:rPr>
                        <a:t>$4,941</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2321115292"/>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2022</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$4,703</a:t>
                      </a:r>
                    </a:p>
                  </a:txBody>
                  <a:tcPr marL="10714" marR="10714" marT="10714" marB="0" anchor="ctr">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u="none" strike="noStrike" kern="1200" noProof="0" dirty="0">
                          <a:solidFill>
                            <a:schemeClr val="tx1"/>
                          </a:solidFill>
                          <a:effectLst/>
                          <a:latin typeface="+mn-lt"/>
                          <a:ea typeface="+mn-ea"/>
                          <a:cs typeface="+mn-cs"/>
                        </a:rPr>
                        <a:t>$4,004</a:t>
                      </a:r>
                    </a:p>
                  </a:txBody>
                  <a:tcPr marL="10714" marR="10714" marT="10714" marB="0" anchor="ctr">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u="none" strike="noStrike" kern="1200" noProof="0" dirty="0">
                          <a:solidFill>
                            <a:schemeClr val="tx1"/>
                          </a:solidFill>
                          <a:effectLst/>
                          <a:latin typeface="+mn-lt"/>
                          <a:ea typeface="+mn-ea"/>
                          <a:cs typeface="+mn-cs"/>
                        </a:rPr>
                        <a:t>$8,152</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989601858"/>
                  </a:ext>
                </a:extLst>
              </a:tr>
              <a:tr h="183635">
                <a:tc>
                  <a:txBody>
                    <a:bodyPr/>
                    <a:lstStyle/>
                    <a:p>
                      <a:pPr marL="0" algn="ctr" rtl="0" eaLnBrk="1" fontAlgn="b" latinLnBrk="0" hangingPunct="1"/>
                      <a:r>
                        <a:rPr kumimoji="0" lang="en-US" sz="1200" b="1" u="none" strike="noStrike" kern="1200">
                          <a:solidFill>
                            <a:schemeClr val="tx1"/>
                          </a:solidFill>
                          <a:effectLst/>
                          <a:latin typeface="+mn-lt"/>
                          <a:ea typeface="+mn-ea"/>
                          <a:cs typeface="+mn-cs"/>
                        </a:rPr>
                        <a:t>2023</a:t>
                      </a:r>
                      <a:endParaRPr kumimoji="0" lang="en-US" sz="1200" b="1" u="none" strike="noStrike" kern="1200" dirty="0">
                        <a:solidFill>
                          <a:schemeClr val="tx1"/>
                        </a:solidFill>
                        <a:effectLst/>
                        <a:latin typeface="+mn-lt"/>
                        <a:ea typeface="+mn-ea"/>
                        <a:cs typeface="+mn-cs"/>
                      </a:endParaRP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highlight>
                            <a:srgbClr val="FFFF00"/>
                          </a:highlight>
                          <a:latin typeface="+mn-lt"/>
                          <a:ea typeface="+mn-ea"/>
                          <a:cs typeface="+mn-cs"/>
                        </a:rPr>
                        <a:t>$5,185</a:t>
                      </a:r>
                    </a:p>
                  </a:txBody>
                  <a:tcPr marL="10714" marR="10714" marT="10714" marB="0" anchor="ctr">
                    <a:solidFill>
                      <a:schemeClr val="accent3">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u="none" strike="noStrike" kern="1200" noProof="0" dirty="0">
                          <a:solidFill>
                            <a:schemeClr val="tx1"/>
                          </a:solidFill>
                          <a:effectLst/>
                          <a:latin typeface="+mn-lt"/>
                          <a:ea typeface="+mn-ea"/>
                          <a:cs typeface="+mn-cs"/>
                        </a:rPr>
                        <a:t>$4,004</a:t>
                      </a:r>
                    </a:p>
                  </a:txBody>
                  <a:tcPr marL="10714" marR="10714" marT="10714" marB="0" anchor="ctr">
                    <a:solidFill>
                      <a:schemeClr val="accent3">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u="none" strike="noStrike" kern="1200" noProof="0" dirty="0">
                          <a:solidFill>
                            <a:schemeClr val="tx1"/>
                          </a:solidFill>
                          <a:effectLst/>
                          <a:highlight>
                            <a:srgbClr val="FFFF00"/>
                          </a:highlight>
                          <a:latin typeface="+mn-lt"/>
                          <a:ea typeface="+mn-ea"/>
                          <a:cs typeface="+mn-cs"/>
                        </a:rPr>
                        <a:t>$9,140</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3808165675"/>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2024 </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highlight>
                            <a:srgbClr val="FFFF00"/>
                          </a:highlight>
                          <a:latin typeface="+mn-lt"/>
                          <a:ea typeface="+mn-ea"/>
                          <a:cs typeface="+mn-cs"/>
                        </a:rPr>
                        <a:t>$5,100</a:t>
                      </a:r>
                    </a:p>
                  </a:txBody>
                  <a:tcPr marL="10714" marR="10714" marT="10714" marB="0" anchor="ctr">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u="none" strike="noStrike" kern="1200" noProof="0" dirty="0">
                          <a:solidFill>
                            <a:schemeClr val="tx1"/>
                          </a:solidFill>
                          <a:effectLst/>
                          <a:latin typeface="+mn-lt"/>
                          <a:ea typeface="+mn-ea"/>
                          <a:cs typeface="+mn-cs"/>
                        </a:rPr>
                        <a:t>$6,646</a:t>
                      </a:r>
                    </a:p>
                  </a:txBody>
                  <a:tcPr marL="10714" marR="10714" marT="10714" marB="0" anchor="ctr">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u="none" strike="noStrike" kern="1200" noProof="0" dirty="0">
                          <a:solidFill>
                            <a:schemeClr val="tx1"/>
                          </a:solidFill>
                          <a:effectLst/>
                          <a:highlight>
                            <a:srgbClr val="FFFF00"/>
                          </a:highlight>
                          <a:latin typeface="+mn-lt"/>
                          <a:ea typeface="+mn-ea"/>
                          <a:cs typeface="+mn-cs"/>
                        </a:rPr>
                        <a:t>$10,695</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69589367"/>
                  </a:ext>
                </a:extLst>
              </a:tr>
            </a:tbl>
          </a:graphicData>
        </a:graphic>
      </p:graphicFrame>
      <p:sp>
        <p:nvSpPr>
          <p:cNvPr id="4" name="Text Placeholder 1">
            <a:extLst>
              <a:ext uri="{FF2B5EF4-FFF2-40B4-BE49-F238E27FC236}">
                <a16:creationId xmlns:a16="http://schemas.microsoft.com/office/drawing/2014/main" id="{DC14F29E-CB69-08BE-F31C-7EECF0EA7AC3}"/>
              </a:ext>
            </a:extLst>
          </p:cNvPr>
          <p:cNvSpPr txBox="1">
            <a:spLocks/>
          </p:cNvSpPr>
          <p:nvPr/>
        </p:nvSpPr>
        <p:spPr>
          <a:xfrm>
            <a:off x="3195029" y="2027022"/>
            <a:ext cx="2946496"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Median Earnings</a:t>
            </a:r>
          </a:p>
        </p:txBody>
      </p:sp>
      <p:sp>
        <p:nvSpPr>
          <p:cNvPr id="16" name="Text Placeholder 1">
            <a:extLst>
              <a:ext uri="{FF2B5EF4-FFF2-40B4-BE49-F238E27FC236}">
                <a16:creationId xmlns:a16="http://schemas.microsoft.com/office/drawing/2014/main" id="{0965A4F7-79E3-3165-1982-04EA000153AF}"/>
              </a:ext>
            </a:extLst>
          </p:cNvPr>
          <p:cNvSpPr txBox="1">
            <a:spLocks/>
          </p:cNvSpPr>
          <p:nvPr/>
        </p:nvSpPr>
        <p:spPr>
          <a:xfrm>
            <a:off x="192559" y="3083966"/>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Employment Quarter 4</a:t>
            </a:r>
          </a:p>
        </p:txBody>
      </p:sp>
      <p:graphicFrame>
        <p:nvGraphicFramePr>
          <p:cNvPr id="6" name="Table 5">
            <a:extLst>
              <a:ext uri="{FF2B5EF4-FFF2-40B4-BE49-F238E27FC236}">
                <a16:creationId xmlns:a16="http://schemas.microsoft.com/office/drawing/2014/main" id="{CC5BB90F-B47F-5446-85B6-F58658C356DC}"/>
              </a:ext>
            </a:extLst>
          </p:cNvPr>
          <p:cNvGraphicFramePr>
            <a:graphicFrameLocks noGrp="1"/>
          </p:cNvGraphicFramePr>
          <p:nvPr>
            <p:extLst>
              <p:ext uri="{D42A27DB-BD31-4B8C-83A1-F6EECF244321}">
                <p14:modId xmlns:p14="http://schemas.microsoft.com/office/powerpoint/2010/main" val="1809852863"/>
              </p:ext>
            </p:extLst>
          </p:nvPr>
        </p:nvGraphicFramePr>
        <p:xfrm>
          <a:off x="192559" y="1096617"/>
          <a:ext cx="2946497" cy="1344444"/>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2">
                  <a:extLst>
                    <a:ext uri="{9D8B030D-6E8A-4147-A177-3AD203B41FA5}">
                      <a16:colId xmlns:a16="http://schemas.microsoft.com/office/drawing/2014/main" val="524634366"/>
                    </a:ext>
                  </a:extLst>
                </a:gridCol>
              </a:tblGrid>
              <a:tr h="359978">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PY</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State Average</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Initial Local  Target</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Actual Outcome</a:t>
                      </a:r>
                    </a:p>
                  </a:txBody>
                  <a:tcPr marL="10714" marR="10714" marT="10714" marB="0" anchor="b">
                    <a:solidFill>
                      <a:schemeClr val="accent3">
                        <a:lumMod val="40000"/>
                        <a:lumOff val="60000"/>
                      </a:schemeClr>
                    </a:solidFill>
                  </a:tcPr>
                </a:tc>
                <a:extLst>
                  <a:ext uri="{0D108BD9-81ED-4DB2-BD59-A6C34878D82A}">
                    <a16:rowId xmlns:a16="http://schemas.microsoft.com/office/drawing/2014/main" val="527023104"/>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2020</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56.1%</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61.3%</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63.1%</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1327770164"/>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2021</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57.5%</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61.3%</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67.9%</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2321115292"/>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2022</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highlight>
                            <a:srgbClr val="FFFF00"/>
                          </a:highlight>
                          <a:latin typeface="+mn-lt"/>
                          <a:ea typeface="+mn-ea"/>
                          <a:cs typeface="+mn-cs"/>
                        </a:rPr>
                        <a:t>59.1%</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56.0%</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highlight>
                            <a:srgbClr val="FFFF00"/>
                          </a:highlight>
                          <a:latin typeface="+mn-lt"/>
                          <a:ea typeface="+mn-ea"/>
                          <a:cs typeface="+mn-cs"/>
                        </a:rPr>
                        <a:t>68.4%</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989601858"/>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2023</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highlight>
                            <a:srgbClr val="FFFF00"/>
                          </a:highlight>
                          <a:latin typeface="+mn-lt"/>
                          <a:ea typeface="+mn-ea"/>
                          <a:cs typeface="+mn-cs"/>
                        </a:rPr>
                        <a:t>64.2%</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56.0%</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highlight>
                            <a:srgbClr val="FFFF00"/>
                          </a:highlight>
                          <a:latin typeface="+mn-lt"/>
                          <a:ea typeface="+mn-ea"/>
                          <a:cs typeface="+mn-cs"/>
                        </a:rPr>
                        <a:t>84.4%</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3808165675"/>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2024 </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64.6%</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72.8%</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69.7%</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69589367"/>
                  </a:ext>
                </a:extLst>
              </a:tr>
            </a:tbl>
          </a:graphicData>
        </a:graphic>
      </p:graphicFrame>
      <p:sp>
        <p:nvSpPr>
          <p:cNvPr id="7" name="Text Placeholder 1">
            <a:extLst>
              <a:ext uri="{FF2B5EF4-FFF2-40B4-BE49-F238E27FC236}">
                <a16:creationId xmlns:a16="http://schemas.microsoft.com/office/drawing/2014/main" id="{BFA36885-5076-1801-ED26-4671549CBA83}"/>
              </a:ext>
            </a:extLst>
          </p:cNvPr>
          <p:cNvSpPr txBox="1">
            <a:spLocks/>
          </p:cNvSpPr>
          <p:nvPr/>
        </p:nvSpPr>
        <p:spPr>
          <a:xfrm>
            <a:off x="192559" y="863222"/>
            <a:ext cx="2946496"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Employment Quarter 2</a:t>
            </a:r>
          </a:p>
        </p:txBody>
      </p:sp>
      <p:graphicFrame>
        <p:nvGraphicFramePr>
          <p:cNvPr id="9" name="Table 8">
            <a:extLst>
              <a:ext uri="{FF2B5EF4-FFF2-40B4-BE49-F238E27FC236}">
                <a16:creationId xmlns:a16="http://schemas.microsoft.com/office/drawing/2014/main" id="{9D604DA9-58E1-3769-D25B-A9D2476EEC8B}"/>
              </a:ext>
            </a:extLst>
          </p:cNvPr>
          <p:cNvGraphicFramePr>
            <a:graphicFrameLocks noGrp="1"/>
          </p:cNvGraphicFramePr>
          <p:nvPr>
            <p:extLst>
              <p:ext uri="{D42A27DB-BD31-4B8C-83A1-F6EECF244321}">
                <p14:modId xmlns:p14="http://schemas.microsoft.com/office/powerpoint/2010/main" val="3177527157"/>
              </p:ext>
            </p:extLst>
          </p:nvPr>
        </p:nvGraphicFramePr>
        <p:xfrm>
          <a:off x="192558" y="3317361"/>
          <a:ext cx="2946497" cy="1344444"/>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2">
                  <a:extLst>
                    <a:ext uri="{9D8B030D-6E8A-4147-A177-3AD203B41FA5}">
                      <a16:colId xmlns:a16="http://schemas.microsoft.com/office/drawing/2014/main" val="524634366"/>
                    </a:ext>
                  </a:extLst>
                </a:gridCol>
              </a:tblGrid>
              <a:tr h="359978">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PY</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State Average</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Initial Local  Target</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Actual Outcome</a:t>
                      </a:r>
                    </a:p>
                  </a:txBody>
                  <a:tcPr marL="10714" marR="10714" marT="10714" marB="0" anchor="b">
                    <a:solidFill>
                      <a:schemeClr val="accent3">
                        <a:lumMod val="40000"/>
                        <a:lumOff val="60000"/>
                      </a:schemeClr>
                    </a:solidFill>
                  </a:tcPr>
                </a:tc>
                <a:extLst>
                  <a:ext uri="{0D108BD9-81ED-4DB2-BD59-A6C34878D82A}">
                    <a16:rowId xmlns:a16="http://schemas.microsoft.com/office/drawing/2014/main" val="527023104"/>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2020</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59.0%</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67.3%</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52.3%</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1327770164"/>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2021</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57.8%</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67.3%</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64.0%</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2321115292"/>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2022</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59.8%</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58.5%</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67.3%</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989601858"/>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2023</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highlight>
                            <a:srgbClr val="FFFF00"/>
                          </a:highlight>
                          <a:latin typeface="+mn-lt"/>
                          <a:ea typeface="+mn-ea"/>
                          <a:cs typeface="+mn-cs"/>
                        </a:rPr>
                        <a:t>66.3%</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58.5%</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highlight>
                            <a:srgbClr val="FFFF00"/>
                          </a:highlight>
                          <a:latin typeface="+mn-lt"/>
                          <a:ea typeface="+mn-ea"/>
                          <a:cs typeface="+mn-cs"/>
                        </a:rPr>
                        <a:t>89.7%</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3808165675"/>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2024 </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highlight>
                            <a:srgbClr val="FFFF00"/>
                          </a:highlight>
                          <a:latin typeface="+mn-lt"/>
                          <a:ea typeface="+mn-ea"/>
                          <a:cs typeface="+mn-cs"/>
                        </a:rPr>
                        <a:t>65.4%</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61%</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highlight>
                            <a:srgbClr val="FFFF00"/>
                          </a:highlight>
                          <a:latin typeface="+mn-lt"/>
                          <a:ea typeface="+mn-ea"/>
                          <a:cs typeface="+mn-cs"/>
                        </a:rPr>
                        <a:t>81.3%</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69589367"/>
                  </a:ext>
                </a:extLst>
              </a:tr>
            </a:tbl>
          </a:graphicData>
        </a:graphic>
      </p:graphicFrame>
      <p:sp>
        <p:nvSpPr>
          <p:cNvPr id="10" name="Text Placeholder 1">
            <a:extLst>
              <a:ext uri="{FF2B5EF4-FFF2-40B4-BE49-F238E27FC236}">
                <a16:creationId xmlns:a16="http://schemas.microsoft.com/office/drawing/2014/main" id="{3A822B63-C13A-4C59-3BC9-258D71629967}"/>
              </a:ext>
            </a:extLst>
          </p:cNvPr>
          <p:cNvSpPr txBox="1">
            <a:spLocks/>
          </p:cNvSpPr>
          <p:nvPr/>
        </p:nvSpPr>
        <p:spPr>
          <a:xfrm>
            <a:off x="6197503" y="3083966"/>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Measurable Skill Gains</a:t>
            </a:r>
          </a:p>
        </p:txBody>
      </p:sp>
      <p:graphicFrame>
        <p:nvGraphicFramePr>
          <p:cNvPr id="12" name="Table 11">
            <a:extLst>
              <a:ext uri="{FF2B5EF4-FFF2-40B4-BE49-F238E27FC236}">
                <a16:creationId xmlns:a16="http://schemas.microsoft.com/office/drawing/2014/main" id="{34C47F18-2B99-C368-856A-E7A6F88BF43C}"/>
              </a:ext>
            </a:extLst>
          </p:cNvPr>
          <p:cNvGraphicFramePr>
            <a:graphicFrameLocks noGrp="1"/>
          </p:cNvGraphicFramePr>
          <p:nvPr>
            <p:extLst>
              <p:ext uri="{D42A27DB-BD31-4B8C-83A1-F6EECF244321}">
                <p14:modId xmlns:p14="http://schemas.microsoft.com/office/powerpoint/2010/main" val="1495927170"/>
              </p:ext>
            </p:extLst>
          </p:nvPr>
        </p:nvGraphicFramePr>
        <p:xfrm>
          <a:off x="6197503" y="1096617"/>
          <a:ext cx="2946497" cy="1344444"/>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2">
                  <a:extLst>
                    <a:ext uri="{9D8B030D-6E8A-4147-A177-3AD203B41FA5}">
                      <a16:colId xmlns:a16="http://schemas.microsoft.com/office/drawing/2014/main" val="524634366"/>
                    </a:ext>
                  </a:extLst>
                </a:gridCol>
              </a:tblGrid>
              <a:tr h="359978">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PY</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State Average</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Initial Local  Target</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Actual Outcome</a:t>
                      </a:r>
                    </a:p>
                  </a:txBody>
                  <a:tcPr marL="10714" marR="10714" marT="10714" marB="0" anchor="b">
                    <a:solidFill>
                      <a:schemeClr val="accent3">
                        <a:lumMod val="40000"/>
                        <a:lumOff val="60000"/>
                      </a:schemeClr>
                    </a:solidFill>
                  </a:tcPr>
                </a:tc>
                <a:extLst>
                  <a:ext uri="{0D108BD9-81ED-4DB2-BD59-A6C34878D82A}">
                    <a16:rowId xmlns:a16="http://schemas.microsoft.com/office/drawing/2014/main" val="527023104"/>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2020</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63.6%</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66.3%</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55.0%</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1327770164"/>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2021</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42.5%</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66.3%</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44.9%</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2321115292"/>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2022</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41.7%</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66.0%</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60.0%</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989601858"/>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2023</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highlight>
                            <a:srgbClr val="FFFF00"/>
                          </a:highlight>
                          <a:latin typeface="+mn-lt"/>
                          <a:ea typeface="+mn-ea"/>
                          <a:cs typeface="+mn-cs"/>
                        </a:rPr>
                        <a:t>44.9%</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66.0%</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highlight>
                            <a:srgbClr val="FFFF00"/>
                          </a:highlight>
                          <a:latin typeface="+mn-lt"/>
                          <a:ea typeface="+mn-ea"/>
                          <a:cs typeface="+mn-cs"/>
                        </a:rPr>
                        <a:t>76.9%</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3808165675"/>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2024 </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highlight>
                            <a:srgbClr val="FFFF00"/>
                          </a:highlight>
                          <a:latin typeface="+mn-lt"/>
                          <a:ea typeface="+mn-ea"/>
                          <a:cs typeface="+mn-cs"/>
                        </a:rPr>
                        <a:t>45.0%</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62.0%</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highlight>
                            <a:srgbClr val="FFFF00"/>
                          </a:highlight>
                          <a:latin typeface="+mn-lt"/>
                          <a:ea typeface="+mn-ea"/>
                          <a:cs typeface="+mn-cs"/>
                        </a:rPr>
                        <a:t>83.3%</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69589367"/>
                  </a:ext>
                </a:extLst>
              </a:tr>
            </a:tbl>
          </a:graphicData>
        </a:graphic>
      </p:graphicFrame>
      <p:sp>
        <p:nvSpPr>
          <p:cNvPr id="13" name="Text Placeholder 1">
            <a:extLst>
              <a:ext uri="{FF2B5EF4-FFF2-40B4-BE49-F238E27FC236}">
                <a16:creationId xmlns:a16="http://schemas.microsoft.com/office/drawing/2014/main" id="{3D7397D4-0249-B527-84E1-879F26AE111A}"/>
              </a:ext>
            </a:extLst>
          </p:cNvPr>
          <p:cNvSpPr txBox="1">
            <a:spLocks/>
          </p:cNvSpPr>
          <p:nvPr/>
        </p:nvSpPr>
        <p:spPr>
          <a:xfrm>
            <a:off x="6197503" y="863222"/>
            <a:ext cx="2946496"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Credential</a:t>
            </a:r>
          </a:p>
        </p:txBody>
      </p:sp>
      <p:graphicFrame>
        <p:nvGraphicFramePr>
          <p:cNvPr id="14" name="Table 13">
            <a:extLst>
              <a:ext uri="{FF2B5EF4-FFF2-40B4-BE49-F238E27FC236}">
                <a16:creationId xmlns:a16="http://schemas.microsoft.com/office/drawing/2014/main" id="{7BE70BE0-86CB-F37F-98BE-568CB556F198}"/>
              </a:ext>
            </a:extLst>
          </p:cNvPr>
          <p:cNvGraphicFramePr>
            <a:graphicFrameLocks noGrp="1"/>
          </p:cNvGraphicFramePr>
          <p:nvPr>
            <p:extLst>
              <p:ext uri="{D42A27DB-BD31-4B8C-83A1-F6EECF244321}">
                <p14:modId xmlns:p14="http://schemas.microsoft.com/office/powerpoint/2010/main" val="3183986810"/>
              </p:ext>
            </p:extLst>
          </p:nvPr>
        </p:nvGraphicFramePr>
        <p:xfrm>
          <a:off x="6197502" y="3317361"/>
          <a:ext cx="2946497" cy="1344444"/>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2">
                  <a:extLst>
                    <a:ext uri="{9D8B030D-6E8A-4147-A177-3AD203B41FA5}">
                      <a16:colId xmlns:a16="http://schemas.microsoft.com/office/drawing/2014/main" val="524634366"/>
                    </a:ext>
                  </a:extLst>
                </a:gridCol>
              </a:tblGrid>
              <a:tr h="359978">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PY</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State Average</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Initial Local  Target</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Actual Outcome</a:t>
                      </a:r>
                    </a:p>
                  </a:txBody>
                  <a:tcPr marL="10714" marR="10714" marT="10714" marB="0" anchor="b">
                    <a:solidFill>
                      <a:schemeClr val="accent3">
                        <a:lumMod val="40000"/>
                        <a:lumOff val="60000"/>
                      </a:schemeClr>
                    </a:solidFill>
                  </a:tcPr>
                </a:tc>
                <a:extLst>
                  <a:ext uri="{0D108BD9-81ED-4DB2-BD59-A6C34878D82A}">
                    <a16:rowId xmlns:a16="http://schemas.microsoft.com/office/drawing/2014/main" val="527023104"/>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2020</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39.4%</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50.0%</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40.0%</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1327770164"/>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2021</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36.2%</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50.0%</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48.4%</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2321115292"/>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2022</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highlight>
                            <a:srgbClr val="FFFF00"/>
                          </a:highlight>
                          <a:latin typeface="+mn-lt"/>
                          <a:ea typeface="+mn-ea"/>
                          <a:cs typeface="+mn-cs"/>
                        </a:rPr>
                        <a:t>35.6%</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43.0%</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highlight>
                            <a:srgbClr val="FFFF00"/>
                          </a:highlight>
                          <a:latin typeface="+mn-lt"/>
                          <a:ea typeface="+mn-ea"/>
                          <a:cs typeface="+mn-cs"/>
                        </a:rPr>
                        <a:t>55.2%</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989601858"/>
                  </a:ext>
                </a:extLst>
              </a:tr>
              <a:tr h="0">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2023</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highlight>
                            <a:srgbClr val="FFFF00"/>
                          </a:highlight>
                          <a:latin typeface="+mn-lt"/>
                          <a:ea typeface="+mn-ea"/>
                          <a:cs typeface="+mn-cs"/>
                        </a:rPr>
                        <a:t>38.4%</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43.0%</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1" u="none" strike="noStrike" kern="1200" dirty="0">
                          <a:solidFill>
                            <a:schemeClr val="tx1"/>
                          </a:solidFill>
                          <a:effectLst/>
                          <a:highlight>
                            <a:srgbClr val="FFFF00"/>
                          </a:highlight>
                          <a:latin typeface="+mn-lt"/>
                          <a:ea typeface="+mn-ea"/>
                          <a:cs typeface="+mn-cs"/>
                        </a:rPr>
                        <a:t>44.7%</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3808165675"/>
                  </a:ext>
                </a:extLst>
              </a:tr>
              <a:tr h="1836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2024 </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35.7%</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50.0%</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35.1%</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69589367"/>
                  </a:ext>
                </a:extLst>
              </a:tr>
            </a:tbl>
          </a:graphicData>
        </a:graphic>
      </p:graphicFrame>
    </p:spTree>
    <p:extLst>
      <p:ext uri="{BB962C8B-B14F-4D97-AF65-F5344CB8AC3E}">
        <p14:creationId xmlns:p14="http://schemas.microsoft.com/office/powerpoint/2010/main" val="613554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85023-7CCD-0031-B17D-4ACBF5B36C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4CD692-CDDE-89E6-67E1-8A73ECCC7B42}"/>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2000" dirty="0">
                <a:latin typeface="+mn-lt"/>
              </a:rPr>
              <a:t>DRAFT MOTION</a:t>
            </a:r>
            <a:endParaRPr kumimoji="0" lang="en-US" sz="2000" b="1" i="0" kern="1200" cap="none" baseline="0" dirty="0">
              <a:latin typeface="+mn-lt"/>
            </a:endParaRPr>
          </a:p>
        </p:txBody>
      </p:sp>
      <p:sp>
        <p:nvSpPr>
          <p:cNvPr id="2" name="Content Placeholder 1">
            <a:extLst>
              <a:ext uri="{FF2B5EF4-FFF2-40B4-BE49-F238E27FC236}">
                <a16:creationId xmlns:a16="http://schemas.microsoft.com/office/drawing/2014/main" id="{D83B870A-522C-05B0-A581-08F4A6F9412E}"/>
              </a:ext>
            </a:extLst>
          </p:cNvPr>
          <p:cNvSpPr>
            <a:spLocks noGrp="1"/>
          </p:cNvSpPr>
          <p:nvPr>
            <p:ph sz="half" idx="14"/>
          </p:nvPr>
        </p:nvSpPr>
        <p:spPr>
          <a:xfrm>
            <a:off x="106326" y="1120378"/>
            <a:ext cx="8888818" cy="3394472"/>
          </a:xfrm>
        </p:spPr>
        <p:txBody>
          <a:bodyPr>
            <a:normAutofit lnSpcReduction="10000"/>
          </a:bodyPr>
          <a:lstStyle/>
          <a:p>
            <a:pPr marL="452628" lvl="1" indent="-342900">
              <a:lnSpc>
                <a:spcPct val="150000"/>
              </a:lnSpc>
              <a:buClr>
                <a:srgbClr val="012A60"/>
              </a:buClr>
            </a:pPr>
            <a:r>
              <a:rPr lang="en-US" sz="2400" dirty="0">
                <a:latin typeface="+mn-lt"/>
              </a:rPr>
              <a:t>Staff Recommendation: The Workforce Board Approve the Northwest Workforce Council’s Local Plan modification and to approve the Northwest Workforce Council to continue as the Direct Services Provider to Title 1B Adult, Dislocated Worker and Youth programs through June 30</a:t>
            </a:r>
            <a:r>
              <a:rPr lang="en-US" sz="2400" baseline="30000" dirty="0">
                <a:latin typeface="+mn-lt"/>
              </a:rPr>
              <a:t>th</a:t>
            </a:r>
            <a:r>
              <a:rPr lang="en-US" sz="2400" dirty="0">
                <a:latin typeface="+mn-lt"/>
              </a:rPr>
              <a:t>, 2026.</a:t>
            </a:r>
          </a:p>
          <a:p>
            <a:pPr marL="452628" lvl="1" indent="-342900">
              <a:lnSpc>
                <a:spcPct val="150000"/>
              </a:lnSpc>
              <a:buClr>
                <a:srgbClr val="012A60"/>
              </a:buClr>
            </a:pPr>
            <a:r>
              <a:rPr lang="en-US" sz="2400" dirty="0">
                <a:latin typeface="+mn-lt"/>
              </a:rPr>
              <a:t>Motion, 2</a:t>
            </a:r>
            <a:r>
              <a:rPr lang="en-US" sz="2400" baseline="30000" dirty="0">
                <a:latin typeface="+mn-lt"/>
              </a:rPr>
              <a:t>nd</a:t>
            </a:r>
            <a:r>
              <a:rPr lang="en-US" sz="2400" dirty="0">
                <a:latin typeface="+mn-lt"/>
              </a:rPr>
              <a:t>, Vote…</a:t>
            </a:r>
          </a:p>
          <a:p>
            <a:pPr marL="411480" lvl="1" indent="0">
              <a:lnSpc>
                <a:spcPct val="170000"/>
              </a:lnSpc>
              <a:buNone/>
            </a:pPr>
            <a:endParaRPr lang="en-US" dirty="0">
              <a:latin typeface="+mn-lt"/>
            </a:endParaRPr>
          </a:p>
        </p:txBody>
      </p:sp>
    </p:spTree>
    <p:extLst>
      <p:ext uri="{BB962C8B-B14F-4D97-AF65-F5344CB8AC3E}">
        <p14:creationId xmlns:p14="http://schemas.microsoft.com/office/powerpoint/2010/main" val="1364108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2FC5D-F02F-1877-1C06-583F0AD5AB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7EFCDB-1903-DFCA-69C2-114C42909DE3}"/>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1800" dirty="0">
                <a:latin typeface="+mn-lt"/>
              </a:rPr>
              <a:t>North Central/</a:t>
            </a:r>
            <a:r>
              <a:rPr lang="en-US" sz="1800" dirty="0" err="1">
                <a:latin typeface="+mn-lt"/>
              </a:rPr>
              <a:t>SkillSource</a:t>
            </a:r>
            <a:r>
              <a:rPr lang="en-US" sz="1800" dirty="0">
                <a:latin typeface="+mn-lt"/>
              </a:rPr>
              <a:t> : Local Area Trends and Significant Changes</a:t>
            </a:r>
            <a:endParaRPr kumimoji="0" lang="en-US" sz="1800" b="1" i="0" kern="1200" cap="none" baseline="0" dirty="0">
              <a:latin typeface="+mn-lt"/>
            </a:endParaRPr>
          </a:p>
        </p:txBody>
      </p:sp>
      <p:graphicFrame>
        <p:nvGraphicFramePr>
          <p:cNvPr id="9" name="TextBox 4">
            <a:extLst>
              <a:ext uri="{FF2B5EF4-FFF2-40B4-BE49-F238E27FC236}">
                <a16:creationId xmlns:a16="http://schemas.microsoft.com/office/drawing/2014/main" id="{EBF0469E-0313-6734-1B03-5563AFE0CD87}"/>
              </a:ext>
            </a:extLst>
          </p:cNvPr>
          <p:cNvGraphicFramePr/>
          <p:nvPr>
            <p:extLst>
              <p:ext uri="{D42A27DB-BD31-4B8C-83A1-F6EECF244321}">
                <p14:modId xmlns:p14="http://schemas.microsoft.com/office/powerpoint/2010/main" val="3721669736"/>
              </p:ext>
            </p:extLst>
          </p:nvPr>
        </p:nvGraphicFramePr>
        <p:xfrm>
          <a:off x="457200" y="1120378"/>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84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36FA6-3303-C798-8AAC-EBF7AF1592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A90AAC-685A-D572-39CD-20BF9A909A9D}"/>
              </a:ext>
            </a:extLst>
          </p:cNvPr>
          <p:cNvSpPr>
            <a:spLocks noGrp="1"/>
          </p:cNvSpPr>
          <p:nvPr>
            <p:ph type="title"/>
          </p:nvPr>
        </p:nvSpPr>
        <p:spPr>
          <a:xfrm>
            <a:off x="609600" y="0"/>
            <a:ext cx="8180450" cy="571500"/>
          </a:xfrm>
        </p:spPr>
        <p:txBody>
          <a:bodyPr lIns="91440" tIns="45720" rIns="91440" bIns="45720" anchor="ctr">
            <a:normAutofit/>
          </a:bodyPr>
          <a:lstStyle/>
          <a:p>
            <a:pPr>
              <a:lnSpc>
                <a:spcPct val="90000"/>
              </a:lnSpc>
            </a:pPr>
            <a:r>
              <a:rPr kumimoji="0" lang="en-US" b="1" i="0" kern="1200" cap="none" baseline="0" dirty="0">
                <a:latin typeface="+mn-lt"/>
                <a:ea typeface="Segoe UI" panose="020B0502040204020203" pitchFamily="34" charset="0"/>
                <a:cs typeface="Segoe UI" panose="020B0502040204020203" pitchFamily="34" charset="0"/>
              </a:rPr>
              <a:t>Agenda</a:t>
            </a:r>
          </a:p>
        </p:txBody>
      </p:sp>
      <p:graphicFrame>
        <p:nvGraphicFramePr>
          <p:cNvPr id="6" name="TextBox 3">
            <a:extLst>
              <a:ext uri="{FF2B5EF4-FFF2-40B4-BE49-F238E27FC236}">
                <a16:creationId xmlns:a16="http://schemas.microsoft.com/office/drawing/2014/main" id="{AEE4EE40-D8C8-0691-014F-26B0C17AABA2}"/>
              </a:ext>
            </a:extLst>
          </p:cNvPr>
          <p:cNvGraphicFramePr/>
          <p:nvPr>
            <p:extLst>
              <p:ext uri="{D42A27DB-BD31-4B8C-83A1-F6EECF244321}">
                <p14:modId xmlns:p14="http://schemas.microsoft.com/office/powerpoint/2010/main" val="480531097"/>
              </p:ext>
            </p:extLst>
          </p:nvPr>
        </p:nvGraphicFramePr>
        <p:xfrm>
          <a:off x="457200" y="1120378"/>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5549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B4B20-3328-E28B-7F64-8F1E8FECDD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C1F97D-29F6-CA6F-DF15-352C16D72598}"/>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1800" dirty="0">
                <a:latin typeface="+mn-lt"/>
              </a:rPr>
              <a:t>North Central/</a:t>
            </a:r>
            <a:r>
              <a:rPr lang="en-US" sz="1800" dirty="0" err="1">
                <a:latin typeface="+mn-lt"/>
              </a:rPr>
              <a:t>SkillSource</a:t>
            </a:r>
            <a:r>
              <a:rPr lang="en-US" sz="1800" dirty="0">
                <a:latin typeface="+mn-lt"/>
              </a:rPr>
              <a:t> : Local Area Trends and Significant Changes</a:t>
            </a:r>
            <a:endParaRPr kumimoji="0" lang="en-US" sz="1800" b="1" i="0" kern="1200" cap="none" baseline="0" dirty="0">
              <a:latin typeface="+mn-lt"/>
            </a:endParaRPr>
          </a:p>
        </p:txBody>
      </p:sp>
      <p:graphicFrame>
        <p:nvGraphicFramePr>
          <p:cNvPr id="9" name="TextBox 4">
            <a:extLst>
              <a:ext uri="{FF2B5EF4-FFF2-40B4-BE49-F238E27FC236}">
                <a16:creationId xmlns:a16="http://schemas.microsoft.com/office/drawing/2014/main" id="{14B0E293-DEDE-04A6-0028-A816B5A31557}"/>
              </a:ext>
            </a:extLst>
          </p:cNvPr>
          <p:cNvGraphicFramePr/>
          <p:nvPr>
            <p:extLst>
              <p:ext uri="{D42A27DB-BD31-4B8C-83A1-F6EECF244321}">
                <p14:modId xmlns:p14="http://schemas.microsoft.com/office/powerpoint/2010/main" val="1995344599"/>
              </p:ext>
            </p:extLst>
          </p:nvPr>
        </p:nvGraphicFramePr>
        <p:xfrm>
          <a:off x="199785" y="799139"/>
          <a:ext cx="8944215" cy="4187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092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3614F-005D-5863-EDEE-77D822ABD2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A1FFC5-E47A-FE86-20CA-A14122678E90}"/>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1800" dirty="0">
                <a:latin typeface="+mn-lt"/>
              </a:rPr>
              <a:t>North Central/</a:t>
            </a:r>
            <a:r>
              <a:rPr lang="en-US" sz="1800" dirty="0" err="1">
                <a:latin typeface="+mn-lt"/>
              </a:rPr>
              <a:t>SkillSource</a:t>
            </a:r>
            <a:r>
              <a:rPr lang="en-US" sz="1800" dirty="0">
                <a:latin typeface="+mn-lt"/>
              </a:rPr>
              <a:t> : Contractual Spending Goals and Outcomes</a:t>
            </a:r>
            <a:endParaRPr kumimoji="0" lang="en-US" sz="1800" b="1" i="0" kern="1200" cap="none" baseline="0" dirty="0">
              <a:latin typeface="+mn-lt"/>
            </a:endParaRPr>
          </a:p>
        </p:txBody>
      </p:sp>
      <p:graphicFrame>
        <p:nvGraphicFramePr>
          <p:cNvPr id="9" name="TextBox 4">
            <a:extLst>
              <a:ext uri="{FF2B5EF4-FFF2-40B4-BE49-F238E27FC236}">
                <a16:creationId xmlns:a16="http://schemas.microsoft.com/office/drawing/2014/main" id="{279E619F-C514-793D-01A1-EF185D186426}"/>
              </a:ext>
            </a:extLst>
          </p:cNvPr>
          <p:cNvGraphicFramePr/>
          <p:nvPr>
            <p:extLst>
              <p:ext uri="{D42A27DB-BD31-4B8C-83A1-F6EECF244321}">
                <p14:modId xmlns:p14="http://schemas.microsoft.com/office/powerpoint/2010/main" val="4174383749"/>
              </p:ext>
            </p:extLst>
          </p:nvPr>
        </p:nvGraphicFramePr>
        <p:xfrm>
          <a:off x="457200" y="1120378"/>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3618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A6187-6CC2-9B56-832F-91674C3760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DF6C12-8DF2-4A98-E037-BB505CA9F891}"/>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1800" dirty="0">
                <a:latin typeface="+mn-lt"/>
              </a:rPr>
              <a:t>North Central/</a:t>
            </a:r>
            <a:r>
              <a:rPr lang="en-US" sz="1800" dirty="0" err="1">
                <a:latin typeface="+mn-lt"/>
              </a:rPr>
              <a:t>SkillSource</a:t>
            </a:r>
            <a:r>
              <a:rPr lang="en-US" sz="1800" dirty="0">
                <a:latin typeface="+mn-lt"/>
              </a:rPr>
              <a:t> : Contractual Enrollment Goals and Outcomes</a:t>
            </a:r>
            <a:endParaRPr kumimoji="0" lang="en-US" sz="1800" b="1" i="0" kern="1200" cap="none" baseline="0" dirty="0">
              <a:latin typeface="+mn-lt"/>
            </a:endParaRPr>
          </a:p>
        </p:txBody>
      </p:sp>
      <p:graphicFrame>
        <p:nvGraphicFramePr>
          <p:cNvPr id="9" name="TextBox 4">
            <a:extLst>
              <a:ext uri="{FF2B5EF4-FFF2-40B4-BE49-F238E27FC236}">
                <a16:creationId xmlns:a16="http://schemas.microsoft.com/office/drawing/2014/main" id="{9E8BF489-3B9B-2EA8-2308-00FF4B285D56}"/>
              </a:ext>
            </a:extLst>
          </p:cNvPr>
          <p:cNvGraphicFramePr/>
          <p:nvPr>
            <p:extLst>
              <p:ext uri="{D42A27DB-BD31-4B8C-83A1-F6EECF244321}">
                <p14:modId xmlns:p14="http://schemas.microsoft.com/office/powerpoint/2010/main" val="233052441"/>
              </p:ext>
            </p:extLst>
          </p:nvPr>
        </p:nvGraphicFramePr>
        <p:xfrm>
          <a:off x="457200" y="1120378"/>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Graphical user interface, chart, scatter chart&#10;&#10;AI-generated content may be incorrect.">
            <a:extLst>
              <a:ext uri="{FF2B5EF4-FFF2-40B4-BE49-F238E27FC236}">
                <a16:creationId xmlns:a16="http://schemas.microsoft.com/office/drawing/2014/main" id="{C7C82288-159B-1EA6-8CE2-467A55B4BB9D}"/>
              </a:ext>
            </a:extLst>
          </p:cNvPr>
          <p:cNvPicPr>
            <a:picLocks noChangeAspect="1"/>
          </p:cNvPicPr>
          <p:nvPr/>
        </p:nvPicPr>
        <p:blipFill>
          <a:blip r:embed="rId8"/>
          <a:stretch>
            <a:fillRect/>
          </a:stretch>
        </p:blipFill>
        <p:spPr>
          <a:xfrm>
            <a:off x="341376" y="903890"/>
            <a:ext cx="8296656" cy="3490623"/>
          </a:xfrm>
          <a:prstGeom prst="rect">
            <a:avLst/>
          </a:prstGeom>
        </p:spPr>
      </p:pic>
      <p:sp>
        <p:nvSpPr>
          <p:cNvPr id="7" name="TextBox 6">
            <a:extLst>
              <a:ext uri="{FF2B5EF4-FFF2-40B4-BE49-F238E27FC236}">
                <a16:creationId xmlns:a16="http://schemas.microsoft.com/office/drawing/2014/main" id="{12E9C036-6777-06FC-C9F7-F6DE58E12788}"/>
              </a:ext>
            </a:extLst>
          </p:cNvPr>
          <p:cNvSpPr txBox="1"/>
          <p:nvPr/>
        </p:nvSpPr>
        <p:spPr>
          <a:xfrm>
            <a:off x="3163824" y="4574059"/>
            <a:ext cx="2816352" cy="369332"/>
          </a:xfrm>
          <a:prstGeom prst="rect">
            <a:avLst/>
          </a:prstGeom>
          <a:noFill/>
        </p:spPr>
        <p:txBody>
          <a:bodyPr wrap="square" rtlCol="0">
            <a:spAutoFit/>
          </a:bodyPr>
          <a:lstStyle/>
          <a:p>
            <a:pPr algn="ctr"/>
            <a:r>
              <a:rPr lang="en-US" b="1" dirty="0"/>
              <a:t>Adult</a:t>
            </a:r>
          </a:p>
        </p:txBody>
      </p:sp>
    </p:spTree>
    <p:extLst>
      <p:ext uri="{BB962C8B-B14F-4D97-AF65-F5344CB8AC3E}">
        <p14:creationId xmlns:p14="http://schemas.microsoft.com/office/powerpoint/2010/main" val="1280928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1B845-38E5-7630-E04A-F2E8982024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B80A25-24A8-92AD-DB94-42A18F6B7483}"/>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1800" dirty="0">
                <a:latin typeface="+mn-lt"/>
              </a:rPr>
              <a:t>North Central/</a:t>
            </a:r>
            <a:r>
              <a:rPr lang="en-US" sz="1800" dirty="0" err="1">
                <a:latin typeface="+mn-lt"/>
              </a:rPr>
              <a:t>SkillSource</a:t>
            </a:r>
            <a:r>
              <a:rPr lang="en-US" sz="1800" dirty="0">
                <a:latin typeface="+mn-lt"/>
              </a:rPr>
              <a:t> : Contractual Enrollment Goals and Outcomes</a:t>
            </a:r>
            <a:endParaRPr kumimoji="0" lang="en-US" sz="1800" b="1" i="0" kern="1200" cap="none" baseline="0" dirty="0">
              <a:latin typeface="+mn-lt"/>
            </a:endParaRPr>
          </a:p>
        </p:txBody>
      </p:sp>
      <p:sp>
        <p:nvSpPr>
          <p:cNvPr id="4" name="TextBox 3">
            <a:extLst>
              <a:ext uri="{FF2B5EF4-FFF2-40B4-BE49-F238E27FC236}">
                <a16:creationId xmlns:a16="http://schemas.microsoft.com/office/drawing/2014/main" id="{A9F52BEA-8F37-6C81-30AB-105F84FDB6B2}"/>
              </a:ext>
            </a:extLst>
          </p:cNvPr>
          <p:cNvSpPr txBox="1"/>
          <p:nvPr/>
        </p:nvSpPr>
        <p:spPr>
          <a:xfrm>
            <a:off x="3163824" y="4635484"/>
            <a:ext cx="2816352" cy="369332"/>
          </a:xfrm>
          <a:prstGeom prst="rect">
            <a:avLst/>
          </a:prstGeom>
          <a:noFill/>
        </p:spPr>
        <p:txBody>
          <a:bodyPr wrap="square" rtlCol="0">
            <a:spAutoFit/>
          </a:bodyPr>
          <a:lstStyle/>
          <a:p>
            <a:pPr algn="ctr"/>
            <a:r>
              <a:rPr lang="en-US" b="1" dirty="0"/>
              <a:t>DISLOCATED WORKER</a:t>
            </a:r>
          </a:p>
        </p:txBody>
      </p:sp>
      <p:pic>
        <p:nvPicPr>
          <p:cNvPr id="6" name="Picture 5" descr="A screenshot of a computer&#10;&#10;AI-generated content may be incorrect.">
            <a:extLst>
              <a:ext uri="{FF2B5EF4-FFF2-40B4-BE49-F238E27FC236}">
                <a16:creationId xmlns:a16="http://schemas.microsoft.com/office/drawing/2014/main" id="{A92AABE8-853C-4462-0A65-A97297F32605}"/>
              </a:ext>
            </a:extLst>
          </p:cNvPr>
          <p:cNvPicPr>
            <a:picLocks noChangeAspect="1"/>
          </p:cNvPicPr>
          <p:nvPr/>
        </p:nvPicPr>
        <p:blipFill>
          <a:blip r:embed="rId3"/>
          <a:stretch>
            <a:fillRect/>
          </a:stretch>
        </p:blipFill>
        <p:spPr>
          <a:xfrm>
            <a:off x="290203" y="910828"/>
            <a:ext cx="8563594" cy="3569994"/>
          </a:xfrm>
          <a:prstGeom prst="rect">
            <a:avLst/>
          </a:prstGeom>
        </p:spPr>
      </p:pic>
    </p:spTree>
    <p:extLst>
      <p:ext uri="{BB962C8B-B14F-4D97-AF65-F5344CB8AC3E}">
        <p14:creationId xmlns:p14="http://schemas.microsoft.com/office/powerpoint/2010/main" val="1022045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9C789-4B6F-4F14-2EDE-20B5BCDBB9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078B5E-55FF-59A0-A909-586DA0FCCA51}"/>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1800" dirty="0">
                <a:latin typeface="+mn-lt"/>
              </a:rPr>
              <a:t>North Central/</a:t>
            </a:r>
            <a:r>
              <a:rPr lang="en-US" sz="1800" dirty="0" err="1">
                <a:latin typeface="+mn-lt"/>
              </a:rPr>
              <a:t>SkillSource</a:t>
            </a:r>
            <a:r>
              <a:rPr lang="en-US" sz="1800" dirty="0">
                <a:latin typeface="+mn-lt"/>
              </a:rPr>
              <a:t> : Contractual Enrollment Goals and Outcomes</a:t>
            </a:r>
            <a:endParaRPr kumimoji="0" lang="en-US" sz="1800" b="1" i="0" kern="1200" cap="none" baseline="0" dirty="0">
              <a:latin typeface="+mn-lt"/>
            </a:endParaRPr>
          </a:p>
        </p:txBody>
      </p:sp>
      <p:graphicFrame>
        <p:nvGraphicFramePr>
          <p:cNvPr id="9" name="TextBox 4">
            <a:extLst>
              <a:ext uri="{FF2B5EF4-FFF2-40B4-BE49-F238E27FC236}">
                <a16:creationId xmlns:a16="http://schemas.microsoft.com/office/drawing/2014/main" id="{C062FED9-CB9A-1F1D-E4AF-220A60567676}"/>
              </a:ext>
            </a:extLst>
          </p:cNvPr>
          <p:cNvGraphicFramePr/>
          <p:nvPr>
            <p:extLst>
              <p:ext uri="{D42A27DB-BD31-4B8C-83A1-F6EECF244321}">
                <p14:modId xmlns:p14="http://schemas.microsoft.com/office/powerpoint/2010/main" val="455550226"/>
              </p:ext>
            </p:extLst>
          </p:nvPr>
        </p:nvGraphicFramePr>
        <p:xfrm>
          <a:off x="457200" y="1120378"/>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4FB5D77-88B4-F2F1-EE2C-0A8D993C4EEA}"/>
              </a:ext>
            </a:extLst>
          </p:cNvPr>
          <p:cNvSpPr txBox="1"/>
          <p:nvPr/>
        </p:nvSpPr>
        <p:spPr>
          <a:xfrm>
            <a:off x="3721608" y="4534996"/>
            <a:ext cx="1463040" cy="369332"/>
          </a:xfrm>
          <a:prstGeom prst="rect">
            <a:avLst/>
          </a:prstGeom>
          <a:noFill/>
        </p:spPr>
        <p:txBody>
          <a:bodyPr wrap="square" rtlCol="0">
            <a:spAutoFit/>
          </a:bodyPr>
          <a:lstStyle/>
          <a:p>
            <a:pPr algn="ctr"/>
            <a:r>
              <a:rPr lang="en-US" b="1" dirty="0"/>
              <a:t>YOUTH</a:t>
            </a:r>
          </a:p>
        </p:txBody>
      </p:sp>
      <p:pic>
        <p:nvPicPr>
          <p:cNvPr id="2" name="Picture 1" descr="Chart, scatter chart&#10;&#10;AI-generated content may be incorrect.">
            <a:extLst>
              <a:ext uri="{FF2B5EF4-FFF2-40B4-BE49-F238E27FC236}">
                <a16:creationId xmlns:a16="http://schemas.microsoft.com/office/drawing/2014/main" id="{661519E6-DD0F-968C-6E54-D86DDBF9A0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616" y="951578"/>
            <a:ext cx="8330184" cy="3502059"/>
          </a:xfrm>
          <a:prstGeom prst="rect">
            <a:avLst/>
          </a:prstGeom>
        </p:spPr>
      </p:pic>
    </p:spTree>
    <p:extLst>
      <p:ext uri="{BB962C8B-B14F-4D97-AF65-F5344CB8AC3E}">
        <p14:creationId xmlns:p14="http://schemas.microsoft.com/office/powerpoint/2010/main" val="398024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DC529-BA7F-CC0F-87A1-B29849D3A8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B5E235-0F51-86AF-30E5-E30F6A0C223A}"/>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2000" dirty="0">
                <a:latin typeface="+mn-lt"/>
              </a:rPr>
              <a:t>North Central/</a:t>
            </a:r>
            <a:r>
              <a:rPr lang="en-US" sz="2000" dirty="0" err="1">
                <a:latin typeface="+mn-lt"/>
              </a:rPr>
              <a:t>SkillSource</a:t>
            </a:r>
            <a:r>
              <a:rPr lang="en-US" sz="2000" dirty="0">
                <a:latin typeface="+mn-lt"/>
              </a:rPr>
              <a:t> : Adult Federal Performance Outcomes</a:t>
            </a:r>
            <a:endParaRPr kumimoji="0" lang="en-US" sz="1800" b="1" i="0" kern="1200" cap="none" baseline="0" dirty="0">
              <a:latin typeface="+mn-lt"/>
            </a:endParaRPr>
          </a:p>
        </p:txBody>
      </p:sp>
      <p:pic>
        <p:nvPicPr>
          <p:cNvPr id="2" name="slide2" descr="Indicators">
            <a:extLst>
              <a:ext uri="{FF2B5EF4-FFF2-40B4-BE49-F238E27FC236}">
                <a16:creationId xmlns:a16="http://schemas.microsoft.com/office/drawing/2014/main" id="{BF173E40-D70A-5A8F-076C-0448B49729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899" y="571500"/>
            <a:ext cx="6474202" cy="4524835"/>
          </a:xfrm>
          <a:prstGeom prst="rect">
            <a:avLst/>
          </a:prstGeom>
        </p:spPr>
      </p:pic>
    </p:spTree>
    <p:extLst>
      <p:ext uri="{BB962C8B-B14F-4D97-AF65-F5344CB8AC3E}">
        <p14:creationId xmlns:p14="http://schemas.microsoft.com/office/powerpoint/2010/main" val="4166821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BA705-8317-FD0B-F2D8-067DEA50D2D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76BCC1-8117-0904-7971-0D376D7FE052}"/>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2000" dirty="0">
                <a:latin typeface="+mn-lt"/>
              </a:rPr>
              <a:t>North Central/</a:t>
            </a:r>
            <a:r>
              <a:rPr lang="en-US" sz="2000" dirty="0" err="1">
                <a:latin typeface="+mn-lt"/>
              </a:rPr>
              <a:t>SkillSource</a:t>
            </a:r>
            <a:r>
              <a:rPr lang="en-US" sz="2000" dirty="0">
                <a:latin typeface="+mn-lt"/>
              </a:rPr>
              <a:t> : Adult Federal Performance Outcomes</a:t>
            </a:r>
            <a:endParaRPr kumimoji="0" lang="en-US" sz="1800" b="1" i="0" kern="1200" cap="none" baseline="0" dirty="0">
              <a:latin typeface="+mn-lt"/>
            </a:endParaRPr>
          </a:p>
        </p:txBody>
      </p:sp>
      <p:sp>
        <p:nvSpPr>
          <p:cNvPr id="16" name="Text Placeholder 1">
            <a:extLst>
              <a:ext uri="{FF2B5EF4-FFF2-40B4-BE49-F238E27FC236}">
                <a16:creationId xmlns:a16="http://schemas.microsoft.com/office/drawing/2014/main" id="{C2A36B60-D69C-B3EA-851B-33E593C63A1B}"/>
              </a:ext>
            </a:extLst>
          </p:cNvPr>
          <p:cNvSpPr txBox="1">
            <a:spLocks/>
          </p:cNvSpPr>
          <p:nvPr/>
        </p:nvSpPr>
        <p:spPr>
          <a:xfrm>
            <a:off x="3191792" y="2021216"/>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Median Earnings</a:t>
            </a:r>
          </a:p>
        </p:txBody>
      </p:sp>
      <p:graphicFrame>
        <p:nvGraphicFramePr>
          <p:cNvPr id="5" name="Table 4">
            <a:extLst>
              <a:ext uri="{FF2B5EF4-FFF2-40B4-BE49-F238E27FC236}">
                <a16:creationId xmlns:a16="http://schemas.microsoft.com/office/drawing/2014/main" id="{E8171CC4-E5CE-342B-CF59-7DFCE22E433F}"/>
              </a:ext>
            </a:extLst>
          </p:cNvPr>
          <p:cNvGraphicFramePr>
            <a:graphicFrameLocks noGrp="1"/>
          </p:cNvGraphicFramePr>
          <p:nvPr>
            <p:extLst>
              <p:ext uri="{D42A27DB-BD31-4B8C-83A1-F6EECF244321}">
                <p14:modId xmlns:p14="http://schemas.microsoft.com/office/powerpoint/2010/main" val="2404319192"/>
              </p:ext>
            </p:extLst>
          </p:nvPr>
        </p:nvGraphicFramePr>
        <p:xfrm>
          <a:off x="3191792" y="2254610"/>
          <a:ext cx="2946496" cy="1482598"/>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1822257633"/>
                    </a:ext>
                  </a:extLst>
                </a:gridCol>
                <a:gridCol w="721479">
                  <a:extLst>
                    <a:ext uri="{9D8B030D-6E8A-4147-A177-3AD203B41FA5}">
                      <a16:colId xmlns:a16="http://schemas.microsoft.com/office/drawing/2014/main" val="1044446835"/>
                    </a:ext>
                  </a:extLst>
                </a:gridCol>
                <a:gridCol w="963795">
                  <a:extLst>
                    <a:ext uri="{9D8B030D-6E8A-4147-A177-3AD203B41FA5}">
                      <a16:colId xmlns:a16="http://schemas.microsoft.com/office/drawing/2014/main" val="3029835884"/>
                    </a:ext>
                  </a:extLst>
                </a:gridCol>
                <a:gridCol w="774242">
                  <a:extLst>
                    <a:ext uri="{9D8B030D-6E8A-4147-A177-3AD203B41FA5}">
                      <a16:colId xmlns:a16="http://schemas.microsoft.com/office/drawing/2014/main" val="3722696218"/>
                    </a:ext>
                  </a:extLst>
                </a:gridCol>
              </a:tblGrid>
              <a:tr h="413043">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PY</a:t>
                      </a:r>
                    </a:p>
                  </a:txBody>
                  <a:tcPr marL="14285" marR="14285" marT="14285" marB="0" anchor="b"/>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State Average</a:t>
                      </a:r>
                    </a:p>
                  </a:txBody>
                  <a:tcPr marL="14285" marR="14285" marT="14285" marB="0" anchor="b"/>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Initial Local  Target</a:t>
                      </a:r>
                    </a:p>
                  </a:txBody>
                  <a:tcPr marL="14285" marR="14285" marT="14285" marB="0" anchor="b"/>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Actual Outcome</a:t>
                      </a:r>
                    </a:p>
                  </a:txBody>
                  <a:tcPr marL="14285" marR="14285" marT="14285" marB="0" anchor="b"/>
                </a:tc>
                <a:extLst>
                  <a:ext uri="{0D108BD9-81ED-4DB2-BD59-A6C34878D82A}">
                    <a16:rowId xmlns:a16="http://schemas.microsoft.com/office/drawing/2014/main" val="1033421939"/>
                  </a:ext>
                </a:extLst>
              </a:tr>
              <a:tr h="213911">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4285" marR="14285" marT="14285"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$8,212</a:t>
                      </a:r>
                    </a:p>
                  </a:txBody>
                  <a:tcPr marL="19047" marR="19047" marT="19047"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$6,549</a:t>
                      </a:r>
                    </a:p>
                  </a:txBody>
                  <a:tcPr marL="14285" marR="14285" marT="1428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$7,944</a:t>
                      </a:r>
                    </a:p>
                  </a:txBody>
                  <a:tcPr marL="14285" marR="14285" marT="14285" marB="0" anchor="ctr"/>
                </a:tc>
                <a:extLst>
                  <a:ext uri="{0D108BD9-81ED-4DB2-BD59-A6C34878D82A}">
                    <a16:rowId xmlns:a16="http://schemas.microsoft.com/office/drawing/2014/main" val="3682185397"/>
                  </a:ext>
                </a:extLst>
              </a:tr>
              <a:tr h="213911">
                <a:tc>
                  <a:txBody>
                    <a:bodyPr/>
                    <a:lstStyle/>
                    <a:p>
                      <a:pPr marL="0" algn="ctr" rtl="0" eaLnBrk="1" fontAlgn="b" latinLnBrk="0" hangingPunct="1"/>
                      <a:r>
                        <a:rPr kumimoji="0" lang="en-US" sz="1200" b="0" u="none" strike="noStrike" kern="1200">
                          <a:solidFill>
                            <a:schemeClr val="tx1"/>
                          </a:solidFill>
                          <a:effectLst/>
                          <a:latin typeface="+mn-lt"/>
                          <a:ea typeface="+mn-ea"/>
                          <a:cs typeface="+mn-cs"/>
                        </a:rPr>
                        <a:t>2021</a:t>
                      </a:r>
                    </a:p>
                  </a:txBody>
                  <a:tcPr marL="14285" marR="14285" marT="14285"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$8,212</a:t>
                      </a:r>
                    </a:p>
                  </a:txBody>
                  <a:tcPr marL="19047" marR="19047" marT="19047"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$6,549</a:t>
                      </a:r>
                    </a:p>
                  </a:txBody>
                  <a:tcPr marL="14285" marR="14285" marT="1428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$8,900</a:t>
                      </a:r>
                    </a:p>
                  </a:txBody>
                  <a:tcPr marL="14285" marR="14285" marT="14285" marB="0" anchor="ctr"/>
                </a:tc>
                <a:extLst>
                  <a:ext uri="{0D108BD9-81ED-4DB2-BD59-A6C34878D82A}">
                    <a16:rowId xmlns:a16="http://schemas.microsoft.com/office/drawing/2014/main" val="3186294934"/>
                  </a:ext>
                </a:extLst>
              </a:tr>
              <a:tr h="213911">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4285" marR="14285" marT="14285"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$8,070</a:t>
                      </a:r>
                    </a:p>
                  </a:txBody>
                  <a:tcPr marL="19047" marR="19047" marT="19047"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$6,442</a:t>
                      </a:r>
                    </a:p>
                  </a:txBody>
                  <a:tcPr marL="14285" marR="14285" marT="1428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$9,065</a:t>
                      </a:r>
                    </a:p>
                  </a:txBody>
                  <a:tcPr marL="14285" marR="14285" marT="14285" marB="0" anchor="ctr"/>
                </a:tc>
                <a:extLst>
                  <a:ext uri="{0D108BD9-81ED-4DB2-BD59-A6C34878D82A}">
                    <a16:rowId xmlns:a16="http://schemas.microsoft.com/office/drawing/2014/main" val="1673106705"/>
                  </a:ext>
                </a:extLst>
              </a:tr>
              <a:tr h="213911">
                <a:tc>
                  <a:txBody>
                    <a:bodyPr/>
                    <a:lstStyle/>
                    <a:p>
                      <a:pPr marL="0" algn="ctr" rtl="0" eaLnBrk="1" fontAlgn="b" latinLnBrk="0" hangingPunct="1"/>
                      <a:r>
                        <a:rPr kumimoji="0" lang="en-US" sz="1200" b="0" u="none" strike="noStrike" kern="1200">
                          <a:solidFill>
                            <a:schemeClr val="tx1"/>
                          </a:solidFill>
                          <a:effectLst/>
                          <a:latin typeface="+mn-lt"/>
                          <a:ea typeface="+mn-ea"/>
                          <a:cs typeface="+mn-cs"/>
                        </a:rPr>
                        <a:t>2023</a:t>
                      </a:r>
                    </a:p>
                  </a:txBody>
                  <a:tcPr marL="14285" marR="14285" marT="14285"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$8,070</a:t>
                      </a:r>
                    </a:p>
                  </a:txBody>
                  <a:tcPr marL="19047" marR="19047" marT="19047"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$6,442</a:t>
                      </a:r>
                    </a:p>
                  </a:txBody>
                  <a:tcPr marL="14285" marR="14285" marT="1428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$10,179</a:t>
                      </a:r>
                    </a:p>
                  </a:txBody>
                  <a:tcPr marL="14285" marR="14285" marT="14285" marB="0" anchor="ctr"/>
                </a:tc>
                <a:extLst>
                  <a:ext uri="{0D108BD9-81ED-4DB2-BD59-A6C34878D82A}">
                    <a16:rowId xmlns:a16="http://schemas.microsoft.com/office/drawing/2014/main" val="3049749006"/>
                  </a:ext>
                </a:extLst>
              </a:tr>
              <a:tr h="213911">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4285" marR="14285" marT="14285"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$9,500</a:t>
                      </a:r>
                    </a:p>
                  </a:txBody>
                  <a:tcPr marL="19047" marR="19047" marT="19047"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$9,429</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$11,193</a:t>
                      </a:r>
                    </a:p>
                  </a:txBody>
                  <a:tcPr marL="14285" marR="14285" marT="14285" marB="0" anchor="ctr"/>
                </a:tc>
                <a:extLst>
                  <a:ext uri="{0D108BD9-81ED-4DB2-BD59-A6C34878D82A}">
                    <a16:rowId xmlns:a16="http://schemas.microsoft.com/office/drawing/2014/main" val="176698446"/>
                  </a:ext>
                </a:extLst>
              </a:tr>
            </a:tbl>
          </a:graphicData>
        </a:graphic>
      </p:graphicFrame>
      <p:graphicFrame>
        <p:nvGraphicFramePr>
          <p:cNvPr id="7" name="Table 6">
            <a:extLst>
              <a:ext uri="{FF2B5EF4-FFF2-40B4-BE49-F238E27FC236}">
                <a16:creationId xmlns:a16="http://schemas.microsoft.com/office/drawing/2014/main" id="{7BA5B045-6939-CDD8-266A-161B11BAFFA9}"/>
              </a:ext>
            </a:extLst>
          </p:cNvPr>
          <p:cNvGraphicFramePr>
            <a:graphicFrameLocks noGrp="1"/>
          </p:cNvGraphicFramePr>
          <p:nvPr>
            <p:extLst>
              <p:ext uri="{D42A27DB-BD31-4B8C-83A1-F6EECF244321}">
                <p14:modId xmlns:p14="http://schemas.microsoft.com/office/powerpoint/2010/main" val="4280706625"/>
              </p:ext>
            </p:extLst>
          </p:nvPr>
        </p:nvGraphicFramePr>
        <p:xfrm>
          <a:off x="165129" y="1096617"/>
          <a:ext cx="2946497" cy="1344444"/>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2">
                  <a:extLst>
                    <a:ext uri="{9D8B030D-6E8A-4147-A177-3AD203B41FA5}">
                      <a16:colId xmlns:a16="http://schemas.microsoft.com/office/drawing/2014/main" val="524634366"/>
                    </a:ext>
                  </a:extLst>
                </a:gridCol>
              </a:tblGrid>
              <a:tr h="359978">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PY</a:t>
                      </a:r>
                    </a:p>
                  </a:txBody>
                  <a:tcPr marL="10714" marR="10714" marT="10714" marB="0" anchor="b"/>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State Average</a:t>
                      </a:r>
                    </a:p>
                  </a:txBody>
                  <a:tcPr marL="10714" marR="10714" marT="10714" marB="0" anchor="b"/>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Initial Local  Target</a:t>
                      </a:r>
                    </a:p>
                  </a:txBody>
                  <a:tcPr marL="10714" marR="10714" marT="10714" marB="0" anchor="b"/>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Actual Outcome</a:t>
                      </a:r>
                    </a:p>
                  </a:txBody>
                  <a:tcPr marL="10714" marR="10714" marT="10714" marB="0" anchor="b"/>
                </a:tc>
                <a:extLst>
                  <a:ext uri="{0D108BD9-81ED-4DB2-BD59-A6C34878D82A}">
                    <a16:rowId xmlns:a16="http://schemas.microsoft.com/office/drawing/2014/main" val="52702310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0714" marR="10714" marT="10714" marB="0"/>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59.2%</a:t>
                      </a:r>
                    </a:p>
                  </a:txBody>
                  <a:tcPr marL="10714" marR="10714" marT="10714"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74.5%</a:t>
                      </a:r>
                    </a:p>
                  </a:txBody>
                  <a:tcPr marL="10714" marR="10714" marT="10714"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77.6%</a:t>
                      </a:r>
                    </a:p>
                  </a:txBody>
                  <a:tcPr marL="10714" marR="10714" marT="10714" marB="0" anchor="ctr"/>
                </a:tc>
                <a:extLst>
                  <a:ext uri="{0D108BD9-81ED-4DB2-BD59-A6C34878D82A}">
                    <a16:rowId xmlns:a16="http://schemas.microsoft.com/office/drawing/2014/main" val="132777016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2021</a:t>
                      </a:r>
                    </a:p>
                  </a:txBody>
                  <a:tcPr marL="10714" marR="10714" marT="10714" marB="0"/>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62.2%</a:t>
                      </a:r>
                    </a:p>
                  </a:txBody>
                  <a:tcPr marL="10714" marR="10714" marT="10714"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74.5%</a:t>
                      </a:r>
                    </a:p>
                  </a:txBody>
                  <a:tcPr marL="10714" marR="10714" marT="10714"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77.6%</a:t>
                      </a:r>
                    </a:p>
                  </a:txBody>
                  <a:tcPr marL="10714" marR="10714" marT="10714" marB="0" anchor="ctr"/>
                </a:tc>
                <a:extLst>
                  <a:ext uri="{0D108BD9-81ED-4DB2-BD59-A6C34878D82A}">
                    <a16:rowId xmlns:a16="http://schemas.microsoft.com/office/drawing/2014/main" val="2321115292"/>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0714" marR="10714" marT="10714" marB="0"/>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63.8%</a:t>
                      </a:r>
                    </a:p>
                  </a:txBody>
                  <a:tcPr marL="10714" marR="10714" marT="10714"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77.0%</a:t>
                      </a:r>
                    </a:p>
                  </a:txBody>
                  <a:tcPr marL="10714" marR="10714" marT="10714"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84.7%</a:t>
                      </a:r>
                    </a:p>
                  </a:txBody>
                  <a:tcPr marL="10714" marR="10714" marT="10714" marB="0" anchor="ctr"/>
                </a:tc>
                <a:extLst>
                  <a:ext uri="{0D108BD9-81ED-4DB2-BD59-A6C34878D82A}">
                    <a16:rowId xmlns:a16="http://schemas.microsoft.com/office/drawing/2014/main" val="989601858"/>
                  </a:ext>
                </a:extLst>
              </a:tr>
              <a:tr h="183635">
                <a:tc>
                  <a:txBody>
                    <a:bodyPr/>
                    <a:lstStyle/>
                    <a:p>
                      <a:pPr marL="0" algn="ctr" rtl="0" eaLnBrk="1" fontAlgn="b" latinLnBrk="0" hangingPunct="1"/>
                      <a:r>
                        <a:rPr kumimoji="0" lang="en-US" sz="1200" b="0" u="none" strike="noStrike" kern="1200">
                          <a:solidFill>
                            <a:schemeClr val="tx1"/>
                          </a:solidFill>
                          <a:effectLst/>
                          <a:latin typeface="+mn-lt"/>
                          <a:ea typeface="+mn-ea"/>
                          <a:cs typeface="+mn-cs"/>
                        </a:rPr>
                        <a:t>2023</a:t>
                      </a:r>
                    </a:p>
                  </a:txBody>
                  <a:tcPr marL="10714" marR="10714" marT="10714" marB="0"/>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69.2%</a:t>
                      </a:r>
                    </a:p>
                  </a:txBody>
                  <a:tcPr marL="10714" marR="10714" marT="10714"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77.0%</a:t>
                      </a:r>
                    </a:p>
                  </a:txBody>
                  <a:tcPr marL="10714" marR="10714" marT="10714"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75.4%</a:t>
                      </a:r>
                    </a:p>
                  </a:txBody>
                  <a:tcPr marL="10714" marR="10714" marT="10714" marB="0" anchor="ctr"/>
                </a:tc>
                <a:extLst>
                  <a:ext uri="{0D108BD9-81ED-4DB2-BD59-A6C34878D82A}">
                    <a16:rowId xmlns:a16="http://schemas.microsoft.com/office/drawing/2014/main" val="3808165675"/>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0714" marR="10714" marT="10714" marB="0"/>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69.0%</a:t>
                      </a:r>
                    </a:p>
                  </a:txBody>
                  <a:tcPr marL="10714" marR="10714" marT="10714"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80.0%</a:t>
                      </a:r>
                    </a:p>
                  </a:txBody>
                  <a:tcPr marL="10714" marR="10714" marT="10714"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80.0%</a:t>
                      </a:r>
                    </a:p>
                  </a:txBody>
                  <a:tcPr marL="10714" marR="10714" marT="10714" marB="0" anchor="ctr"/>
                </a:tc>
                <a:extLst>
                  <a:ext uri="{0D108BD9-81ED-4DB2-BD59-A6C34878D82A}">
                    <a16:rowId xmlns:a16="http://schemas.microsoft.com/office/drawing/2014/main" val="69589367"/>
                  </a:ext>
                </a:extLst>
              </a:tr>
            </a:tbl>
          </a:graphicData>
        </a:graphic>
      </p:graphicFrame>
      <p:sp>
        <p:nvSpPr>
          <p:cNvPr id="8" name="Text Placeholder 1">
            <a:extLst>
              <a:ext uri="{FF2B5EF4-FFF2-40B4-BE49-F238E27FC236}">
                <a16:creationId xmlns:a16="http://schemas.microsoft.com/office/drawing/2014/main" id="{0B025F01-0D95-33BC-9C18-EDD7F86464EC}"/>
              </a:ext>
            </a:extLst>
          </p:cNvPr>
          <p:cNvSpPr txBox="1">
            <a:spLocks/>
          </p:cNvSpPr>
          <p:nvPr/>
        </p:nvSpPr>
        <p:spPr>
          <a:xfrm>
            <a:off x="165128" y="863222"/>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Employment Quarter 2</a:t>
            </a:r>
          </a:p>
        </p:txBody>
      </p:sp>
      <p:sp>
        <p:nvSpPr>
          <p:cNvPr id="9" name="Text Placeholder 1">
            <a:extLst>
              <a:ext uri="{FF2B5EF4-FFF2-40B4-BE49-F238E27FC236}">
                <a16:creationId xmlns:a16="http://schemas.microsoft.com/office/drawing/2014/main" id="{EF599F7F-1FA0-2D4E-B7AA-E42AB80CC692}"/>
              </a:ext>
            </a:extLst>
          </p:cNvPr>
          <p:cNvSpPr txBox="1">
            <a:spLocks/>
          </p:cNvSpPr>
          <p:nvPr/>
        </p:nvSpPr>
        <p:spPr>
          <a:xfrm>
            <a:off x="165127" y="3083966"/>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Employment Quarter 4</a:t>
            </a:r>
          </a:p>
        </p:txBody>
      </p:sp>
      <p:graphicFrame>
        <p:nvGraphicFramePr>
          <p:cNvPr id="10" name="Table 9">
            <a:extLst>
              <a:ext uri="{FF2B5EF4-FFF2-40B4-BE49-F238E27FC236}">
                <a16:creationId xmlns:a16="http://schemas.microsoft.com/office/drawing/2014/main" id="{A1241670-11AE-3D1B-36BF-20E337C8440D}"/>
              </a:ext>
            </a:extLst>
          </p:cNvPr>
          <p:cNvGraphicFramePr>
            <a:graphicFrameLocks noGrp="1"/>
          </p:cNvGraphicFramePr>
          <p:nvPr>
            <p:extLst>
              <p:ext uri="{D42A27DB-BD31-4B8C-83A1-F6EECF244321}">
                <p14:modId xmlns:p14="http://schemas.microsoft.com/office/powerpoint/2010/main" val="312393119"/>
              </p:ext>
            </p:extLst>
          </p:nvPr>
        </p:nvGraphicFramePr>
        <p:xfrm>
          <a:off x="165127" y="3317362"/>
          <a:ext cx="2946497" cy="1473334"/>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2">
                  <a:extLst>
                    <a:ext uri="{9D8B030D-6E8A-4147-A177-3AD203B41FA5}">
                      <a16:colId xmlns:a16="http://schemas.microsoft.com/office/drawing/2014/main" val="524634366"/>
                    </a:ext>
                  </a:extLst>
                </a:gridCol>
              </a:tblGrid>
              <a:tr h="411039">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PY</a:t>
                      </a:r>
                    </a:p>
                  </a:txBody>
                  <a:tcPr marL="14285" marR="14285" marT="14285" marB="0" anchor="b"/>
                </a:tc>
                <a:tc>
                  <a:txBody>
                    <a:bodyPr/>
                    <a:lstStyle/>
                    <a:p>
                      <a:pPr marL="0" algn="ctr" rtl="0" eaLnBrk="1" fontAlgn="b" latinLnBrk="0" hangingPunct="1"/>
                      <a:r>
                        <a:rPr kumimoji="0" lang="en-US" sz="1200" b="1" u="none" strike="noStrike" kern="1200">
                          <a:solidFill>
                            <a:schemeClr val="tx1"/>
                          </a:solidFill>
                          <a:effectLst/>
                          <a:latin typeface="+mn-lt"/>
                          <a:ea typeface="+mn-ea"/>
                          <a:cs typeface="+mn-cs"/>
                        </a:rPr>
                        <a:t>State Average</a:t>
                      </a:r>
                    </a:p>
                  </a:txBody>
                  <a:tcPr marL="14285" marR="14285" marT="14285" marB="0" anchor="b"/>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Initial Local  Target</a:t>
                      </a:r>
                    </a:p>
                  </a:txBody>
                  <a:tcPr marL="14285" marR="14285" marT="14285" marB="0" anchor="b"/>
                </a:tc>
                <a:tc>
                  <a:txBody>
                    <a:bodyPr/>
                    <a:lstStyle/>
                    <a:p>
                      <a:pPr marL="0" algn="ctr" rtl="0" eaLnBrk="1" fontAlgn="b" latinLnBrk="0" hangingPunct="1"/>
                      <a:r>
                        <a:rPr kumimoji="0" lang="en-US" sz="1200" b="1" u="none" strike="noStrike" kern="1200">
                          <a:solidFill>
                            <a:schemeClr val="tx1"/>
                          </a:solidFill>
                          <a:effectLst/>
                          <a:latin typeface="+mn-lt"/>
                          <a:ea typeface="+mn-ea"/>
                          <a:cs typeface="+mn-cs"/>
                        </a:rPr>
                        <a:t>Actual Outcome</a:t>
                      </a:r>
                    </a:p>
                  </a:txBody>
                  <a:tcPr marL="14285" marR="14285" marT="14285" marB="0" anchor="b"/>
                </a:tc>
                <a:extLst>
                  <a:ext uri="{0D108BD9-81ED-4DB2-BD59-A6C34878D82A}">
                    <a16:rowId xmlns:a16="http://schemas.microsoft.com/office/drawing/2014/main" val="527023104"/>
                  </a:ext>
                </a:extLst>
              </a:tr>
              <a:tr h="212459">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4285" marR="14285" marT="14285"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dirty="0">
                          <a:solidFill>
                            <a:schemeClr val="tx1"/>
                          </a:solidFill>
                          <a:effectLst/>
                          <a:latin typeface="+mn-lt"/>
                          <a:ea typeface="+mn-ea"/>
                          <a:cs typeface="+mn-cs"/>
                        </a:rPr>
                        <a:t>64.2%</a:t>
                      </a:r>
                    </a:p>
                  </a:txBody>
                  <a:tcPr marL="19047" marR="19047" marT="19047"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69.8%</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69.0%</a:t>
                      </a:r>
                    </a:p>
                  </a:txBody>
                  <a:tcPr marL="14285" marR="14285" marT="14285" marB="0" anchor="ctr"/>
                </a:tc>
                <a:extLst>
                  <a:ext uri="{0D108BD9-81ED-4DB2-BD59-A6C34878D82A}">
                    <a16:rowId xmlns:a16="http://schemas.microsoft.com/office/drawing/2014/main" val="1327770164"/>
                  </a:ext>
                </a:extLst>
              </a:tr>
              <a:tr h="212459">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2021</a:t>
                      </a:r>
                    </a:p>
                  </a:txBody>
                  <a:tcPr marL="14285" marR="14285" marT="14285"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dirty="0">
                          <a:solidFill>
                            <a:schemeClr val="tx1"/>
                          </a:solidFill>
                          <a:effectLst/>
                          <a:highlight>
                            <a:srgbClr val="FFFF00"/>
                          </a:highlight>
                          <a:latin typeface="+mn-lt"/>
                          <a:ea typeface="+mn-ea"/>
                          <a:cs typeface="+mn-cs"/>
                        </a:rPr>
                        <a:t>57.5%</a:t>
                      </a:r>
                    </a:p>
                  </a:txBody>
                  <a:tcPr marL="19047" marR="19047" marT="19047"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69.8%</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77.9%</a:t>
                      </a:r>
                    </a:p>
                  </a:txBody>
                  <a:tcPr marL="14285" marR="14285" marT="14285" marB="0" anchor="ctr"/>
                </a:tc>
                <a:extLst>
                  <a:ext uri="{0D108BD9-81ED-4DB2-BD59-A6C34878D82A}">
                    <a16:rowId xmlns:a16="http://schemas.microsoft.com/office/drawing/2014/main" val="2321115292"/>
                  </a:ext>
                </a:extLst>
              </a:tr>
              <a:tr h="212459">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4285" marR="14285" marT="14285"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dirty="0">
                          <a:solidFill>
                            <a:schemeClr val="tx1"/>
                          </a:solidFill>
                          <a:effectLst/>
                          <a:highlight>
                            <a:srgbClr val="FFFF00"/>
                          </a:highlight>
                          <a:latin typeface="+mn-lt"/>
                          <a:ea typeface="+mn-ea"/>
                          <a:cs typeface="+mn-cs"/>
                        </a:rPr>
                        <a:t>63.8%</a:t>
                      </a:r>
                    </a:p>
                  </a:txBody>
                  <a:tcPr marL="19047" marR="19047" marT="19047"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71.9%</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69.2%</a:t>
                      </a:r>
                    </a:p>
                  </a:txBody>
                  <a:tcPr marL="14285" marR="14285" marT="14285" marB="0" anchor="ctr"/>
                </a:tc>
                <a:extLst>
                  <a:ext uri="{0D108BD9-81ED-4DB2-BD59-A6C34878D82A}">
                    <a16:rowId xmlns:a16="http://schemas.microsoft.com/office/drawing/2014/main" val="989601858"/>
                  </a:ext>
                </a:extLst>
              </a:tr>
              <a:tr h="212459">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2023</a:t>
                      </a:r>
                    </a:p>
                  </a:txBody>
                  <a:tcPr marL="14285" marR="14285" marT="14285" marB="0"/>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70.1%</a:t>
                      </a:r>
                    </a:p>
                  </a:txBody>
                  <a:tcPr marL="19047" marR="19047" marT="19047"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71.9%</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85.3%</a:t>
                      </a:r>
                    </a:p>
                  </a:txBody>
                  <a:tcPr marL="14285" marR="14285" marT="14285" marB="0" anchor="ctr"/>
                </a:tc>
                <a:extLst>
                  <a:ext uri="{0D108BD9-81ED-4DB2-BD59-A6C34878D82A}">
                    <a16:rowId xmlns:a16="http://schemas.microsoft.com/office/drawing/2014/main" val="3808165675"/>
                  </a:ext>
                </a:extLst>
              </a:tr>
              <a:tr h="212459">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4285" marR="14285" marT="14285"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dirty="0">
                          <a:solidFill>
                            <a:schemeClr val="tx1"/>
                          </a:solidFill>
                          <a:effectLst/>
                          <a:highlight>
                            <a:srgbClr val="FFFF00"/>
                          </a:highlight>
                          <a:latin typeface="+mn-lt"/>
                          <a:ea typeface="+mn-ea"/>
                          <a:cs typeface="+mn-cs"/>
                        </a:rPr>
                        <a:t>69.6%</a:t>
                      </a:r>
                    </a:p>
                  </a:txBody>
                  <a:tcPr marL="19047" marR="19047" marT="19047"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71.9%</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81.5%</a:t>
                      </a:r>
                    </a:p>
                  </a:txBody>
                  <a:tcPr marL="14285" marR="14285" marT="14285" marB="0" anchor="ctr"/>
                </a:tc>
                <a:extLst>
                  <a:ext uri="{0D108BD9-81ED-4DB2-BD59-A6C34878D82A}">
                    <a16:rowId xmlns:a16="http://schemas.microsoft.com/office/drawing/2014/main" val="69589367"/>
                  </a:ext>
                </a:extLst>
              </a:tr>
            </a:tbl>
          </a:graphicData>
        </a:graphic>
      </p:graphicFrame>
      <p:graphicFrame>
        <p:nvGraphicFramePr>
          <p:cNvPr id="11" name="Table 10">
            <a:extLst>
              <a:ext uri="{FF2B5EF4-FFF2-40B4-BE49-F238E27FC236}">
                <a16:creationId xmlns:a16="http://schemas.microsoft.com/office/drawing/2014/main" id="{3A872255-4AD2-2F29-5414-FFE655558F1C}"/>
              </a:ext>
            </a:extLst>
          </p:cNvPr>
          <p:cNvGraphicFramePr>
            <a:graphicFrameLocks noGrp="1"/>
          </p:cNvGraphicFramePr>
          <p:nvPr>
            <p:extLst>
              <p:ext uri="{D42A27DB-BD31-4B8C-83A1-F6EECF244321}">
                <p14:modId xmlns:p14="http://schemas.microsoft.com/office/powerpoint/2010/main" val="154727216"/>
              </p:ext>
            </p:extLst>
          </p:nvPr>
        </p:nvGraphicFramePr>
        <p:xfrm>
          <a:off x="6138288" y="1078762"/>
          <a:ext cx="2946497" cy="1362299"/>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2">
                  <a:extLst>
                    <a:ext uri="{9D8B030D-6E8A-4147-A177-3AD203B41FA5}">
                      <a16:colId xmlns:a16="http://schemas.microsoft.com/office/drawing/2014/main" val="524634366"/>
                    </a:ext>
                  </a:extLst>
                </a:gridCol>
              </a:tblGrid>
              <a:tr h="359978">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PY</a:t>
                      </a:r>
                    </a:p>
                  </a:txBody>
                  <a:tcPr marL="10714" marR="10714" marT="10714" marB="0" anchor="b"/>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State Average</a:t>
                      </a:r>
                    </a:p>
                  </a:txBody>
                  <a:tcPr marL="10714" marR="10714" marT="10714" marB="0" anchor="b"/>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Initial Local  Target</a:t>
                      </a:r>
                    </a:p>
                  </a:txBody>
                  <a:tcPr marL="10714" marR="10714" marT="10714" marB="0" anchor="b"/>
                </a:tc>
                <a:tc>
                  <a:txBody>
                    <a:bodyPr/>
                    <a:lstStyle/>
                    <a:p>
                      <a:pPr marL="0" algn="ctr" rtl="0" eaLnBrk="1" fontAlgn="b" latinLnBrk="0" hangingPunct="1"/>
                      <a:r>
                        <a:rPr kumimoji="0" lang="en-US" sz="1200" b="1" u="none" strike="noStrike" kern="1200">
                          <a:solidFill>
                            <a:schemeClr val="tx1"/>
                          </a:solidFill>
                          <a:effectLst/>
                          <a:latin typeface="+mn-lt"/>
                          <a:ea typeface="+mn-ea"/>
                          <a:cs typeface="+mn-cs"/>
                        </a:rPr>
                        <a:t>Actual Outcome</a:t>
                      </a:r>
                    </a:p>
                  </a:txBody>
                  <a:tcPr marL="10714" marR="10714" marT="10714" marB="0" anchor="b"/>
                </a:tc>
                <a:extLst>
                  <a:ext uri="{0D108BD9-81ED-4DB2-BD59-A6C34878D82A}">
                    <a16:rowId xmlns:a16="http://schemas.microsoft.com/office/drawing/2014/main" val="52702310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0714" marR="10714" marT="10714" marB="0"/>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64.6%</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66.4%</a:t>
                      </a:r>
                    </a:p>
                  </a:txBody>
                  <a:tcPr marL="10714" marR="10714" marT="10714"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86.9%</a:t>
                      </a:r>
                    </a:p>
                  </a:txBody>
                  <a:tcPr marL="10714" marR="10714" marT="10714" marB="0" anchor="ctr"/>
                </a:tc>
                <a:extLst>
                  <a:ext uri="{0D108BD9-81ED-4DB2-BD59-A6C34878D82A}">
                    <a16:rowId xmlns:a16="http://schemas.microsoft.com/office/drawing/2014/main" val="1327770164"/>
                  </a:ext>
                </a:extLst>
              </a:tr>
              <a:tr h="183635">
                <a:tc>
                  <a:txBody>
                    <a:bodyPr/>
                    <a:lstStyle/>
                    <a:p>
                      <a:pPr marL="0" algn="ctr" rtl="0" eaLnBrk="1" fontAlgn="b" latinLnBrk="0" hangingPunct="1"/>
                      <a:r>
                        <a:rPr kumimoji="0" lang="en-US" sz="1200" b="0" u="none" strike="noStrike" kern="1200">
                          <a:solidFill>
                            <a:schemeClr val="tx1"/>
                          </a:solidFill>
                          <a:effectLst/>
                          <a:latin typeface="+mn-lt"/>
                          <a:ea typeface="+mn-ea"/>
                          <a:cs typeface="+mn-cs"/>
                        </a:rPr>
                        <a:t>2021</a:t>
                      </a:r>
                    </a:p>
                  </a:txBody>
                  <a:tcPr marL="10714" marR="10714" marT="10714" marB="0"/>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71.2%</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66.4%</a:t>
                      </a:r>
                    </a:p>
                  </a:txBody>
                  <a:tcPr marL="10714" marR="10714" marT="10714"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88.9%</a:t>
                      </a:r>
                    </a:p>
                  </a:txBody>
                  <a:tcPr marL="10714" marR="10714" marT="10714" marB="0" anchor="ctr"/>
                </a:tc>
                <a:extLst>
                  <a:ext uri="{0D108BD9-81ED-4DB2-BD59-A6C34878D82A}">
                    <a16:rowId xmlns:a16="http://schemas.microsoft.com/office/drawing/2014/main" val="2321115292"/>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0714" marR="10714" marT="10714" marB="0"/>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73.2%</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82.5%</a:t>
                      </a:r>
                    </a:p>
                  </a:txBody>
                  <a:tcPr marL="10714" marR="10714" marT="10714"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80.5%</a:t>
                      </a:r>
                    </a:p>
                  </a:txBody>
                  <a:tcPr marL="10714" marR="10714" marT="10714" marB="0" anchor="ctr"/>
                </a:tc>
                <a:extLst>
                  <a:ext uri="{0D108BD9-81ED-4DB2-BD59-A6C34878D82A}">
                    <a16:rowId xmlns:a16="http://schemas.microsoft.com/office/drawing/2014/main" val="989601858"/>
                  </a:ext>
                </a:extLst>
              </a:tr>
              <a:tr h="183635">
                <a:tc>
                  <a:txBody>
                    <a:bodyPr/>
                    <a:lstStyle/>
                    <a:p>
                      <a:pPr marL="0" algn="ctr" rtl="0" eaLnBrk="1" fontAlgn="b" latinLnBrk="0" hangingPunct="1"/>
                      <a:r>
                        <a:rPr kumimoji="0" lang="en-US" sz="1200" b="0" u="none" strike="noStrike" kern="1200">
                          <a:solidFill>
                            <a:schemeClr val="tx1"/>
                          </a:solidFill>
                          <a:effectLst/>
                          <a:latin typeface="+mn-lt"/>
                          <a:ea typeface="+mn-ea"/>
                          <a:cs typeface="+mn-cs"/>
                        </a:rPr>
                        <a:t>2023</a:t>
                      </a:r>
                    </a:p>
                  </a:txBody>
                  <a:tcPr marL="10714" marR="10714" marT="10714" marB="0"/>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73.3%</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82.5%</a:t>
                      </a:r>
                    </a:p>
                  </a:txBody>
                  <a:tcPr marL="10714" marR="10714" marT="10714"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82.5%</a:t>
                      </a:r>
                    </a:p>
                  </a:txBody>
                  <a:tcPr marL="10714" marR="10714" marT="10714" marB="0" anchor="ctr"/>
                </a:tc>
                <a:extLst>
                  <a:ext uri="{0D108BD9-81ED-4DB2-BD59-A6C34878D82A}">
                    <a16:rowId xmlns:a16="http://schemas.microsoft.com/office/drawing/2014/main" val="3808165675"/>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0714" marR="10714" marT="10714" marB="0"/>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72.5%</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81.9%</a:t>
                      </a:r>
                    </a:p>
                  </a:txBody>
                  <a:tcPr marL="10714" marR="10714" marT="10714"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77.5%</a:t>
                      </a:r>
                    </a:p>
                  </a:txBody>
                  <a:tcPr marL="10714" marR="10714" marT="10714" marB="0" anchor="ctr"/>
                </a:tc>
                <a:extLst>
                  <a:ext uri="{0D108BD9-81ED-4DB2-BD59-A6C34878D82A}">
                    <a16:rowId xmlns:a16="http://schemas.microsoft.com/office/drawing/2014/main" val="69589367"/>
                  </a:ext>
                </a:extLst>
              </a:tr>
            </a:tbl>
          </a:graphicData>
        </a:graphic>
      </p:graphicFrame>
      <p:sp>
        <p:nvSpPr>
          <p:cNvPr id="12" name="Text Placeholder 1">
            <a:extLst>
              <a:ext uri="{FF2B5EF4-FFF2-40B4-BE49-F238E27FC236}">
                <a16:creationId xmlns:a16="http://schemas.microsoft.com/office/drawing/2014/main" id="{293A0AFC-12E4-A775-E7CC-413A4DFE485A}"/>
              </a:ext>
            </a:extLst>
          </p:cNvPr>
          <p:cNvSpPr txBox="1">
            <a:spLocks/>
          </p:cNvSpPr>
          <p:nvPr/>
        </p:nvSpPr>
        <p:spPr>
          <a:xfrm>
            <a:off x="6138287" y="845367"/>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Credential</a:t>
            </a:r>
          </a:p>
        </p:txBody>
      </p:sp>
      <p:sp>
        <p:nvSpPr>
          <p:cNvPr id="13" name="Text Placeholder 1">
            <a:extLst>
              <a:ext uri="{FF2B5EF4-FFF2-40B4-BE49-F238E27FC236}">
                <a16:creationId xmlns:a16="http://schemas.microsoft.com/office/drawing/2014/main" id="{191AEC5C-9163-B7CB-6993-8C3095975621}"/>
              </a:ext>
            </a:extLst>
          </p:cNvPr>
          <p:cNvSpPr txBox="1">
            <a:spLocks/>
          </p:cNvSpPr>
          <p:nvPr/>
        </p:nvSpPr>
        <p:spPr>
          <a:xfrm>
            <a:off x="6138286" y="3066111"/>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Measurable Skill Gains</a:t>
            </a:r>
          </a:p>
        </p:txBody>
      </p:sp>
      <p:graphicFrame>
        <p:nvGraphicFramePr>
          <p:cNvPr id="14" name="Table 13">
            <a:extLst>
              <a:ext uri="{FF2B5EF4-FFF2-40B4-BE49-F238E27FC236}">
                <a16:creationId xmlns:a16="http://schemas.microsoft.com/office/drawing/2014/main" id="{857E27C9-D96C-65C5-B48D-FACA421FC580}"/>
              </a:ext>
            </a:extLst>
          </p:cNvPr>
          <p:cNvGraphicFramePr>
            <a:graphicFrameLocks noGrp="1"/>
          </p:cNvGraphicFramePr>
          <p:nvPr>
            <p:extLst>
              <p:ext uri="{D42A27DB-BD31-4B8C-83A1-F6EECF244321}">
                <p14:modId xmlns:p14="http://schemas.microsoft.com/office/powerpoint/2010/main" val="3231758954"/>
              </p:ext>
            </p:extLst>
          </p:nvPr>
        </p:nvGraphicFramePr>
        <p:xfrm>
          <a:off x="6138286" y="3299506"/>
          <a:ext cx="2946497" cy="1544199"/>
        </p:xfrm>
        <a:graphic>
          <a:graphicData uri="http://schemas.openxmlformats.org/drawingml/2006/table">
            <a:tbl>
              <a:tblPr firstRow="1" bandRow="1">
                <a:tableStyleId>{5C22544A-7EE6-4342-B048-85BDC9FD1C3A}</a:tableStyleId>
              </a:tblPr>
              <a:tblGrid>
                <a:gridCol w="486979">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3">
                  <a:extLst>
                    <a:ext uri="{9D8B030D-6E8A-4147-A177-3AD203B41FA5}">
                      <a16:colId xmlns:a16="http://schemas.microsoft.com/office/drawing/2014/main" val="524634366"/>
                    </a:ext>
                  </a:extLst>
                </a:gridCol>
              </a:tblGrid>
              <a:tr h="429335">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PY</a:t>
                      </a:r>
                    </a:p>
                  </a:txBody>
                  <a:tcPr marL="14285" marR="14285" marT="14285" marB="0" anchor="b"/>
                </a:tc>
                <a:tc>
                  <a:txBody>
                    <a:bodyPr/>
                    <a:lstStyle/>
                    <a:p>
                      <a:pPr marL="0" algn="ctr" rtl="0" eaLnBrk="1" fontAlgn="b" latinLnBrk="0" hangingPunct="1"/>
                      <a:r>
                        <a:rPr kumimoji="0" lang="en-US" sz="1200" b="1" u="none" strike="noStrike" kern="1200">
                          <a:solidFill>
                            <a:schemeClr val="tx1"/>
                          </a:solidFill>
                          <a:effectLst/>
                          <a:latin typeface="+mn-lt"/>
                          <a:ea typeface="+mn-ea"/>
                          <a:cs typeface="+mn-cs"/>
                        </a:rPr>
                        <a:t>State Average</a:t>
                      </a:r>
                    </a:p>
                  </a:txBody>
                  <a:tcPr marL="14285" marR="14285" marT="14285" marB="0" anchor="b"/>
                </a:tc>
                <a:tc>
                  <a:txBody>
                    <a:bodyPr/>
                    <a:lstStyle/>
                    <a:p>
                      <a:pPr marL="0" algn="ctr" rtl="0" eaLnBrk="1" fontAlgn="b" latinLnBrk="0" hangingPunct="1"/>
                      <a:r>
                        <a:rPr kumimoji="0" lang="en-US" sz="1200" b="1" u="none" strike="noStrike" kern="1200" dirty="0">
                          <a:solidFill>
                            <a:schemeClr val="tx1"/>
                          </a:solidFill>
                          <a:effectLst/>
                          <a:latin typeface="+mn-lt"/>
                          <a:ea typeface="+mn-ea"/>
                          <a:cs typeface="+mn-cs"/>
                        </a:rPr>
                        <a:t>Initial Local  Target</a:t>
                      </a:r>
                    </a:p>
                  </a:txBody>
                  <a:tcPr marL="14285" marR="14285" marT="14285" marB="0" anchor="b"/>
                </a:tc>
                <a:tc>
                  <a:txBody>
                    <a:bodyPr/>
                    <a:lstStyle/>
                    <a:p>
                      <a:pPr marL="0" algn="ctr" rtl="0" eaLnBrk="1" fontAlgn="b" latinLnBrk="0" hangingPunct="1"/>
                      <a:r>
                        <a:rPr kumimoji="0" lang="en-US" sz="1200" b="1" u="none" strike="noStrike" kern="1200">
                          <a:solidFill>
                            <a:schemeClr val="tx1"/>
                          </a:solidFill>
                          <a:effectLst/>
                          <a:latin typeface="+mn-lt"/>
                          <a:ea typeface="+mn-ea"/>
                          <a:cs typeface="+mn-cs"/>
                        </a:rPr>
                        <a:t>Actual Outcome</a:t>
                      </a:r>
                    </a:p>
                  </a:txBody>
                  <a:tcPr marL="14285" marR="14285" marT="14285" marB="0" anchor="b"/>
                </a:tc>
                <a:extLst>
                  <a:ext uri="{0D108BD9-81ED-4DB2-BD59-A6C34878D82A}">
                    <a16:rowId xmlns:a16="http://schemas.microsoft.com/office/drawing/2014/main" val="527023104"/>
                  </a:ext>
                </a:extLst>
              </a:tr>
              <a:tr h="221916">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4285" marR="14285" marT="14285" marB="0"/>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45.3%</a:t>
                      </a:r>
                    </a:p>
                  </a:txBody>
                  <a:tcPr marL="19047" marR="19047" marT="19047"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50.0%</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69.1%</a:t>
                      </a:r>
                    </a:p>
                  </a:txBody>
                  <a:tcPr marL="14285" marR="14285" marT="14285" marB="0" anchor="ctr"/>
                </a:tc>
                <a:extLst>
                  <a:ext uri="{0D108BD9-81ED-4DB2-BD59-A6C34878D82A}">
                    <a16:rowId xmlns:a16="http://schemas.microsoft.com/office/drawing/2014/main" val="1327770164"/>
                  </a:ext>
                </a:extLst>
              </a:tr>
              <a:tr h="221916">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2021</a:t>
                      </a:r>
                    </a:p>
                  </a:txBody>
                  <a:tcPr marL="14285" marR="14285" marT="14285" marB="0"/>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54.0%</a:t>
                      </a:r>
                    </a:p>
                  </a:txBody>
                  <a:tcPr marL="19047" marR="19047" marT="19047"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50.0%</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72.4%</a:t>
                      </a:r>
                    </a:p>
                  </a:txBody>
                  <a:tcPr marL="14285" marR="14285" marT="14285" marB="0" anchor="ctr"/>
                </a:tc>
                <a:extLst>
                  <a:ext uri="{0D108BD9-81ED-4DB2-BD59-A6C34878D82A}">
                    <a16:rowId xmlns:a16="http://schemas.microsoft.com/office/drawing/2014/main" val="2321115292"/>
                  </a:ext>
                </a:extLst>
              </a:tr>
              <a:tr h="221916">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4285" marR="14285" marT="14285" marB="0"/>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50.9%</a:t>
                      </a:r>
                    </a:p>
                  </a:txBody>
                  <a:tcPr marL="19047" marR="19047" marT="19047"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65.4%</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73.9%</a:t>
                      </a:r>
                    </a:p>
                  </a:txBody>
                  <a:tcPr marL="14285" marR="14285" marT="14285" marB="0" anchor="ctr"/>
                </a:tc>
                <a:extLst>
                  <a:ext uri="{0D108BD9-81ED-4DB2-BD59-A6C34878D82A}">
                    <a16:rowId xmlns:a16="http://schemas.microsoft.com/office/drawing/2014/main" val="989601858"/>
                  </a:ext>
                </a:extLst>
              </a:tr>
              <a:tr h="227200">
                <a:tc>
                  <a:txBody>
                    <a:bodyPr/>
                    <a:lstStyle/>
                    <a:p>
                      <a:pPr marL="0" algn="ctr" rtl="0" eaLnBrk="1" fontAlgn="b" latinLnBrk="0" hangingPunct="1"/>
                      <a:r>
                        <a:rPr kumimoji="0" lang="en-US" sz="1200" b="0" u="none" strike="noStrike" kern="1200">
                          <a:solidFill>
                            <a:schemeClr val="tx1"/>
                          </a:solidFill>
                          <a:effectLst/>
                          <a:latin typeface="+mn-lt"/>
                          <a:ea typeface="+mn-ea"/>
                          <a:cs typeface="+mn-cs"/>
                        </a:rPr>
                        <a:t>2023</a:t>
                      </a:r>
                    </a:p>
                  </a:txBody>
                  <a:tcPr marL="14285" marR="14285" marT="14285" marB="0"/>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50.6%</a:t>
                      </a:r>
                    </a:p>
                  </a:txBody>
                  <a:tcPr marL="19047" marR="19047" marT="19047"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65.4%</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69.1%</a:t>
                      </a:r>
                    </a:p>
                  </a:txBody>
                  <a:tcPr marL="14285" marR="14285" marT="14285" marB="0" anchor="ctr"/>
                </a:tc>
                <a:extLst>
                  <a:ext uri="{0D108BD9-81ED-4DB2-BD59-A6C34878D82A}">
                    <a16:rowId xmlns:a16="http://schemas.microsoft.com/office/drawing/2014/main" val="3808165675"/>
                  </a:ext>
                </a:extLst>
              </a:tr>
              <a:tr h="221916">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4285" marR="14285" marT="14285"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dirty="0">
                          <a:solidFill>
                            <a:schemeClr val="tx1"/>
                          </a:solidFill>
                          <a:effectLst/>
                          <a:highlight>
                            <a:srgbClr val="FFFF00"/>
                          </a:highlight>
                          <a:latin typeface="+mn-lt"/>
                          <a:ea typeface="+mn-ea"/>
                          <a:cs typeface="+mn-cs"/>
                        </a:rPr>
                        <a:t>46.1%</a:t>
                      </a:r>
                    </a:p>
                  </a:txBody>
                  <a:tcPr marL="19047" marR="19047" marT="19047" marB="0" anchor="ct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58.8%</a:t>
                      </a:r>
                    </a:p>
                  </a:txBody>
                  <a:tcPr marL="14285" marR="14285" marT="14285" marB="0" anchor="ct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51.9%</a:t>
                      </a:r>
                    </a:p>
                  </a:txBody>
                  <a:tcPr marL="14285" marR="14285" marT="14285" marB="0" anchor="ctr"/>
                </a:tc>
                <a:extLst>
                  <a:ext uri="{0D108BD9-81ED-4DB2-BD59-A6C34878D82A}">
                    <a16:rowId xmlns:a16="http://schemas.microsoft.com/office/drawing/2014/main" val="69589367"/>
                  </a:ext>
                </a:extLst>
              </a:tr>
            </a:tbl>
          </a:graphicData>
        </a:graphic>
      </p:graphicFrame>
    </p:spTree>
    <p:extLst>
      <p:ext uri="{BB962C8B-B14F-4D97-AF65-F5344CB8AC3E}">
        <p14:creationId xmlns:p14="http://schemas.microsoft.com/office/powerpoint/2010/main" val="1697840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070D0-84B2-4548-A03B-B6A5C5D51E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1DBC83-2A31-F62C-7F96-BF6A21C7EB12}"/>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1600" dirty="0">
                <a:latin typeface="+mn-lt"/>
              </a:rPr>
              <a:t>North Central/</a:t>
            </a:r>
            <a:r>
              <a:rPr lang="en-US" sz="1600" dirty="0" err="1">
                <a:latin typeface="+mn-lt"/>
              </a:rPr>
              <a:t>SkillSource</a:t>
            </a:r>
            <a:r>
              <a:rPr lang="en-US" sz="1600" dirty="0">
                <a:latin typeface="+mn-lt"/>
              </a:rPr>
              <a:t> : Dislocated Worker Federal Performance Outcomes</a:t>
            </a:r>
            <a:endParaRPr kumimoji="0" lang="en-US" sz="1400" b="1" i="0" kern="1200" cap="none" baseline="0" dirty="0">
              <a:latin typeface="+mn-lt"/>
            </a:endParaRPr>
          </a:p>
        </p:txBody>
      </p:sp>
      <p:pic>
        <p:nvPicPr>
          <p:cNvPr id="4" name="slide2" descr="Indicators">
            <a:extLst>
              <a:ext uri="{FF2B5EF4-FFF2-40B4-BE49-F238E27FC236}">
                <a16:creationId xmlns:a16="http://schemas.microsoft.com/office/drawing/2014/main" id="{B0611071-959F-D218-FEAE-ADBF131CD8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599" y="571500"/>
            <a:ext cx="6474452" cy="4525012"/>
          </a:xfrm>
          <a:prstGeom prst="rect">
            <a:avLst/>
          </a:prstGeom>
        </p:spPr>
      </p:pic>
    </p:spTree>
    <p:extLst>
      <p:ext uri="{BB962C8B-B14F-4D97-AF65-F5344CB8AC3E}">
        <p14:creationId xmlns:p14="http://schemas.microsoft.com/office/powerpoint/2010/main" val="1678620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479DE-A2CE-C73D-CE34-E86FCDC63F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26E1C74-94EB-843E-7425-29F0B31D5104}"/>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1600" dirty="0">
                <a:latin typeface="+mn-lt"/>
              </a:rPr>
              <a:t>North Central/</a:t>
            </a:r>
            <a:r>
              <a:rPr lang="en-US" sz="1600" dirty="0" err="1">
                <a:latin typeface="+mn-lt"/>
              </a:rPr>
              <a:t>SkillSource</a:t>
            </a:r>
            <a:r>
              <a:rPr lang="en-US" sz="1600" dirty="0">
                <a:latin typeface="+mn-lt"/>
              </a:rPr>
              <a:t> : Dislocated Worker Federal Performance Outcomes</a:t>
            </a:r>
            <a:endParaRPr kumimoji="0" lang="en-US" sz="1400" b="1" i="0" kern="1200" cap="none" baseline="0" dirty="0">
              <a:latin typeface="+mn-lt"/>
            </a:endParaRPr>
          </a:p>
        </p:txBody>
      </p:sp>
      <p:sp>
        <p:nvSpPr>
          <p:cNvPr id="16" name="Text Placeholder 1">
            <a:extLst>
              <a:ext uri="{FF2B5EF4-FFF2-40B4-BE49-F238E27FC236}">
                <a16:creationId xmlns:a16="http://schemas.microsoft.com/office/drawing/2014/main" id="{8769EACE-8E2B-9BDF-FC34-08398023F2A7}"/>
              </a:ext>
            </a:extLst>
          </p:cNvPr>
          <p:cNvSpPr txBox="1">
            <a:spLocks/>
          </p:cNvSpPr>
          <p:nvPr/>
        </p:nvSpPr>
        <p:spPr>
          <a:xfrm>
            <a:off x="3200937" y="2013415"/>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Median Earnings</a:t>
            </a:r>
          </a:p>
        </p:txBody>
      </p:sp>
      <p:graphicFrame>
        <p:nvGraphicFramePr>
          <p:cNvPr id="5" name="Table 4">
            <a:extLst>
              <a:ext uri="{FF2B5EF4-FFF2-40B4-BE49-F238E27FC236}">
                <a16:creationId xmlns:a16="http://schemas.microsoft.com/office/drawing/2014/main" id="{42AB2122-707E-321C-1723-39785B65E833}"/>
              </a:ext>
            </a:extLst>
          </p:cNvPr>
          <p:cNvGraphicFramePr>
            <a:graphicFrameLocks noGrp="1"/>
          </p:cNvGraphicFramePr>
          <p:nvPr>
            <p:extLst>
              <p:ext uri="{D42A27DB-BD31-4B8C-83A1-F6EECF244321}">
                <p14:modId xmlns:p14="http://schemas.microsoft.com/office/powerpoint/2010/main" val="121917432"/>
              </p:ext>
            </p:extLst>
          </p:nvPr>
        </p:nvGraphicFramePr>
        <p:xfrm>
          <a:off x="3200937" y="2246810"/>
          <a:ext cx="2946497" cy="1362299"/>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3276247979"/>
                    </a:ext>
                  </a:extLst>
                </a:gridCol>
                <a:gridCol w="721479">
                  <a:extLst>
                    <a:ext uri="{9D8B030D-6E8A-4147-A177-3AD203B41FA5}">
                      <a16:colId xmlns:a16="http://schemas.microsoft.com/office/drawing/2014/main" val="3022402935"/>
                    </a:ext>
                  </a:extLst>
                </a:gridCol>
                <a:gridCol w="963796">
                  <a:extLst>
                    <a:ext uri="{9D8B030D-6E8A-4147-A177-3AD203B41FA5}">
                      <a16:colId xmlns:a16="http://schemas.microsoft.com/office/drawing/2014/main" val="2771594919"/>
                    </a:ext>
                  </a:extLst>
                </a:gridCol>
                <a:gridCol w="774242">
                  <a:extLst>
                    <a:ext uri="{9D8B030D-6E8A-4147-A177-3AD203B41FA5}">
                      <a16:colId xmlns:a16="http://schemas.microsoft.com/office/drawing/2014/main" val="3771525449"/>
                    </a:ext>
                  </a:extLst>
                </a:gridCol>
              </a:tblGrid>
              <a:tr h="359978">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PY</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State Average</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Initial Local  Target</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a:solidFill>
                            <a:schemeClr val="tx1"/>
                          </a:solidFill>
                          <a:effectLst/>
                          <a:latin typeface="+mn-lt"/>
                          <a:ea typeface="+mn-ea"/>
                          <a:cs typeface="+mn-cs"/>
                        </a:rPr>
                        <a:t>Actual Outcome</a:t>
                      </a:r>
                    </a:p>
                  </a:txBody>
                  <a:tcPr marL="10714" marR="10714" marT="10714" marB="0" anchor="b">
                    <a:solidFill>
                      <a:schemeClr val="accent2">
                        <a:lumMod val="40000"/>
                        <a:lumOff val="60000"/>
                      </a:schemeClr>
                    </a:solidFill>
                  </a:tcPr>
                </a:tc>
                <a:extLst>
                  <a:ext uri="{0D108BD9-81ED-4DB2-BD59-A6C34878D82A}">
                    <a16:rowId xmlns:a16="http://schemas.microsoft.com/office/drawing/2014/main" val="2535381236"/>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0714" marR="10714" marT="10714" marB="0">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$9,185</a:t>
                      </a:r>
                    </a:p>
                  </a:txBody>
                  <a:tcPr marL="14285" marR="14285" marT="14285"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$8,401</a:t>
                      </a:r>
                    </a:p>
                  </a:txBody>
                  <a:tcPr marL="10714" marR="10714" marT="1071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$8,670</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3649179756"/>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2021</a:t>
                      </a:r>
                    </a:p>
                  </a:txBody>
                  <a:tcPr marL="10714" marR="10714" marT="10714" marB="0">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$10,419</a:t>
                      </a:r>
                    </a:p>
                  </a:txBody>
                  <a:tcPr marL="14285" marR="14285" marT="14285" marB="0" anchor="ctr">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$8,401</a:t>
                      </a:r>
                    </a:p>
                  </a:txBody>
                  <a:tcPr marL="10714" marR="10714" marT="10714" marB="0" anchor="ctr">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$12,526</a:t>
                      </a:r>
                    </a:p>
                  </a:txBody>
                  <a:tcPr marL="10714" marR="10714" marT="10714" marB="0" anchor="ctr">
                    <a:solidFill>
                      <a:schemeClr val="accent2">
                        <a:lumMod val="40000"/>
                        <a:lumOff val="60000"/>
                      </a:schemeClr>
                    </a:solidFill>
                  </a:tcPr>
                </a:tc>
                <a:extLst>
                  <a:ext uri="{0D108BD9-81ED-4DB2-BD59-A6C34878D82A}">
                    <a16:rowId xmlns:a16="http://schemas.microsoft.com/office/drawing/2014/main" val="282240888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0714" marR="10714" marT="10714" marB="0">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$10,752</a:t>
                      </a:r>
                    </a:p>
                  </a:txBody>
                  <a:tcPr marL="14285" marR="14285" marT="14285"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$8,458</a:t>
                      </a:r>
                    </a:p>
                  </a:txBody>
                  <a:tcPr marL="10714" marR="10714" marT="1071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$10,763</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376141031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2023</a:t>
                      </a:r>
                    </a:p>
                  </a:txBody>
                  <a:tcPr marL="10714" marR="10714" marT="10714" marB="0">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$11,849</a:t>
                      </a:r>
                    </a:p>
                  </a:txBody>
                  <a:tcPr marL="14285" marR="14285" marT="14285" marB="0" anchor="ctr">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$8,458</a:t>
                      </a:r>
                    </a:p>
                  </a:txBody>
                  <a:tcPr marL="10714" marR="10714" marT="10714" marB="0" anchor="ctr">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$11,193</a:t>
                      </a:r>
                    </a:p>
                  </a:txBody>
                  <a:tcPr marL="10714" marR="10714" marT="10714" marB="0" anchor="ctr">
                    <a:solidFill>
                      <a:schemeClr val="accent2">
                        <a:lumMod val="40000"/>
                        <a:lumOff val="60000"/>
                      </a:schemeClr>
                    </a:solidFill>
                  </a:tcPr>
                </a:tc>
                <a:extLst>
                  <a:ext uri="{0D108BD9-81ED-4DB2-BD59-A6C34878D82A}">
                    <a16:rowId xmlns:a16="http://schemas.microsoft.com/office/drawing/2014/main" val="389090369"/>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0714" marR="10714" marT="10714" marB="0">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$12,023</a:t>
                      </a:r>
                    </a:p>
                  </a:txBody>
                  <a:tcPr marL="14285" marR="14285" marT="14285"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$11,610</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$11,861</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2570375951"/>
                  </a:ext>
                </a:extLst>
              </a:tr>
            </a:tbl>
          </a:graphicData>
        </a:graphic>
      </p:graphicFrame>
      <p:sp>
        <p:nvSpPr>
          <p:cNvPr id="12" name="Text Placeholder 1">
            <a:extLst>
              <a:ext uri="{FF2B5EF4-FFF2-40B4-BE49-F238E27FC236}">
                <a16:creationId xmlns:a16="http://schemas.microsoft.com/office/drawing/2014/main" id="{6F4B8D2F-8640-6D3C-7E35-A2B51351F2F4}"/>
              </a:ext>
            </a:extLst>
          </p:cNvPr>
          <p:cNvSpPr txBox="1">
            <a:spLocks/>
          </p:cNvSpPr>
          <p:nvPr/>
        </p:nvSpPr>
        <p:spPr>
          <a:xfrm>
            <a:off x="137696" y="799214"/>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Employment Quarter 2</a:t>
            </a:r>
          </a:p>
        </p:txBody>
      </p:sp>
      <p:sp>
        <p:nvSpPr>
          <p:cNvPr id="7" name="Text Placeholder 1">
            <a:extLst>
              <a:ext uri="{FF2B5EF4-FFF2-40B4-BE49-F238E27FC236}">
                <a16:creationId xmlns:a16="http://schemas.microsoft.com/office/drawing/2014/main" id="{6675DCE4-EEC6-07C6-4C99-5874DFC7976A}"/>
              </a:ext>
            </a:extLst>
          </p:cNvPr>
          <p:cNvSpPr txBox="1">
            <a:spLocks/>
          </p:cNvSpPr>
          <p:nvPr/>
        </p:nvSpPr>
        <p:spPr>
          <a:xfrm>
            <a:off x="137695" y="3019958"/>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Employment Quarter 4</a:t>
            </a:r>
          </a:p>
        </p:txBody>
      </p:sp>
      <p:graphicFrame>
        <p:nvGraphicFramePr>
          <p:cNvPr id="8" name="Table 7">
            <a:extLst>
              <a:ext uri="{FF2B5EF4-FFF2-40B4-BE49-F238E27FC236}">
                <a16:creationId xmlns:a16="http://schemas.microsoft.com/office/drawing/2014/main" id="{A8577A14-C031-7FF3-3C89-399BA018BA9B}"/>
              </a:ext>
            </a:extLst>
          </p:cNvPr>
          <p:cNvGraphicFramePr>
            <a:graphicFrameLocks noGrp="1"/>
          </p:cNvGraphicFramePr>
          <p:nvPr>
            <p:extLst>
              <p:ext uri="{D42A27DB-BD31-4B8C-83A1-F6EECF244321}">
                <p14:modId xmlns:p14="http://schemas.microsoft.com/office/powerpoint/2010/main" val="2639214133"/>
              </p:ext>
            </p:extLst>
          </p:nvPr>
        </p:nvGraphicFramePr>
        <p:xfrm>
          <a:off x="137695" y="3253353"/>
          <a:ext cx="2946497" cy="1422848"/>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3276247979"/>
                    </a:ext>
                  </a:extLst>
                </a:gridCol>
                <a:gridCol w="721479">
                  <a:extLst>
                    <a:ext uri="{9D8B030D-6E8A-4147-A177-3AD203B41FA5}">
                      <a16:colId xmlns:a16="http://schemas.microsoft.com/office/drawing/2014/main" val="3022402935"/>
                    </a:ext>
                  </a:extLst>
                </a:gridCol>
                <a:gridCol w="963796">
                  <a:extLst>
                    <a:ext uri="{9D8B030D-6E8A-4147-A177-3AD203B41FA5}">
                      <a16:colId xmlns:a16="http://schemas.microsoft.com/office/drawing/2014/main" val="2771594919"/>
                    </a:ext>
                  </a:extLst>
                </a:gridCol>
                <a:gridCol w="774242">
                  <a:extLst>
                    <a:ext uri="{9D8B030D-6E8A-4147-A177-3AD203B41FA5}">
                      <a16:colId xmlns:a16="http://schemas.microsoft.com/office/drawing/2014/main" val="3771525449"/>
                    </a:ext>
                  </a:extLst>
                </a:gridCol>
              </a:tblGrid>
              <a:tr h="359978">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PY</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State Average</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Initial Local  Target</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a:solidFill>
                            <a:schemeClr val="tx1"/>
                          </a:solidFill>
                          <a:effectLst/>
                          <a:latin typeface="+mn-lt"/>
                          <a:ea typeface="+mn-ea"/>
                          <a:cs typeface="+mn-cs"/>
                        </a:rPr>
                        <a:t>Actual Outcome</a:t>
                      </a:r>
                    </a:p>
                  </a:txBody>
                  <a:tcPr marL="10714" marR="10714" marT="10714" marB="0" anchor="b">
                    <a:solidFill>
                      <a:schemeClr val="accent2">
                        <a:lumMod val="40000"/>
                        <a:lumOff val="60000"/>
                      </a:schemeClr>
                    </a:solidFill>
                  </a:tcPr>
                </a:tc>
                <a:extLst>
                  <a:ext uri="{0D108BD9-81ED-4DB2-BD59-A6C34878D82A}">
                    <a16:rowId xmlns:a16="http://schemas.microsoft.com/office/drawing/2014/main" val="2535381236"/>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0714" marR="10714" marT="10714"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67.6%</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76.5%</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81.7%</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3649179756"/>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2021</a:t>
                      </a:r>
                    </a:p>
                  </a:txBody>
                  <a:tcPr marL="10714" marR="10714" marT="10714" marB="0">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61.9%</a:t>
                      </a:r>
                    </a:p>
                  </a:txBody>
                  <a:tcPr marL="14285" marR="14285" marT="14285"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76.5%</a:t>
                      </a:r>
                    </a:p>
                  </a:txBody>
                  <a:tcPr marL="10714" marR="10714" marT="10714"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76.3%</a:t>
                      </a:r>
                    </a:p>
                  </a:txBody>
                  <a:tcPr marL="10714" marR="10714" marT="10714" marB="0" anchor="ctr">
                    <a:solidFill>
                      <a:schemeClr val="accent2">
                        <a:lumMod val="40000"/>
                        <a:lumOff val="60000"/>
                      </a:schemeClr>
                    </a:solidFill>
                  </a:tcPr>
                </a:tc>
                <a:extLst>
                  <a:ext uri="{0D108BD9-81ED-4DB2-BD59-A6C34878D82A}">
                    <a16:rowId xmlns:a16="http://schemas.microsoft.com/office/drawing/2014/main" val="282240888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0714" marR="10714" marT="10714"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64.5%</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80.6%</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84.6%</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3761410314"/>
                  </a:ext>
                </a:extLst>
              </a:tr>
              <a:tr h="257714">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2023</a:t>
                      </a:r>
                    </a:p>
                  </a:txBody>
                  <a:tcPr marL="10714" marR="10714" marT="10714" marB="0">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72.2%</a:t>
                      </a:r>
                    </a:p>
                  </a:txBody>
                  <a:tcPr marL="14285" marR="14285" marT="14285"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80.6%</a:t>
                      </a:r>
                    </a:p>
                  </a:txBody>
                  <a:tcPr marL="10714" marR="10714" marT="10714"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84.6%</a:t>
                      </a:r>
                    </a:p>
                  </a:txBody>
                  <a:tcPr marL="10714" marR="10714" marT="10714" marB="0" anchor="ctr">
                    <a:solidFill>
                      <a:schemeClr val="accent2">
                        <a:lumMod val="40000"/>
                        <a:lumOff val="60000"/>
                      </a:schemeClr>
                    </a:solidFill>
                  </a:tcPr>
                </a:tc>
                <a:extLst>
                  <a:ext uri="{0D108BD9-81ED-4DB2-BD59-A6C34878D82A}">
                    <a16:rowId xmlns:a16="http://schemas.microsoft.com/office/drawing/2014/main" val="389090369"/>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0714" marR="10714" marT="10714"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71.9%</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79.6%</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84.7%</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2570375951"/>
                  </a:ext>
                </a:extLst>
              </a:tr>
            </a:tbl>
          </a:graphicData>
        </a:graphic>
      </p:graphicFrame>
      <p:graphicFrame>
        <p:nvGraphicFramePr>
          <p:cNvPr id="9" name="Table 8">
            <a:extLst>
              <a:ext uri="{FF2B5EF4-FFF2-40B4-BE49-F238E27FC236}">
                <a16:creationId xmlns:a16="http://schemas.microsoft.com/office/drawing/2014/main" id="{D1F1EA91-CDDD-C1AF-5822-78E9F0BB5E17}"/>
              </a:ext>
            </a:extLst>
          </p:cNvPr>
          <p:cNvGraphicFramePr>
            <a:graphicFrameLocks noGrp="1"/>
          </p:cNvGraphicFramePr>
          <p:nvPr>
            <p:extLst>
              <p:ext uri="{D42A27DB-BD31-4B8C-83A1-F6EECF244321}">
                <p14:modId xmlns:p14="http://schemas.microsoft.com/office/powerpoint/2010/main" val="3441285085"/>
              </p:ext>
            </p:extLst>
          </p:nvPr>
        </p:nvGraphicFramePr>
        <p:xfrm>
          <a:off x="137695" y="1032609"/>
          <a:ext cx="2946497" cy="1362299"/>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3194965802"/>
                    </a:ext>
                  </a:extLst>
                </a:gridCol>
                <a:gridCol w="721479">
                  <a:extLst>
                    <a:ext uri="{9D8B030D-6E8A-4147-A177-3AD203B41FA5}">
                      <a16:colId xmlns:a16="http://schemas.microsoft.com/office/drawing/2014/main" val="4214920"/>
                    </a:ext>
                  </a:extLst>
                </a:gridCol>
                <a:gridCol w="963796">
                  <a:extLst>
                    <a:ext uri="{9D8B030D-6E8A-4147-A177-3AD203B41FA5}">
                      <a16:colId xmlns:a16="http://schemas.microsoft.com/office/drawing/2014/main" val="3095307722"/>
                    </a:ext>
                  </a:extLst>
                </a:gridCol>
                <a:gridCol w="774242">
                  <a:extLst>
                    <a:ext uri="{9D8B030D-6E8A-4147-A177-3AD203B41FA5}">
                      <a16:colId xmlns:a16="http://schemas.microsoft.com/office/drawing/2014/main" val="1203708051"/>
                    </a:ext>
                  </a:extLst>
                </a:gridCol>
              </a:tblGrid>
              <a:tr h="359978">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PY</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State Average</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Initial Local  Target</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a:solidFill>
                            <a:schemeClr val="tx1"/>
                          </a:solidFill>
                          <a:effectLst/>
                          <a:latin typeface="+mn-lt"/>
                          <a:ea typeface="+mn-ea"/>
                          <a:cs typeface="+mn-cs"/>
                        </a:rPr>
                        <a:t>Actual Outcome</a:t>
                      </a:r>
                    </a:p>
                  </a:txBody>
                  <a:tcPr marL="10714" marR="10714" marT="10714" marB="0" anchor="b">
                    <a:solidFill>
                      <a:schemeClr val="accent2">
                        <a:lumMod val="40000"/>
                        <a:lumOff val="60000"/>
                      </a:schemeClr>
                    </a:solidFill>
                  </a:tcPr>
                </a:tc>
                <a:extLst>
                  <a:ext uri="{0D108BD9-81ED-4DB2-BD59-A6C34878D82A}">
                    <a16:rowId xmlns:a16="http://schemas.microsoft.com/office/drawing/2014/main" val="477400385"/>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0714" marR="10714" marT="10714"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62.8%</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77.2%</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80.9%</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3202660100"/>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2021</a:t>
                      </a:r>
                    </a:p>
                  </a:txBody>
                  <a:tcPr marL="10714" marR="10714" marT="10714" marB="0">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64.8%</a:t>
                      </a:r>
                    </a:p>
                  </a:txBody>
                  <a:tcPr marL="14285" marR="14285" marT="14285"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77.2%</a:t>
                      </a:r>
                    </a:p>
                  </a:txBody>
                  <a:tcPr marL="10714" marR="10714" marT="10714"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86.5%</a:t>
                      </a:r>
                    </a:p>
                  </a:txBody>
                  <a:tcPr marL="10714" marR="10714" marT="10714" marB="0" anchor="ctr">
                    <a:solidFill>
                      <a:schemeClr val="accent2">
                        <a:lumMod val="40000"/>
                        <a:lumOff val="60000"/>
                      </a:schemeClr>
                    </a:solidFill>
                  </a:tcPr>
                </a:tc>
                <a:extLst>
                  <a:ext uri="{0D108BD9-81ED-4DB2-BD59-A6C34878D82A}">
                    <a16:rowId xmlns:a16="http://schemas.microsoft.com/office/drawing/2014/main" val="1251457092"/>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0714" marR="10714" marT="10714"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64.7%</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81.5%</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82.4%</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2543002248"/>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2023</a:t>
                      </a:r>
                    </a:p>
                  </a:txBody>
                  <a:tcPr marL="10714" marR="10714" marT="10714" marB="0">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71.9%</a:t>
                      </a:r>
                    </a:p>
                  </a:txBody>
                  <a:tcPr marL="14285" marR="14285" marT="14285"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81.5%</a:t>
                      </a:r>
                    </a:p>
                  </a:txBody>
                  <a:tcPr marL="10714" marR="10714" marT="10714"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81.0%</a:t>
                      </a:r>
                    </a:p>
                  </a:txBody>
                  <a:tcPr marL="10714" marR="10714" marT="10714" marB="0" anchor="ctr">
                    <a:solidFill>
                      <a:schemeClr val="accent2">
                        <a:lumMod val="40000"/>
                        <a:lumOff val="60000"/>
                      </a:schemeClr>
                    </a:solidFill>
                  </a:tcPr>
                </a:tc>
                <a:extLst>
                  <a:ext uri="{0D108BD9-81ED-4DB2-BD59-A6C34878D82A}">
                    <a16:rowId xmlns:a16="http://schemas.microsoft.com/office/drawing/2014/main" val="206627490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0714" marR="10714" marT="10714"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71.8%</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80.8%</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80.6%</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1072651136"/>
                  </a:ext>
                </a:extLst>
              </a:tr>
            </a:tbl>
          </a:graphicData>
        </a:graphic>
      </p:graphicFrame>
      <p:sp>
        <p:nvSpPr>
          <p:cNvPr id="10" name="Text Placeholder 1">
            <a:extLst>
              <a:ext uri="{FF2B5EF4-FFF2-40B4-BE49-F238E27FC236}">
                <a16:creationId xmlns:a16="http://schemas.microsoft.com/office/drawing/2014/main" id="{DF4C9942-5C67-EAAC-7027-D6B2EBFCB622}"/>
              </a:ext>
            </a:extLst>
          </p:cNvPr>
          <p:cNvSpPr txBox="1">
            <a:spLocks/>
          </p:cNvSpPr>
          <p:nvPr/>
        </p:nvSpPr>
        <p:spPr>
          <a:xfrm>
            <a:off x="6197504" y="799214"/>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Credential</a:t>
            </a:r>
          </a:p>
        </p:txBody>
      </p:sp>
      <p:sp>
        <p:nvSpPr>
          <p:cNvPr id="11" name="Text Placeholder 1">
            <a:extLst>
              <a:ext uri="{FF2B5EF4-FFF2-40B4-BE49-F238E27FC236}">
                <a16:creationId xmlns:a16="http://schemas.microsoft.com/office/drawing/2014/main" id="{61D91FD1-A884-0232-BCF7-227003351F4D}"/>
              </a:ext>
            </a:extLst>
          </p:cNvPr>
          <p:cNvSpPr txBox="1">
            <a:spLocks/>
          </p:cNvSpPr>
          <p:nvPr/>
        </p:nvSpPr>
        <p:spPr>
          <a:xfrm>
            <a:off x="6197503" y="3019958"/>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Measurable Skill Gains</a:t>
            </a:r>
          </a:p>
        </p:txBody>
      </p:sp>
      <p:graphicFrame>
        <p:nvGraphicFramePr>
          <p:cNvPr id="13" name="Table 12">
            <a:extLst>
              <a:ext uri="{FF2B5EF4-FFF2-40B4-BE49-F238E27FC236}">
                <a16:creationId xmlns:a16="http://schemas.microsoft.com/office/drawing/2014/main" id="{8F984483-9A68-B5BF-C080-FC2E3A89D646}"/>
              </a:ext>
            </a:extLst>
          </p:cNvPr>
          <p:cNvGraphicFramePr>
            <a:graphicFrameLocks noGrp="1"/>
          </p:cNvGraphicFramePr>
          <p:nvPr>
            <p:extLst>
              <p:ext uri="{D42A27DB-BD31-4B8C-83A1-F6EECF244321}">
                <p14:modId xmlns:p14="http://schemas.microsoft.com/office/powerpoint/2010/main" val="3041873835"/>
              </p:ext>
            </p:extLst>
          </p:nvPr>
        </p:nvGraphicFramePr>
        <p:xfrm>
          <a:off x="6197503" y="3253353"/>
          <a:ext cx="2946497" cy="1362299"/>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3276247979"/>
                    </a:ext>
                  </a:extLst>
                </a:gridCol>
                <a:gridCol w="721479">
                  <a:extLst>
                    <a:ext uri="{9D8B030D-6E8A-4147-A177-3AD203B41FA5}">
                      <a16:colId xmlns:a16="http://schemas.microsoft.com/office/drawing/2014/main" val="3022402935"/>
                    </a:ext>
                  </a:extLst>
                </a:gridCol>
                <a:gridCol w="963796">
                  <a:extLst>
                    <a:ext uri="{9D8B030D-6E8A-4147-A177-3AD203B41FA5}">
                      <a16:colId xmlns:a16="http://schemas.microsoft.com/office/drawing/2014/main" val="2771594919"/>
                    </a:ext>
                  </a:extLst>
                </a:gridCol>
                <a:gridCol w="774242">
                  <a:extLst>
                    <a:ext uri="{9D8B030D-6E8A-4147-A177-3AD203B41FA5}">
                      <a16:colId xmlns:a16="http://schemas.microsoft.com/office/drawing/2014/main" val="3771525449"/>
                    </a:ext>
                  </a:extLst>
                </a:gridCol>
              </a:tblGrid>
              <a:tr h="359978">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PY</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State Average</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Initial Local  Target</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a:solidFill>
                            <a:schemeClr val="tx1"/>
                          </a:solidFill>
                          <a:effectLst/>
                          <a:latin typeface="+mn-lt"/>
                          <a:ea typeface="+mn-ea"/>
                          <a:cs typeface="+mn-cs"/>
                        </a:rPr>
                        <a:t>Actual Outcome</a:t>
                      </a:r>
                    </a:p>
                  </a:txBody>
                  <a:tcPr marL="10714" marR="10714" marT="10714" marB="0" anchor="b">
                    <a:solidFill>
                      <a:schemeClr val="accent2">
                        <a:lumMod val="40000"/>
                        <a:lumOff val="60000"/>
                      </a:schemeClr>
                    </a:solidFill>
                  </a:tcPr>
                </a:tc>
                <a:extLst>
                  <a:ext uri="{0D108BD9-81ED-4DB2-BD59-A6C34878D82A}">
                    <a16:rowId xmlns:a16="http://schemas.microsoft.com/office/drawing/2014/main" val="2535381236"/>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0714" marR="10714" marT="10714"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38.3%</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50.%</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37.6%</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3649179756"/>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2021</a:t>
                      </a:r>
                    </a:p>
                  </a:txBody>
                  <a:tcPr marL="10714" marR="10714" marT="10714" marB="0">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56.9%</a:t>
                      </a:r>
                    </a:p>
                  </a:txBody>
                  <a:tcPr marL="14285" marR="14285" marT="14285"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50.%</a:t>
                      </a:r>
                    </a:p>
                  </a:txBody>
                  <a:tcPr marL="10714" marR="10714" marT="10714"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71.3%</a:t>
                      </a:r>
                    </a:p>
                  </a:txBody>
                  <a:tcPr marL="10714" marR="10714" marT="10714" marB="0" anchor="ctr">
                    <a:solidFill>
                      <a:schemeClr val="accent2">
                        <a:lumMod val="40000"/>
                        <a:lumOff val="60000"/>
                      </a:schemeClr>
                    </a:solidFill>
                  </a:tcPr>
                </a:tc>
                <a:extLst>
                  <a:ext uri="{0D108BD9-81ED-4DB2-BD59-A6C34878D82A}">
                    <a16:rowId xmlns:a16="http://schemas.microsoft.com/office/drawing/2014/main" val="282240888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0714" marR="10714" marT="10714"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53.8%</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52.8%</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66.3%</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376141031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2023</a:t>
                      </a:r>
                    </a:p>
                  </a:txBody>
                  <a:tcPr marL="10714" marR="10714" marT="10714" marB="0">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47.3%</a:t>
                      </a:r>
                    </a:p>
                  </a:txBody>
                  <a:tcPr marL="14285" marR="14285" marT="14285"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52.8%</a:t>
                      </a:r>
                    </a:p>
                  </a:txBody>
                  <a:tcPr marL="10714" marR="10714" marT="10714"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77.1%</a:t>
                      </a:r>
                    </a:p>
                  </a:txBody>
                  <a:tcPr marL="10714" marR="10714" marT="10714" marB="0" anchor="ctr">
                    <a:solidFill>
                      <a:schemeClr val="accent2">
                        <a:lumMod val="40000"/>
                        <a:lumOff val="60000"/>
                      </a:schemeClr>
                    </a:solidFill>
                  </a:tcPr>
                </a:tc>
                <a:extLst>
                  <a:ext uri="{0D108BD9-81ED-4DB2-BD59-A6C34878D82A}">
                    <a16:rowId xmlns:a16="http://schemas.microsoft.com/office/drawing/2014/main" val="389090369"/>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0714" marR="10714" marT="10714"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46%</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65%</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61.4%</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2570375951"/>
                  </a:ext>
                </a:extLst>
              </a:tr>
            </a:tbl>
          </a:graphicData>
        </a:graphic>
      </p:graphicFrame>
      <p:graphicFrame>
        <p:nvGraphicFramePr>
          <p:cNvPr id="14" name="Table 13">
            <a:extLst>
              <a:ext uri="{FF2B5EF4-FFF2-40B4-BE49-F238E27FC236}">
                <a16:creationId xmlns:a16="http://schemas.microsoft.com/office/drawing/2014/main" id="{78AD0888-80E4-E199-CFBF-AE2E3D5F0A0A}"/>
              </a:ext>
            </a:extLst>
          </p:cNvPr>
          <p:cNvGraphicFramePr>
            <a:graphicFrameLocks noGrp="1"/>
          </p:cNvGraphicFramePr>
          <p:nvPr>
            <p:extLst>
              <p:ext uri="{D42A27DB-BD31-4B8C-83A1-F6EECF244321}">
                <p14:modId xmlns:p14="http://schemas.microsoft.com/office/powerpoint/2010/main" val="3200827657"/>
              </p:ext>
            </p:extLst>
          </p:nvPr>
        </p:nvGraphicFramePr>
        <p:xfrm>
          <a:off x="6197503" y="1032609"/>
          <a:ext cx="2946497" cy="1362299"/>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3194965802"/>
                    </a:ext>
                  </a:extLst>
                </a:gridCol>
                <a:gridCol w="721479">
                  <a:extLst>
                    <a:ext uri="{9D8B030D-6E8A-4147-A177-3AD203B41FA5}">
                      <a16:colId xmlns:a16="http://schemas.microsoft.com/office/drawing/2014/main" val="4214920"/>
                    </a:ext>
                  </a:extLst>
                </a:gridCol>
                <a:gridCol w="963796">
                  <a:extLst>
                    <a:ext uri="{9D8B030D-6E8A-4147-A177-3AD203B41FA5}">
                      <a16:colId xmlns:a16="http://schemas.microsoft.com/office/drawing/2014/main" val="3095307722"/>
                    </a:ext>
                  </a:extLst>
                </a:gridCol>
                <a:gridCol w="774242">
                  <a:extLst>
                    <a:ext uri="{9D8B030D-6E8A-4147-A177-3AD203B41FA5}">
                      <a16:colId xmlns:a16="http://schemas.microsoft.com/office/drawing/2014/main" val="1203708051"/>
                    </a:ext>
                  </a:extLst>
                </a:gridCol>
              </a:tblGrid>
              <a:tr h="359978">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PY</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State Average</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Initial Local  Target</a:t>
                      </a:r>
                    </a:p>
                  </a:txBody>
                  <a:tcPr marL="10714" marR="10714" marT="10714" marB="0" anchor="b">
                    <a:solidFill>
                      <a:schemeClr val="accent2">
                        <a:lumMod val="40000"/>
                        <a:lumOff val="60000"/>
                      </a:schemeClr>
                    </a:solidFill>
                  </a:tcPr>
                </a:tc>
                <a:tc>
                  <a:txBody>
                    <a:bodyPr/>
                    <a:lstStyle/>
                    <a:p>
                      <a:pPr marL="0" algn="ctr" rtl="0" eaLnBrk="1" fontAlgn="b" latinLnBrk="0" hangingPunct="1"/>
                      <a:r>
                        <a:rPr kumimoji="0" lang="en-US" sz="1200" b="0" u="none" strike="noStrike" kern="1200">
                          <a:solidFill>
                            <a:schemeClr val="tx1"/>
                          </a:solidFill>
                          <a:effectLst/>
                          <a:latin typeface="+mn-lt"/>
                          <a:ea typeface="+mn-ea"/>
                          <a:cs typeface="+mn-cs"/>
                        </a:rPr>
                        <a:t>Actual Outcome</a:t>
                      </a:r>
                    </a:p>
                  </a:txBody>
                  <a:tcPr marL="10714" marR="10714" marT="10714" marB="0" anchor="b">
                    <a:solidFill>
                      <a:schemeClr val="accent2">
                        <a:lumMod val="40000"/>
                        <a:lumOff val="60000"/>
                      </a:schemeClr>
                    </a:solidFill>
                  </a:tcPr>
                </a:tc>
                <a:extLst>
                  <a:ext uri="{0D108BD9-81ED-4DB2-BD59-A6C34878D82A}">
                    <a16:rowId xmlns:a16="http://schemas.microsoft.com/office/drawing/2014/main" val="477400385"/>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0714" marR="10714" marT="10714"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77.8%</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71.3%</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87%</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3202660100"/>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2021</a:t>
                      </a:r>
                    </a:p>
                  </a:txBody>
                  <a:tcPr marL="10714" marR="10714" marT="10714" marB="0">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75.5%</a:t>
                      </a:r>
                    </a:p>
                  </a:txBody>
                  <a:tcPr marL="14285" marR="14285" marT="14285"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71.3%</a:t>
                      </a:r>
                    </a:p>
                  </a:txBody>
                  <a:tcPr marL="10714" marR="10714" marT="10714"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86.4%</a:t>
                      </a:r>
                    </a:p>
                  </a:txBody>
                  <a:tcPr marL="10714" marR="10714" marT="10714" marB="0" anchor="ctr">
                    <a:solidFill>
                      <a:schemeClr val="accent2">
                        <a:lumMod val="40000"/>
                        <a:lumOff val="60000"/>
                      </a:schemeClr>
                    </a:solidFill>
                  </a:tcPr>
                </a:tc>
                <a:extLst>
                  <a:ext uri="{0D108BD9-81ED-4DB2-BD59-A6C34878D82A}">
                    <a16:rowId xmlns:a16="http://schemas.microsoft.com/office/drawing/2014/main" val="1251457092"/>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0714" marR="10714" marT="10714"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70.3%</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85.0%</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78.4%</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2543002248"/>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2023</a:t>
                      </a:r>
                    </a:p>
                  </a:txBody>
                  <a:tcPr marL="10714" marR="10714" marT="10714" marB="0">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72%</a:t>
                      </a:r>
                    </a:p>
                  </a:txBody>
                  <a:tcPr marL="14285" marR="14285" marT="14285"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85.0%</a:t>
                      </a:r>
                    </a:p>
                  </a:txBody>
                  <a:tcPr marL="10714" marR="10714" marT="10714" marB="0" anchor="ctr">
                    <a:solidFill>
                      <a:schemeClr val="accent2">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88.9%</a:t>
                      </a:r>
                    </a:p>
                  </a:txBody>
                  <a:tcPr marL="10714" marR="10714" marT="10714" marB="0" anchor="ctr">
                    <a:solidFill>
                      <a:schemeClr val="accent2">
                        <a:lumMod val="40000"/>
                        <a:lumOff val="60000"/>
                      </a:schemeClr>
                    </a:solidFill>
                  </a:tcPr>
                </a:tc>
                <a:extLst>
                  <a:ext uri="{0D108BD9-81ED-4DB2-BD59-A6C34878D82A}">
                    <a16:rowId xmlns:a16="http://schemas.microsoft.com/office/drawing/2014/main" val="206627490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0714" marR="10714" marT="10714" marB="0">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73.2%</a:t>
                      </a:r>
                    </a:p>
                  </a:txBody>
                  <a:tcPr marL="14285" marR="14285" marT="14285"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81%</a:t>
                      </a:r>
                    </a:p>
                  </a:txBody>
                  <a:tcPr marL="10714" marR="10714" marT="10714" marB="0" anchor="ctr">
                    <a:solidFill>
                      <a:schemeClr val="accent2">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91.2%</a:t>
                      </a:r>
                    </a:p>
                  </a:txBody>
                  <a:tcPr marL="10714" marR="10714" marT="10714" marB="0" anchor="ctr">
                    <a:solidFill>
                      <a:schemeClr val="accent2">
                        <a:lumMod val="20000"/>
                        <a:lumOff val="80000"/>
                      </a:schemeClr>
                    </a:solidFill>
                  </a:tcPr>
                </a:tc>
                <a:extLst>
                  <a:ext uri="{0D108BD9-81ED-4DB2-BD59-A6C34878D82A}">
                    <a16:rowId xmlns:a16="http://schemas.microsoft.com/office/drawing/2014/main" val="1072651136"/>
                  </a:ext>
                </a:extLst>
              </a:tr>
            </a:tbl>
          </a:graphicData>
        </a:graphic>
      </p:graphicFrame>
    </p:spTree>
    <p:extLst>
      <p:ext uri="{BB962C8B-B14F-4D97-AF65-F5344CB8AC3E}">
        <p14:creationId xmlns:p14="http://schemas.microsoft.com/office/powerpoint/2010/main" val="883243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2190B-7FFA-E8C0-F0D5-573C55BF2E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0098BF-3724-53AF-A088-98D100E8669C}"/>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2000" dirty="0">
                <a:latin typeface="+mn-lt"/>
              </a:rPr>
              <a:t>North Central/</a:t>
            </a:r>
            <a:r>
              <a:rPr lang="en-US" sz="2000" dirty="0" err="1">
                <a:latin typeface="+mn-lt"/>
              </a:rPr>
              <a:t>SkillSource</a:t>
            </a:r>
            <a:r>
              <a:rPr lang="en-US" sz="2000" dirty="0">
                <a:latin typeface="+mn-lt"/>
              </a:rPr>
              <a:t> : Youth Federal Performance Outcomes</a:t>
            </a:r>
            <a:endParaRPr kumimoji="0" lang="en-US" sz="1800" b="1" i="0" kern="1200" cap="none" baseline="0" dirty="0">
              <a:latin typeface="+mn-lt"/>
            </a:endParaRPr>
          </a:p>
        </p:txBody>
      </p:sp>
      <p:pic>
        <p:nvPicPr>
          <p:cNvPr id="2" name="slide2" descr="Indicators">
            <a:extLst>
              <a:ext uri="{FF2B5EF4-FFF2-40B4-BE49-F238E27FC236}">
                <a16:creationId xmlns:a16="http://schemas.microsoft.com/office/drawing/2014/main" id="{80AAC083-EA20-87C1-FE96-9FFF64CAC5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275" y="571500"/>
            <a:ext cx="6389099" cy="4494276"/>
          </a:xfrm>
          <a:prstGeom prst="rect">
            <a:avLst/>
          </a:prstGeom>
        </p:spPr>
      </p:pic>
    </p:spTree>
    <p:extLst>
      <p:ext uri="{BB962C8B-B14F-4D97-AF65-F5344CB8AC3E}">
        <p14:creationId xmlns:p14="http://schemas.microsoft.com/office/powerpoint/2010/main" val="78801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A658C6BA-FB99-E6CF-F16C-E4A1160BD48F}"/>
              </a:ext>
            </a:extLst>
          </p:cNvPr>
          <p:cNvSpPr>
            <a:spLocks noGrp="1"/>
          </p:cNvSpPr>
          <p:nvPr>
            <p:ph type="body" idx="1"/>
          </p:nvPr>
        </p:nvSpPr>
        <p:spPr>
          <a:xfrm>
            <a:off x="196298" y="798453"/>
            <a:ext cx="4953672" cy="342900"/>
          </a:xfrm>
        </p:spPr>
        <p:txBody>
          <a:bodyPr/>
          <a:lstStyle/>
          <a:p>
            <a:r>
              <a:rPr lang="en-US" dirty="0">
                <a:latin typeface="+mn-lt"/>
              </a:rPr>
              <a:t>Complete</a:t>
            </a:r>
          </a:p>
        </p:txBody>
      </p:sp>
      <p:sp>
        <p:nvSpPr>
          <p:cNvPr id="11" name="Text Placeholder 2">
            <a:extLst>
              <a:ext uri="{FF2B5EF4-FFF2-40B4-BE49-F238E27FC236}">
                <a16:creationId xmlns:a16="http://schemas.microsoft.com/office/drawing/2014/main" id="{D379E339-2738-0369-04D4-79F69E23D432}"/>
              </a:ext>
            </a:extLst>
          </p:cNvPr>
          <p:cNvSpPr>
            <a:spLocks noGrp="1"/>
          </p:cNvSpPr>
          <p:nvPr>
            <p:ph type="body" sz="half" idx="3"/>
          </p:nvPr>
        </p:nvSpPr>
        <p:spPr>
          <a:xfrm>
            <a:off x="5348377" y="805451"/>
            <a:ext cx="3490823" cy="342900"/>
          </a:xfrm>
        </p:spPr>
        <p:txBody>
          <a:bodyPr/>
          <a:lstStyle/>
          <a:p>
            <a:r>
              <a:rPr lang="en-US" dirty="0">
                <a:latin typeface="+mn-lt"/>
              </a:rPr>
              <a:t>To-Do </a:t>
            </a:r>
          </a:p>
        </p:txBody>
      </p:sp>
      <p:sp>
        <p:nvSpPr>
          <p:cNvPr id="2" name="Content Placeholder 1">
            <a:extLst>
              <a:ext uri="{FF2B5EF4-FFF2-40B4-BE49-F238E27FC236}">
                <a16:creationId xmlns:a16="http://schemas.microsoft.com/office/drawing/2014/main" id="{4411014B-D61F-D403-FEB2-271A872E0AFF}"/>
              </a:ext>
            </a:extLst>
          </p:cNvPr>
          <p:cNvSpPr>
            <a:spLocks noGrp="1"/>
          </p:cNvSpPr>
          <p:nvPr>
            <p:ph sz="half" idx="10"/>
          </p:nvPr>
        </p:nvSpPr>
        <p:spPr>
          <a:xfrm>
            <a:off x="196298" y="1141353"/>
            <a:ext cx="5039936" cy="4309187"/>
          </a:xfrm>
        </p:spPr>
        <p:txBody>
          <a:bodyPr>
            <a:normAutofit/>
          </a:bodyPr>
          <a:lstStyle/>
          <a:p>
            <a:pPr marL="365760" lvl="1" indent="-256032">
              <a:buClr>
                <a:srgbClr val="012A60"/>
              </a:buClr>
            </a:pPr>
            <a:r>
              <a:rPr lang="en-US" sz="1600" dirty="0">
                <a:latin typeface="+mn-lt"/>
              </a:rPr>
              <a:t>August 2022: Workforce Board Approved a Direct Service Waiver for the Northwest Workforce Council. </a:t>
            </a:r>
          </a:p>
          <a:p>
            <a:pPr marL="365760" lvl="1" indent="-256032">
              <a:buClr>
                <a:srgbClr val="012A60"/>
              </a:buClr>
            </a:pPr>
            <a:r>
              <a:rPr lang="en-US" sz="1600" dirty="0">
                <a:latin typeface="+mn-lt"/>
              </a:rPr>
              <a:t>June 2024: Workforce Board Approved a Direct Service Waiver for North Central/</a:t>
            </a:r>
            <a:r>
              <a:rPr lang="en-US" sz="1600" dirty="0" err="1">
                <a:latin typeface="+mn-lt"/>
              </a:rPr>
              <a:t>SkillSource</a:t>
            </a:r>
            <a:r>
              <a:rPr lang="en-US" sz="1600" dirty="0">
                <a:latin typeface="+mn-lt"/>
              </a:rPr>
              <a:t>.</a:t>
            </a:r>
          </a:p>
          <a:p>
            <a:pPr>
              <a:lnSpc>
                <a:spcPct val="90000"/>
              </a:lnSpc>
            </a:pPr>
            <a:r>
              <a:rPr lang="en-US" sz="1600" dirty="0">
                <a:latin typeface="+mn-lt"/>
              </a:rPr>
              <a:t>June 2024: Original Local Plan Approved. </a:t>
            </a:r>
          </a:p>
          <a:p>
            <a:pPr lvl="1">
              <a:lnSpc>
                <a:spcPct val="90000"/>
              </a:lnSpc>
            </a:pPr>
            <a:r>
              <a:rPr lang="en-US" sz="1600" dirty="0">
                <a:latin typeface="+mn-lt"/>
              </a:rPr>
              <a:t>Northwest stated they would competitively procure for Title 1B Youth.</a:t>
            </a:r>
          </a:p>
          <a:p>
            <a:pPr>
              <a:lnSpc>
                <a:spcPct val="90000"/>
              </a:lnSpc>
            </a:pPr>
            <a:r>
              <a:rPr lang="en-US" sz="1600" dirty="0">
                <a:latin typeface="+mn-lt"/>
              </a:rPr>
              <a:t>NW Local Plan modification.</a:t>
            </a:r>
          </a:p>
          <a:p>
            <a:pPr lvl="1">
              <a:lnSpc>
                <a:spcPct val="90000"/>
              </a:lnSpc>
            </a:pPr>
            <a:r>
              <a:rPr lang="en-US" sz="1600" dirty="0">
                <a:latin typeface="+mn-lt"/>
              </a:rPr>
              <a:t>Northwest stated they would directly provide all Title 1B program services and competitively procure as required by state policy.</a:t>
            </a:r>
          </a:p>
          <a:p>
            <a:pPr>
              <a:lnSpc>
                <a:spcPct val="90000"/>
              </a:lnSpc>
            </a:pPr>
            <a:r>
              <a:rPr lang="en-US" sz="1600" dirty="0">
                <a:latin typeface="+mn-lt"/>
              </a:rPr>
              <a:t>Workforce Board Staff reviewed modification for compliance.</a:t>
            </a:r>
          </a:p>
          <a:p>
            <a:pPr marL="365760" lvl="1" indent="-256032">
              <a:lnSpc>
                <a:spcPct val="90000"/>
              </a:lnSpc>
              <a:buClr>
                <a:srgbClr val="012A60"/>
              </a:buClr>
            </a:pPr>
            <a:r>
              <a:rPr lang="en-US" sz="1600" dirty="0">
                <a:latin typeface="+mn-lt"/>
              </a:rPr>
              <a:t>Public comment &amp; Local Board Approval</a:t>
            </a:r>
          </a:p>
        </p:txBody>
      </p:sp>
      <p:sp>
        <p:nvSpPr>
          <p:cNvPr id="4" name="Content Placeholder 1">
            <a:extLst>
              <a:ext uri="{FF2B5EF4-FFF2-40B4-BE49-F238E27FC236}">
                <a16:creationId xmlns:a16="http://schemas.microsoft.com/office/drawing/2014/main" id="{A77EC437-100C-7644-4A9B-B0BF88B53266}"/>
              </a:ext>
            </a:extLst>
          </p:cNvPr>
          <p:cNvSpPr txBox="1">
            <a:spLocks/>
          </p:cNvSpPr>
          <p:nvPr/>
        </p:nvSpPr>
        <p:spPr>
          <a:xfrm>
            <a:off x="5236234" y="1141353"/>
            <a:ext cx="3602966" cy="3922962"/>
          </a:xfrm>
          <a:prstGeom prst="rect">
            <a:avLst/>
          </a:prstGeom>
        </p:spPr>
        <p:txBody>
          <a:bodyPr>
            <a:normAutofit fontScale="25000" lnSpcReduction="20000"/>
          </a:bodyPr>
          <a:lstStyle>
            <a:lvl1pPr marL="365760" indent="-256032" algn="l" rtl="0" eaLnBrk="1" latinLnBrk="0" hangingPunct="1">
              <a:spcBef>
                <a:spcPts val="300"/>
              </a:spcBef>
              <a:buClr>
                <a:srgbClr val="012A60"/>
              </a:buClr>
              <a:buSzPct val="125000"/>
              <a:buFont typeface="Wingdings" pitchFamily="2" charset="2"/>
              <a:buChar char="§"/>
              <a:defRPr kumimoji="0" sz="2000" kern="1200">
                <a:solidFill>
                  <a:srgbClr val="1A2247"/>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rgbClr val="54979A"/>
              </a:buClr>
              <a:buSzPct val="125000"/>
              <a:buFont typeface="Wingdings" pitchFamily="2" charset="2"/>
              <a:buChar char="§"/>
              <a:defRPr kumimoji="0" sz="1900" kern="1200">
                <a:solidFill>
                  <a:srgbClr val="1A2247"/>
                </a:solidFill>
                <a:latin typeface="Segoe UI" panose="020B0502040204020203" pitchFamily="34" charset="0"/>
                <a:ea typeface="Segoe UI" panose="020B0502040204020203" pitchFamily="34" charset="0"/>
                <a:cs typeface="Segoe UI" panose="020B0502040204020203" pitchFamily="34" charset="0"/>
              </a:defRPr>
            </a:lvl2pPr>
            <a:lvl3pPr marL="923544" indent="-219456" algn="l" rtl="0" eaLnBrk="1" latinLnBrk="0" hangingPunct="1">
              <a:spcBef>
                <a:spcPts val="300"/>
              </a:spcBef>
              <a:buClr>
                <a:srgbClr val="E46C0A"/>
              </a:buClr>
              <a:buSzPct val="125000"/>
              <a:buFont typeface="Wingdings" pitchFamily="2" charset="2"/>
              <a:buChar char="§"/>
              <a:defRPr kumimoji="0" sz="1800" kern="1200">
                <a:solidFill>
                  <a:srgbClr val="1A2247"/>
                </a:solidFill>
                <a:latin typeface="Segoe UI" panose="020B0502040204020203" pitchFamily="34" charset="0"/>
                <a:ea typeface="Segoe UI" panose="020B0502040204020203" pitchFamily="34" charset="0"/>
                <a:cs typeface="Segoe UI" panose="020B0502040204020203" pitchFamily="34" charset="0"/>
              </a:defRPr>
            </a:lvl3pPr>
            <a:lvl4pPr marL="1179576" indent="-201168" algn="l" rtl="0" eaLnBrk="1" latinLnBrk="0" hangingPunct="1">
              <a:spcBef>
                <a:spcPts val="300"/>
              </a:spcBef>
              <a:buClr>
                <a:srgbClr val="A1BFC2"/>
              </a:buClr>
              <a:buSzPct val="125000"/>
              <a:buFont typeface="Wingdings" pitchFamily="2" charset="2"/>
              <a:buChar char="§"/>
              <a:defRPr kumimoji="0" sz="1800" kern="1200">
                <a:solidFill>
                  <a:srgbClr val="1A2247"/>
                </a:solidFill>
                <a:latin typeface="Myriad Pro" pitchFamily="34" charset="0"/>
                <a:ea typeface="+mn-ea"/>
                <a:cs typeface="+mn-cs"/>
              </a:defRPr>
            </a:lvl4pPr>
            <a:lvl5pPr marL="1389888" indent="-182880" algn="l" rtl="0" eaLnBrk="1" latinLnBrk="0" hangingPunct="1">
              <a:spcBef>
                <a:spcPts val="300"/>
              </a:spcBef>
              <a:buClr>
                <a:srgbClr val="438086"/>
              </a:buClr>
              <a:buSzPct val="125000"/>
              <a:buFont typeface="Wingdings" pitchFamily="2" charset="2"/>
              <a:buChar char="§"/>
              <a:defRPr kumimoji="0" sz="1600" kern="1200">
                <a:solidFill>
                  <a:srgbClr val="1A2247"/>
                </a:solidFill>
                <a:latin typeface="Myriad Pro" pitchFamily="34" charset="0"/>
                <a:ea typeface="+mn-ea"/>
                <a:cs typeface="+mn-cs"/>
              </a:defRPr>
            </a:lvl5pPr>
            <a:lvl6pPr marL="1609344" indent="-182880" algn="l" rtl="0" eaLnBrk="1" latinLnBrk="0" hangingPunct="1">
              <a:spcBef>
                <a:spcPts val="300"/>
              </a:spcBef>
              <a:buClr>
                <a:srgbClr val="53548A"/>
              </a:buClr>
              <a:buFont typeface="Candara" pitchFamily="34" charset="0"/>
              <a:buChar char="○"/>
              <a:defRPr kumimoji="0" sz="1400" kern="1200">
                <a:solidFill>
                  <a:srgbClr val="373737"/>
                </a:solidFill>
                <a:latin typeface="+mn-lt"/>
                <a:ea typeface="+mn-ea"/>
                <a:cs typeface="+mn-cs"/>
              </a:defRPr>
            </a:lvl6pPr>
            <a:lvl7pPr marL="1828800" indent="-182880" algn="l" rtl="0" eaLnBrk="1" latinLnBrk="0" hangingPunct="1">
              <a:spcBef>
                <a:spcPts val="300"/>
              </a:spcBef>
              <a:buClr>
                <a:srgbClr val="A1BFC2"/>
              </a:buClr>
              <a:buFont typeface="Candara" pitchFamily="34" charset="0"/>
              <a:buChar char="○"/>
              <a:defRPr kumimoji="0" sz="1200" kern="1200" baseline="0">
                <a:solidFill>
                  <a:srgbClr val="373737"/>
                </a:solidFill>
                <a:latin typeface="+mn-lt"/>
                <a:ea typeface="+mn-ea"/>
                <a:cs typeface="+mn-cs"/>
              </a:defRPr>
            </a:lvl7pPr>
            <a:lvl8pPr marL="2029968" indent="-182880" algn="l" rtl="0" eaLnBrk="1" latinLnBrk="0" hangingPunct="1">
              <a:spcBef>
                <a:spcPts val="300"/>
              </a:spcBef>
              <a:buClr>
                <a:srgbClr val="438086"/>
              </a:buClr>
              <a:buFont typeface="Candara" pitchFamily="34" charset="0"/>
              <a:buChar char="○"/>
              <a:defRPr kumimoji="0" sz="1100" kern="1200" baseline="0">
                <a:solidFill>
                  <a:srgbClr val="373737"/>
                </a:solidFill>
                <a:latin typeface="+mn-lt"/>
                <a:ea typeface="+mn-ea"/>
                <a:cs typeface="+mn-cs"/>
              </a:defRPr>
            </a:lvl8pPr>
            <a:lvl9pPr marL="2240280" indent="-182880" algn="l" rtl="0" eaLnBrk="1" latinLnBrk="0" hangingPunct="1">
              <a:spcBef>
                <a:spcPts val="300"/>
              </a:spcBef>
              <a:buClr>
                <a:srgbClr val="53548A"/>
              </a:buClr>
              <a:buFont typeface="Candara" pitchFamily="34" charset="0"/>
              <a:buChar char="○"/>
              <a:defRPr kumimoji="0" sz="1050" kern="1200" baseline="0">
                <a:solidFill>
                  <a:srgbClr val="373737"/>
                </a:solidFill>
                <a:latin typeface="+mn-lt"/>
                <a:ea typeface="+mn-ea"/>
                <a:cs typeface="+mn-cs"/>
              </a:defRPr>
            </a:lvl9pPr>
          </a:lstStyle>
          <a:p>
            <a:pPr marL="365760" lvl="1" indent="-256032">
              <a:lnSpc>
                <a:spcPct val="110000"/>
              </a:lnSpc>
              <a:buClr>
                <a:srgbClr val="012A60"/>
              </a:buClr>
            </a:pPr>
            <a:r>
              <a:rPr lang="en-US" sz="5600" dirty="0">
                <a:latin typeface="+mn-lt"/>
              </a:rPr>
              <a:t>Today:</a:t>
            </a:r>
          </a:p>
          <a:p>
            <a:pPr marL="630936" lvl="2" indent="-256032">
              <a:lnSpc>
                <a:spcPct val="110000"/>
              </a:lnSpc>
              <a:buClr>
                <a:srgbClr val="012A60"/>
              </a:buClr>
            </a:pPr>
            <a:r>
              <a:rPr lang="en-US" sz="5600" dirty="0">
                <a:latin typeface="+mn-lt"/>
              </a:rPr>
              <a:t>Review and Act on Northwest Plan modification Approval Request. </a:t>
            </a:r>
          </a:p>
          <a:p>
            <a:pPr marL="630936" lvl="2" indent="-256032">
              <a:lnSpc>
                <a:spcPct val="110000"/>
              </a:lnSpc>
              <a:buClr>
                <a:srgbClr val="012A60"/>
              </a:buClr>
            </a:pPr>
            <a:r>
              <a:rPr lang="en-US" sz="5600" dirty="0">
                <a:latin typeface="+mn-lt"/>
              </a:rPr>
              <a:t>Review and Act on Waiver Extension Approval Request for Northwest to continue as the Direct Service Provider for Title 1B Services.</a:t>
            </a:r>
          </a:p>
          <a:p>
            <a:pPr lvl="2">
              <a:lnSpc>
                <a:spcPct val="110000"/>
              </a:lnSpc>
            </a:pPr>
            <a:r>
              <a:rPr lang="en-US" sz="5600" dirty="0">
                <a:latin typeface="+mn-lt"/>
              </a:rPr>
              <a:t>Approval Extends Waiver to 6/30/2026.</a:t>
            </a:r>
          </a:p>
          <a:p>
            <a:pPr marL="630936" lvl="2" indent="-256032">
              <a:lnSpc>
                <a:spcPct val="110000"/>
              </a:lnSpc>
              <a:buClr>
                <a:srgbClr val="012A60"/>
              </a:buClr>
            </a:pPr>
            <a:r>
              <a:rPr lang="en-US" sz="5600" dirty="0">
                <a:latin typeface="+mn-lt"/>
              </a:rPr>
              <a:t>Review and Act on Waiver Extension Approval Request for North Central/</a:t>
            </a:r>
            <a:r>
              <a:rPr lang="en-US" sz="5600" dirty="0" err="1">
                <a:latin typeface="+mn-lt"/>
              </a:rPr>
              <a:t>SkillSource</a:t>
            </a:r>
            <a:r>
              <a:rPr lang="en-US" sz="5600" dirty="0">
                <a:latin typeface="+mn-lt"/>
              </a:rPr>
              <a:t> to continue as the Direct Service Provider for Title 1B Services.</a:t>
            </a:r>
          </a:p>
          <a:p>
            <a:pPr lvl="2">
              <a:lnSpc>
                <a:spcPct val="110000"/>
              </a:lnSpc>
            </a:pPr>
            <a:r>
              <a:rPr lang="en-US" sz="5600" dirty="0">
                <a:latin typeface="+mn-lt"/>
              </a:rPr>
              <a:t>Approval Extends Waiver to 6/30/2026.</a:t>
            </a:r>
          </a:p>
          <a:p>
            <a:pPr marL="365760" lvl="1" indent="-256032">
              <a:lnSpc>
                <a:spcPct val="110000"/>
              </a:lnSpc>
              <a:buClr>
                <a:srgbClr val="012A60"/>
              </a:buClr>
            </a:pPr>
            <a:r>
              <a:rPr lang="en-US" sz="5600" dirty="0">
                <a:latin typeface="+mn-lt"/>
              </a:rPr>
              <a:t>Prior to June 2026</a:t>
            </a:r>
          </a:p>
          <a:p>
            <a:pPr marL="630936" lvl="2" indent="-256032">
              <a:lnSpc>
                <a:spcPct val="110000"/>
              </a:lnSpc>
              <a:buClr>
                <a:srgbClr val="012A60"/>
              </a:buClr>
            </a:pPr>
            <a:r>
              <a:rPr lang="en-US" sz="5600" dirty="0">
                <a:latin typeface="+mn-lt"/>
              </a:rPr>
              <a:t>Procurement Policy Development</a:t>
            </a:r>
          </a:p>
          <a:p>
            <a:pPr marL="365760" lvl="1" indent="-256032">
              <a:lnSpc>
                <a:spcPct val="90000"/>
              </a:lnSpc>
              <a:buClr>
                <a:srgbClr val="012A60"/>
              </a:buClr>
            </a:pPr>
            <a:endParaRPr lang="en-US" sz="1400" dirty="0"/>
          </a:p>
        </p:txBody>
      </p:sp>
      <p:sp>
        <p:nvSpPr>
          <p:cNvPr id="3" name="Title 2">
            <a:extLst>
              <a:ext uri="{FF2B5EF4-FFF2-40B4-BE49-F238E27FC236}">
                <a16:creationId xmlns:a16="http://schemas.microsoft.com/office/drawing/2014/main" id="{3CCC2713-A1A1-1131-299C-57D3F1672372}"/>
              </a:ext>
            </a:extLst>
          </p:cNvPr>
          <p:cNvSpPr>
            <a:spLocks noGrp="1"/>
          </p:cNvSpPr>
          <p:nvPr>
            <p:ph type="title"/>
          </p:nvPr>
        </p:nvSpPr>
        <p:spPr>
          <a:xfrm>
            <a:off x="609600" y="0"/>
            <a:ext cx="8180450" cy="571500"/>
          </a:xfrm>
        </p:spPr>
        <p:txBody>
          <a:bodyPr anchor="ctr">
            <a:normAutofit/>
          </a:bodyPr>
          <a:lstStyle/>
          <a:p>
            <a:pPr>
              <a:lnSpc>
                <a:spcPct val="90000"/>
              </a:lnSpc>
            </a:pPr>
            <a:r>
              <a:rPr kumimoji="0" lang="en-US" b="1" i="0" kern="1200" cap="none" baseline="0" dirty="0">
                <a:latin typeface="+mn-lt"/>
                <a:ea typeface="Segoe UI" panose="020B0502040204020203" pitchFamily="34" charset="0"/>
                <a:cs typeface="Segoe UI" panose="020B0502040204020203" pitchFamily="34" charset="0"/>
              </a:rPr>
              <a:t>What are we doing and why?</a:t>
            </a:r>
          </a:p>
        </p:txBody>
      </p:sp>
    </p:spTree>
    <p:extLst>
      <p:ext uri="{BB962C8B-B14F-4D97-AF65-F5344CB8AC3E}">
        <p14:creationId xmlns:p14="http://schemas.microsoft.com/office/powerpoint/2010/main" val="417797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CC970-DE31-90EE-8751-E7C8CF0194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D29806-B675-C8A2-3B68-1AFBC1CE5C5B}"/>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2000" dirty="0">
                <a:latin typeface="+mn-lt"/>
              </a:rPr>
              <a:t>North Central/</a:t>
            </a:r>
            <a:r>
              <a:rPr lang="en-US" sz="2000" dirty="0" err="1">
                <a:latin typeface="+mn-lt"/>
              </a:rPr>
              <a:t>SkillSource</a:t>
            </a:r>
            <a:r>
              <a:rPr lang="en-US" sz="2000" dirty="0">
                <a:latin typeface="+mn-lt"/>
              </a:rPr>
              <a:t> : Youth Federal Performance Outcomes</a:t>
            </a:r>
            <a:endParaRPr kumimoji="0" lang="en-US" sz="1800" b="1" i="0" kern="1200" cap="none" baseline="0" dirty="0">
              <a:latin typeface="+mn-lt"/>
            </a:endParaRPr>
          </a:p>
        </p:txBody>
      </p:sp>
      <p:graphicFrame>
        <p:nvGraphicFramePr>
          <p:cNvPr id="11" name="Table 10">
            <a:extLst>
              <a:ext uri="{FF2B5EF4-FFF2-40B4-BE49-F238E27FC236}">
                <a16:creationId xmlns:a16="http://schemas.microsoft.com/office/drawing/2014/main" id="{89C62272-F40B-C05B-6C25-6C4443873C90}"/>
              </a:ext>
            </a:extLst>
          </p:cNvPr>
          <p:cNvGraphicFramePr>
            <a:graphicFrameLocks noGrp="1"/>
          </p:cNvGraphicFramePr>
          <p:nvPr>
            <p:extLst>
              <p:ext uri="{D42A27DB-BD31-4B8C-83A1-F6EECF244321}">
                <p14:modId xmlns:p14="http://schemas.microsoft.com/office/powerpoint/2010/main" val="1817086367"/>
              </p:ext>
            </p:extLst>
          </p:nvPr>
        </p:nvGraphicFramePr>
        <p:xfrm>
          <a:off x="3098752" y="2427593"/>
          <a:ext cx="2946497" cy="1362299"/>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2">
                  <a:extLst>
                    <a:ext uri="{9D8B030D-6E8A-4147-A177-3AD203B41FA5}">
                      <a16:colId xmlns:a16="http://schemas.microsoft.com/office/drawing/2014/main" val="524634366"/>
                    </a:ext>
                  </a:extLst>
                </a:gridCol>
              </a:tblGrid>
              <a:tr h="359978">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PY</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State Average</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Initial Local  Target</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Actual Outcome</a:t>
                      </a:r>
                    </a:p>
                  </a:txBody>
                  <a:tcPr marL="10714" marR="10714" marT="10714" marB="0" anchor="b">
                    <a:solidFill>
                      <a:schemeClr val="accent3">
                        <a:lumMod val="40000"/>
                        <a:lumOff val="60000"/>
                      </a:schemeClr>
                    </a:solidFill>
                  </a:tcPr>
                </a:tc>
                <a:extLst>
                  <a:ext uri="{0D108BD9-81ED-4DB2-BD59-A6C34878D82A}">
                    <a16:rowId xmlns:a16="http://schemas.microsoft.com/office/drawing/2014/main" val="52702310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$3,822</a:t>
                      </a:r>
                    </a:p>
                  </a:txBody>
                  <a:tcPr marL="14285" marR="14285" marT="14285" marB="0" anchor="ctr">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$3,370</a:t>
                      </a:r>
                    </a:p>
                  </a:txBody>
                  <a:tcPr marL="10714" marR="10714" marT="10714" marB="0" anchor="ctr">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$3,780</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132777016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2021</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$4,567</a:t>
                      </a:r>
                    </a:p>
                  </a:txBody>
                  <a:tcPr marL="14285" marR="14285" marT="14285" marB="0" anchor="ctr">
                    <a:solidFill>
                      <a:schemeClr val="accent3">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$3,370</a:t>
                      </a:r>
                    </a:p>
                  </a:txBody>
                  <a:tcPr marL="10714" marR="10714" marT="10714" marB="0" anchor="ctr">
                    <a:solidFill>
                      <a:schemeClr val="accent3">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$4,579</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2321115292"/>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$4,703</a:t>
                      </a:r>
                    </a:p>
                  </a:txBody>
                  <a:tcPr marL="14285" marR="14285" marT="14285" marB="0" anchor="ctr">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$3,395</a:t>
                      </a:r>
                    </a:p>
                  </a:txBody>
                  <a:tcPr marL="10714" marR="10714" marT="10714" marB="0" anchor="ctr">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$5,471</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989601858"/>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2023</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$5,185</a:t>
                      </a:r>
                    </a:p>
                  </a:txBody>
                  <a:tcPr marL="14285" marR="14285" marT="14285" marB="0" anchor="ctr">
                    <a:solidFill>
                      <a:schemeClr val="accent3">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$3,395</a:t>
                      </a:r>
                    </a:p>
                  </a:txBody>
                  <a:tcPr marL="10714" marR="10714" marT="10714" marB="0" anchor="ctr">
                    <a:solidFill>
                      <a:schemeClr val="accent3">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latin typeface="+mn-lt"/>
                          <a:ea typeface="+mn-ea"/>
                          <a:cs typeface="+mn-cs"/>
                        </a:rPr>
                        <a:t>$5,851</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3808165675"/>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$5,267</a:t>
                      </a:r>
                    </a:p>
                  </a:txBody>
                  <a:tcPr marL="14285" marR="14285" marT="14285" marB="0" anchor="ctr">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noProof="0" dirty="0">
                          <a:solidFill>
                            <a:schemeClr val="tx1"/>
                          </a:solidFill>
                          <a:effectLst/>
                          <a:highlight>
                            <a:srgbClr val="FFFF00"/>
                          </a:highlight>
                          <a:latin typeface="+mn-lt"/>
                          <a:ea typeface="+mn-ea"/>
                          <a:cs typeface="+mn-cs"/>
                        </a:rPr>
                        <a:t>$4,876</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$5,416</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69589367"/>
                  </a:ext>
                </a:extLst>
              </a:tr>
            </a:tbl>
          </a:graphicData>
        </a:graphic>
      </p:graphicFrame>
      <p:sp>
        <p:nvSpPr>
          <p:cNvPr id="4" name="Text Placeholder 1">
            <a:extLst>
              <a:ext uri="{FF2B5EF4-FFF2-40B4-BE49-F238E27FC236}">
                <a16:creationId xmlns:a16="http://schemas.microsoft.com/office/drawing/2014/main" id="{C0F15F6B-F80D-1973-0ABA-59B6A10C2719}"/>
              </a:ext>
            </a:extLst>
          </p:cNvPr>
          <p:cNvSpPr txBox="1">
            <a:spLocks/>
          </p:cNvSpPr>
          <p:nvPr/>
        </p:nvSpPr>
        <p:spPr>
          <a:xfrm>
            <a:off x="3098752" y="2194198"/>
            <a:ext cx="2946496"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Median Earnings</a:t>
            </a:r>
          </a:p>
        </p:txBody>
      </p:sp>
      <p:sp>
        <p:nvSpPr>
          <p:cNvPr id="16" name="Text Placeholder 1">
            <a:extLst>
              <a:ext uri="{FF2B5EF4-FFF2-40B4-BE49-F238E27FC236}">
                <a16:creationId xmlns:a16="http://schemas.microsoft.com/office/drawing/2014/main" id="{FC74D046-5888-8DF9-7A93-F8D5CB414918}"/>
              </a:ext>
            </a:extLst>
          </p:cNvPr>
          <p:cNvSpPr txBox="1">
            <a:spLocks/>
          </p:cNvSpPr>
          <p:nvPr/>
        </p:nvSpPr>
        <p:spPr>
          <a:xfrm>
            <a:off x="73687" y="3196800"/>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Employment Quarter 4</a:t>
            </a:r>
          </a:p>
        </p:txBody>
      </p:sp>
      <p:graphicFrame>
        <p:nvGraphicFramePr>
          <p:cNvPr id="7" name="Table 6">
            <a:extLst>
              <a:ext uri="{FF2B5EF4-FFF2-40B4-BE49-F238E27FC236}">
                <a16:creationId xmlns:a16="http://schemas.microsoft.com/office/drawing/2014/main" id="{9B4AA88D-C349-D0B4-5874-3514DBEF7A1A}"/>
              </a:ext>
            </a:extLst>
          </p:cNvPr>
          <p:cNvGraphicFramePr>
            <a:graphicFrameLocks noGrp="1"/>
          </p:cNvGraphicFramePr>
          <p:nvPr>
            <p:extLst>
              <p:ext uri="{D42A27DB-BD31-4B8C-83A1-F6EECF244321}">
                <p14:modId xmlns:p14="http://schemas.microsoft.com/office/powerpoint/2010/main" val="3639306060"/>
              </p:ext>
            </p:extLst>
          </p:nvPr>
        </p:nvGraphicFramePr>
        <p:xfrm>
          <a:off x="73687" y="1209451"/>
          <a:ext cx="2946497" cy="1362299"/>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2">
                  <a:extLst>
                    <a:ext uri="{9D8B030D-6E8A-4147-A177-3AD203B41FA5}">
                      <a16:colId xmlns:a16="http://schemas.microsoft.com/office/drawing/2014/main" val="524634366"/>
                    </a:ext>
                  </a:extLst>
                </a:gridCol>
              </a:tblGrid>
              <a:tr h="359978">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PY</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State Average</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Initial Local  Target</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Actual Outcome</a:t>
                      </a:r>
                    </a:p>
                  </a:txBody>
                  <a:tcPr marL="10714" marR="10714" marT="10714" marB="0" anchor="b">
                    <a:solidFill>
                      <a:schemeClr val="accent3">
                        <a:lumMod val="40000"/>
                        <a:lumOff val="60000"/>
                      </a:schemeClr>
                    </a:solidFill>
                  </a:tcPr>
                </a:tc>
                <a:extLst>
                  <a:ext uri="{0D108BD9-81ED-4DB2-BD59-A6C34878D82A}">
                    <a16:rowId xmlns:a16="http://schemas.microsoft.com/office/drawing/2014/main" val="52702310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56.1%</a:t>
                      </a:r>
                    </a:p>
                  </a:txBody>
                  <a:tcPr marL="14285" marR="14285" marT="14285"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64.7%</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61.3%</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132777016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2021</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57.5%</a:t>
                      </a:r>
                    </a:p>
                  </a:txBody>
                  <a:tcPr marL="14285" marR="14285" marT="14285" marB="0" anchor="ctr">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64.7%</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68.7%</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2321115292"/>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59.1%</a:t>
                      </a:r>
                    </a:p>
                  </a:txBody>
                  <a:tcPr marL="14285" marR="14285" marT="14285"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62%</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60.8%</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989601858"/>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2023</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64.2%</a:t>
                      </a:r>
                    </a:p>
                  </a:txBody>
                  <a:tcPr marL="14285" marR="14285" marT="14285" marB="0" anchor="ctr">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62%</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71.4%</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3808165675"/>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64.6%</a:t>
                      </a:r>
                    </a:p>
                  </a:txBody>
                  <a:tcPr marL="14285" marR="14285" marT="14285"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65.4%</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66.7%</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69589367"/>
                  </a:ext>
                </a:extLst>
              </a:tr>
            </a:tbl>
          </a:graphicData>
        </a:graphic>
      </p:graphicFrame>
      <p:sp>
        <p:nvSpPr>
          <p:cNvPr id="8" name="Text Placeholder 1">
            <a:extLst>
              <a:ext uri="{FF2B5EF4-FFF2-40B4-BE49-F238E27FC236}">
                <a16:creationId xmlns:a16="http://schemas.microsoft.com/office/drawing/2014/main" id="{D6882785-9BCA-F4B9-424A-EC0D9683CAE2}"/>
              </a:ext>
            </a:extLst>
          </p:cNvPr>
          <p:cNvSpPr txBox="1">
            <a:spLocks/>
          </p:cNvSpPr>
          <p:nvPr/>
        </p:nvSpPr>
        <p:spPr>
          <a:xfrm>
            <a:off x="73687" y="976056"/>
            <a:ext cx="2946496"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Employment Quarter 2</a:t>
            </a:r>
          </a:p>
        </p:txBody>
      </p:sp>
      <p:graphicFrame>
        <p:nvGraphicFramePr>
          <p:cNvPr id="9" name="Table 8">
            <a:extLst>
              <a:ext uri="{FF2B5EF4-FFF2-40B4-BE49-F238E27FC236}">
                <a16:creationId xmlns:a16="http://schemas.microsoft.com/office/drawing/2014/main" id="{3F2F6842-9D00-D351-C4AC-D5F1FCFA3048}"/>
              </a:ext>
            </a:extLst>
          </p:cNvPr>
          <p:cNvGraphicFramePr>
            <a:graphicFrameLocks noGrp="1"/>
          </p:cNvGraphicFramePr>
          <p:nvPr>
            <p:extLst>
              <p:ext uri="{D42A27DB-BD31-4B8C-83A1-F6EECF244321}">
                <p14:modId xmlns:p14="http://schemas.microsoft.com/office/powerpoint/2010/main" val="3310664738"/>
              </p:ext>
            </p:extLst>
          </p:nvPr>
        </p:nvGraphicFramePr>
        <p:xfrm>
          <a:off x="73686" y="3430195"/>
          <a:ext cx="2946497" cy="1362299"/>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2">
                  <a:extLst>
                    <a:ext uri="{9D8B030D-6E8A-4147-A177-3AD203B41FA5}">
                      <a16:colId xmlns:a16="http://schemas.microsoft.com/office/drawing/2014/main" val="524634366"/>
                    </a:ext>
                  </a:extLst>
                </a:gridCol>
              </a:tblGrid>
              <a:tr h="359978">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PY</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State Average</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Initial Local  Target</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Actual Outcome</a:t>
                      </a:r>
                    </a:p>
                  </a:txBody>
                  <a:tcPr marL="10714" marR="10714" marT="10714" marB="0" anchor="b">
                    <a:solidFill>
                      <a:schemeClr val="accent3">
                        <a:lumMod val="40000"/>
                        <a:lumOff val="60000"/>
                      </a:schemeClr>
                    </a:solidFill>
                  </a:tcPr>
                </a:tc>
                <a:extLst>
                  <a:ext uri="{0D108BD9-81ED-4DB2-BD59-A6C34878D82A}">
                    <a16:rowId xmlns:a16="http://schemas.microsoft.com/office/drawing/2014/main" val="52702310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59%</a:t>
                      </a:r>
                    </a:p>
                  </a:txBody>
                  <a:tcPr marL="14285" marR="14285" marT="14285"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68.8%</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67.2%</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132777016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2021</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57.8%</a:t>
                      </a:r>
                    </a:p>
                  </a:txBody>
                  <a:tcPr marL="14285" marR="14285" marT="14285" marB="0" anchor="ctr">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68.8%</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56%</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2321115292"/>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59.8%</a:t>
                      </a:r>
                    </a:p>
                  </a:txBody>
                  <a:tcPr marL="14285" marR="14285" marT="14285"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62.6%</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61.3%</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989601858"/>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2023</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66.3%</a:t>
                      </a:r>
                    </a:p>
                  </a:txBody>
                  <a:tcPr marL="14285" marR="14285" marT="14285" marB="0" anchor="ctr">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62.6%</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75%</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3808165675"/>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66.5%</a:t>
                      </a:r>
                    </a:p>
                  </a:txBody>
                  <a:tcPr marL="14285" marR="14285" marT="14285"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62.4%</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77.9%</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69589367"/>
                  </a:ext>
                </a:extLst>
              </a:tr>
            </a:tbl>
          </a:graphicData>
        </a:graphic>
      </p:graphicFrame>
      <p:sp>
        <p:nvSpPr>
          <p:cNvPr id="10" name="Text Placeholder 1">
            <a:extLst>
              <a:ext uri="{FF2B5EF4-FFF2-40B4-BE49-F238E27FC236}">
                <a16:creationId xmlns:a16="http://schemas.microsoft.com/office/drawing/2014/main" id="{7B1C7A00-5E31-932D-5745-482AA893E68A}"/>
              </a:ext>
            </a:extLst>
          </p:cNvPr>
          <p:cNvSpPr txBox="1">
            <a:spLocks/>
          </p:cNvSpPr>
          <p:nvPr/>
        </p:nvSpPr>
        <p:spPr>
          <a:xfrm>
            <a:off x="6123818" y="3196800"/>
            <a:ext cx="2946497"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Measurable Skill Gains</a:t>
            </a:r>
          </a:p>
        </p:txBody>
      </p:sp>
      <p:graphicFrame>
        <p:nvGraphicFramePr>
          <p:cNvPr id="12" name="Table 11">
            <a:extLst>
              <a:ext uri="{FF2B5EF4-FFF2-40B4-BE49-F238E27FC236}">
                <a16:creationId xmlns:a16="http://schemas.microsoft.com/office/drawing/2014/main" id="{298B17AA-6FC1-ED44-EC14-4499A9EF64B8}"/>
              </a:ext>
            </a:extLst>
          </p:cNvPr>
          <p:cNvGraphicFramePr>
            <a:graphicFrameLocks noGrp="1"/>
          </p:cNvGraphicFramePr>
          <p:nvPr>
            <p:extLst>
              <p:ext uri="{D42A27DB-BD31-4B8C-83A1-F6EECF244321}">
                <p14:modId xmlns:p14="http://schemas.microsoft.com/office/powerpoint/2010/main" val="1450272442"/>
              </p:ext>
            </p:extLst>
          </p:nvPr>
        </p:nvGraphicFramePr>
        <p:xfrm>
          <a:off x="6123818" y="1209451"/>
          <a:ext cx="2946497" cy="1344444"/>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2">
                  <a:extLst>
                    <a:ext uri="{9D8B030D-6E8A-4147-A177-3AD203B41FA5}">
                      <a16:colId xmlns:a16="http://schemas.microsoft.com/office/drawing/2014/main" val="524634366"/>
                    </a:ext>
                  </a:extLst>
                </a:gridCol>
              </a:tblGrid>
              <a:tr h="359978">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PY</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State Average</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Initial Local  Target</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Actual Outcome</a:t>
                      </a:r>
                    </a:p>
                  </a:txBody>
                  <a:tcPr marL="10714" marR="10714" marT="10714" marB="0" anchor="b">
                    <a:solidFill>
                      <a:schemeClr val="accent3">
                        <a:lumMod val="40000"/>
                        <a:lumOff val="60000"/>
                      </a:schemeClr>
                    </a:solidFill>
                  </a:tcPr>
                </a:tc>
                <a:extLst>
                  <a:ext uri="{0D108BD9-81ED-4DB2-BD59-A6C34878D82A}">
                    <a16:rowId xmlns:a16="http://schemas.microsoft.com/office/drawing/2014/main" val="52702310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63.6%</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23.1%</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0%</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132777016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2021</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42.5%</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23.1%</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47.7%</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2321115292"/>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41.7%</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49.7%</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46.3%</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989601858"/>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2023</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44.9%</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49.7%</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55.2%</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3808165675"/>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43.6%</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51%</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60.8%</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69589367"/>
                  </a:ext>
                </a:extLst>
              </a:tr>
            </a:tbl>
          </a:graphicData>
        </a:graphic>
      </p:graphicFrame>
      <p:sp>
        <p:nvSpPr>
          <p:cNvPr id="13" name="Text Placeholder 1">
            <a:extLst>
              <a:ext uri="{FF2B5EF4-FFF2-40B4-BE49-F238E27FC236}">
                <a16:creationId xmlns:a16="http://schemas.microsoft.com/office/drawing/2014/main" id="{841DD000-0430-DA07-22B2-F1AF7991DDBE}"/>
              </a:ext>
            </a:extLst>
          </p:cNvPr>
          <p:cNvSpPr txBox="1">
            <a:spLocks/>
          </p:cNvSpPr>
          <p:nvPr/>
        </p:nvSpPr>
        <p:spPr>
          <a:xfrm>
            <a:off x="6123818" y="976056"/>
            <a:ext cx="2946496" cy="233395"/>
          </a:xfrm>
          <a:prstGeom prst="rect">
            <a:avLst/>
          </a:prstGeom>
          <a:solidFill>
            <a:srgbClr val="012A60"/>
          </a:solidFill>
          <a:ln w="12700">
            <a:solidFill>
              <a:srgbClr val="54979A"/>
            </a:solidFill>
          </a:ln>
        </p:spPr>
        <p:txBody>
          <a:bodyPr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latin typeface="+mn-lt"/>
              </a:rPr>
              <a:t>Credential</a:t>
            </a:r>
          </a:p>
        </p:txBody>
      </p:sp>
      <p:graphicFrame>
        <p:nvGraphicFramePr>
          <p:cNvPr id="14" name="Table 13">
            <a:extLst>
              <a:ext uri="{FF2B5EF4-FFF2-40B4-BE49-F238E27FC236}">
                <a16:creationId xmlns:a16="http://schemas.microsoft.com/office/drawing/2014/main" id="{8CB1C414-2B90-89CF-0D74-58395E46D1CB}"/>
              </a:ext>
            </a:extLst>
          </p:cNvPr>
          <p:cNvGraphicFramePr>
            <a:graphicFrameLocks noGrp="1"/>
          </p:cNvGraphicFramePr>
          <p:nvPr>
            <p:extLst>
              <p:ext uri="{D42A27DB-BD31-4B8C-83A1-F6EECF244321}">
                <p14:modId xmlns:p14="http://schemas.microsoft.com/office/powerpoint/2010/main" val="3098911635"/>
              </p:ext>
            </p:extLst>
          </p:nvPr>
        </p:nvGraphicFramePr>
        <p:xfrm>
          <a:off x="6123817" y="3430195"/>
          <a:ext cx="2946497" cy="1362299"/>
        </p:xfrm>
        <a:graphic>
          <a:graphicData uri="http://schemas.openxmlformats.org/drawingml/2006/table">
            <a:tbl>
              <a:tblPr firstRow="1" bandRow="1">
                <a:tableStyleId>{5C22544A-7EE6-4342-B048-85BDC9FD1C3A}</a:tableStyleId>
              </a:tblPr>
              <a:tblGrid>
                <a:gridCol w="486980">
                  <a:extLst>
                    <a:ext uri="{9D8B030D-6E8A-4147-A177-3AD203B41FA5}">
                      <a16:colId xmlns:a16="http://schemas.microsoft.com/office/drawing/2014/main" val="593696890"/>
                    </a:ext>
                  </a:extLst>
                </a:gridCol>
                <a:gridCol w="721479">
                  <a:extLst>
                    <a:ext uri="{9D8B030D-6E8A-4147-A177-3AD203B41FA5}">
                      <a16:colId xmlns:a16="http://schemas.microsoft.com/office/drawing/2014/main" val="2839817521"/>
                    </a:ext>
                  </a:extLst>
                </a:gridCol>
                <a:gridCol w="963796">
                  <a:extLst>
                    <a:ext uri="{9D8B030D-6E8A-4147-A177-3AD203B41FA5}">
                      <a16:colId xmlns:a16="http://schemas.microsoft.com/office/drawing/2014/main" val="1309590713"/>
                    </a:ext>
                  </a:extLst>
                </a:gridCol>
                <a:gridCol w="774242">
                  <a:extLst>
                    <a:ext uri="{9D8B030D-6E8A-4147-A177-3AD203B41FA5}">
                      <a16:colId xmlns:a16="http://schemas.microsoft.com/office/drawing/2014/main" val="524634366"/>
                    </a:ext>
                  </a:extLst>
                </a:gridCol>
              </a:tblGrid>
              <a:tr h="359978">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PY</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State Average</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Initial Local  Target</a:t>
                      </a:r>
                    </a:p>
                  </a:txBody>
                  <a:tcPr marL="10714" marR="10714" marT="10714" marB="0" anchor="b">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Actual Outcome</a:t>
                      </a:r>
                    </a:p>
                  </a:txBody>
                  <a:tcPr marL="10714" marR="10714" marT="10714" marB="0" anchor="b">
                    <a:solidFill>
                      <a:schemeClr val="accent3">
                        <a:lumMod val="40000"/>
                        <a:lumOff val="60000"/>
                      </a:schemeClr>
                    </a:solidFill>
                  </a:tcPr>
                </a:tc>
                <a:extLst>
                  <a:ext uri="{0D108BD9-81ED-4DB2-BD59-A6C34878D82A}">
                    <a16:rowId xmlns:a16="http://schemas.microsoft.com/office/drawing/2014/main" val="52702310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2020</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39.4%</a:t>
                      </a:r>
                    </a:p>
                  </a:txBody>
                  <a:tcPr marL="14285" marR="14285" marT="14285"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50%</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59.8%</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1327770164"/>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2021</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36.2%</a:t>
                      </a:r>
                    </a:p>
                  </a:txBody>
                  <a:tcPr marL="14285" marR="14285" marT="14285" marB="0" anchor="ctr">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50%</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47.1%</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2321115292"/>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2022</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35.6%</a:t>
                      </a:r>
                    </a:p>
                  </a:txBody>
                  <a:tcPr marL="14285" marR="14285" marT="14285"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55.9%</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59.6%</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989601858"/>
                  </a:ext>
                </a:extLst>
              </a:tr>
              <a:tr h="0">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2023</a:t>
                      </a:r>
                    </a:p>
                  </a:txBody>
                  <a:tcPr marL="10714" marR="10714" marT="10714" marB="0">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38.4%</a:t>
                      </a:r>
                    </a:p>
                  </a:txBody>
                  <a:tcPr marL="14285" marR="14285" marT="14285" marB="0" anchor="ctr">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55.9%</a:t>
                      </a:r>
                    </a:p>
                  </a:txBody>
                  <a:tcPr marL="10714" marR="10714" marT="10714" marB="0" anchor="ctr">
                    <a:solidFill>
                      <a:schemeClr val="accent3">
                        <a:lumMod val="40000"/>
                        <a:lumOff val="6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49.6%</a:t>
                      </a:r>
                    </a:p>
                  </a:txBody>
                  <a:tcPr marL="10714" marR="10714" marT="10714" marB="0" anchor="ctr">
                    <a:solidFill>
                      <a:schemeClr val="accent3">
                        <a:lumMod val="40000"/>
                        <a:lumOff val="60000"/>
                      </a:schemeClr>
                    </a:solidFill>
                  </a:tcPr>
                </a:tc>
                <a:extLst>
                  <a:ext uri="{0D108BD9-81ED-4DB2-BD59-A6C34878D82A}">
                    <a16:rowId xmlns:a16="http://schemas.microsoft.com/office/drawing/2014/main" val="3808165675"/>
                  </a:ext>
                </a:extLst>
              </a:tr>
              <a:tr h="183635">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2024 </a:t>
                      </a:r>
                    </a:p>
                  </a:txBody>
                  <a:tcPr marL="10714" marR="10714" marT="10714" marB="0">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36%</a:t>
                      </a:r>
                    </a:p>
                  </a:txBody>
                  <a:tcPr marL="14285" marR="14285" marT="14285"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latin typeface="+mn-lt"/>
                          <a:ea typeface="+mn-ea"/>
                          <a:cs typeface="+mn-cs"/>
                        </a:rPr>
                        <a:t>50.1%</a:t>
                      </a:r>
                    </a:p>
                  </a:txBody>
                  <a:tcPr marL="10714" marR="10714" marT="10714" marB="0" anchor="ctr">
                    <a:solidFill>
                      <a:schemeClr val="accent3">
                        <a:lumMod val="20000"/>
                        <a:lumOff val="80000"/>
                      </a:schemeClr>
                    </a:solidFill>
                  </a:tcPr>
                </a:tc>
                <a:tc>
                  <a:txBody>
                    <a:bodyPr/>
                    <a:lstStyle/>
                    <a:p>
                      <a:pPr marL="0" algn="ctr" rtl="0" eaLnBrk="1" fontAlgn="b" latinLnBrk="0" hangingPunct="1"/>
                      <a:r>
                        <a:rPr kumimoji="0" lang="en-US" sz="1200" b="0" u="none" strike="noStrike" kern="1200" dirty="0">
                          <a:solidFill>
                            <a:schemeClr val="tx1"/>
                          </a:solidFill>
                          <a:effectLst/>
                          <a:highlight>
                            <a:srgbClr val="FFFF00"/>
                          </a:highlight>
                          <a:latin typeface="+mn-lt"/>
                          <a:ea typeface="+mn-ea"/>
                          <a:cs typeface="+mn-cs"/>
                        </a:rPr>
                        <a:t>48.3%</a:t>
                      </a:r>
                    </a:p>
                  </a:txBody>
                  <a:tcPr marL="10714" marR="10714" marT="10714" marB="0" anchor="ctr">
                    <a:solidFill>
                      <a:schemeClr val="accent3">
                        <a:lumMod val="20000"/>
                        <a:lumOff val="80000"/>
                      </a:schemeClr>
                    </a:solidFill>
                  </a:tcPr>
                </a:tc>
                <a:extLst>
                  <a:ext uri="{0D108BD9-81ED-4DB2-BD59-A6C34878D82A}">
                    <a16:rowId xmlns:a16="http://schemas.microsoft.com/office/drawing/2014/main" val="69589367"/>
                  </a:ext>
                </a:extLst>
              </a:tr>
            </a:tbl>
          </a:graphicData>
        </a:graphic>
      </p:graphicFrame>
    </p:spTree>
    <p:extLst>
      <p:ext uri="{BB962C8B-B14F-4D97-AF65-F5344CB8AC3E}">
        <p14:creationId xmlns:p14="http://schemas.microsoft.com/office/powerpoint/2010/main" val="2528104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10783-3B3C-22D6-AE46-961DF3590A6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26B469-9E81-AABA-A62C-0288C78C4587}"/>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2000" dirty="0">
                <a:latin typeface="+mn-lt"/>
              </a:rPr>
              <a:t>DRAFT MOTION</a:t>
            </a:r>
            <a:endParaRPr kumimoji="0" lang="en-US" sz="2000" b="1" i="0" kern="1200" cap="none" baseline="0" dirty="0">
              <a:latin typeface="+mn-lt"/>
            </a:endParaRPr>
          </a:p>
        </p:txBody>
      </p:sp>
      <p:sp>
        <p:nvSpPr>
          <p:cNvPr id="2" name="Content Placeholder 1">
            <a:extLst>
              <a:ext uri="{FF2B5EF4-FFF2-40B4-BE49-F238E27FC236}">
                <a16:creationId xmlns:a16="http://schemas.microsoft.com/office/drawing/2014/main" id="{4061281E-DF63-39B8-2E8D-76426E704A5D}"/>
              </a:ext>
            </a:extLst>
          </p:cNvPr>
          <p:cNvSpPr>
            <a:spLocks noGrp="1"/>
          </p:cNvSpPr>
          <p:nvPr>
            <p:ph sz="half" idx="14"/>
          </p:nvPr>
        </p:nvSpPr>
        <p:spPr>
          <a:xfrm>
            <a:off x="106326" y="1120378"/>
            <a:ext cx="8888818" cy="3394472"/>
          </a:xfrm>
        </p:spPr>
        <p:txBody>
          <a:bodyPr>
            <a:normAutofit/>
          </a:bodyPr>
          <a:lstStyle/>
          <a:p>
            <a:pPr marL="452628" lvl="1" indent="-342900">
              <a:lnSpc>
                <a:spcPct val="150000"/>
              </a:lnSpc>
              <a:buClr>
                <a:srgbClr val="012A60"/>
              </a:buClr>
            </a:pPr>
            <a:r>
              <a:rPr lang="en-US" sz="2400" dirty="0">
                <a:latin typeface="+mn-lt"/>
              </a:rPr>
              <a:t>Staff Recommendation: The Workforce Board Approve the North Central Workforce Board (</a:t>
            </a:r>
            <a:r>
              <a:rPr lang="en-US" sz="2400" dirty="0" err="1">
                <a:latin typeface="+mn-lt"/>
              </a:rPr>
              <a:t>SkillSource</a:t>
            </a:r>
            <a:r>
              <a:rPr lang="en-US" sz="2400" dirty="0">
                <a:latin typeface="+mn-lt"/>
              </a:rPr>
              <a:t>) to continue as the Direct Services Provider to Title 1B Adult, Dislocated Worker and Youth programs through June 30</a:t>
            </a:r>
            <a:r>
              <a:rPr lang="en-US" sz="2400" baseline="30000" dirty="0">
                <a:latin typeface="+mn-lt"/>
              </a:rPr>
              <a:t>th</a:t>
            </a:r>
            <a:r>
              <a:rPr lang="en-US" sz="2400" dirty="0">
                <a:latin typeface="+mn-lt"/>
              </a:rPr>
              <a:t>, 2026.</a:t>
            </a:r>
          </a:p>
          <a:p>
            <a:pPr marL="452628" lvl="1" indent="-342900">
              <a:lnSpc>
                <a:spcPct val="150000"/>
              </a:lnSpc>
              <a:buClr>
                <a:srgbClr val="012A60"/>
              </a:buClr>
            </a:pPr>
            <a:r>
              <a:rPr lang="en-US" sz="2400" dirty="0">
                <a:latin typeface="+mn-lt"/>
              </a:rPr>
              <a:t>Motion, 2</a:t>
            </a:r>
            <a:r>
              <a:rPr lang="en-US" sz="2400" baseline="30000" dirty="0">
                <a:latin typeface="+mn-lt"/>
              </a:rPr>
              <a:t>nd</a:t>
            </a:r>
            <a:r>
              <a:rPr lang="en-US" sz="2400" dirty="0">
                <a:latin typeface="+mn-lt"/>
              </a:rPr>
              <a:t>, Vote…</a:t>
            </a:r>
          </a:p>
          <a:p>
            <a:pPr marL="411480" lvl="1" indent="0">
              <a:lnSpc>
                <a:spcPct val="170000"/>
              </a:lnSpc>
              <a:buNone/>
            </a:pPr>
            <a:endParaRPr lang="en-US" dirty="0">
              <a:latin typeface="+mn-lt"/>
            </a:endParaRPr>
          </a:p>
        </p:txBody>
      </p:sp>
    </p:spTree>
    <p:extLst>
      <p:ext uri="{BB962C8B-B14F-4D97-AF65-F5344CB8AC3E}">
        <p14:creationId xmlns:p14="http://schemas.microsoft.com/office/powerpoint/2010/main" val="34880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F2433-0D70-7B0D-3FA0-8245D9599F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BBF37F-213E-D27A-BC4E-D314943C5DE1}"/>
              </a:ext>
            </a:extLst>
          </p:cNvPr>
          <p:cNvSpPr>
            <a:spLocks noGrp="1"/>
          </p:cNvSpPr>
          <p:nvPr>
            <p:ph type="title"/>
          </p:nvPr>
        </p:nvSpPr>
        <p:spPr>
          <a:xfrm>
            <a:off x="609600" y="0"/>
            <a:ext cx="8180450" cy="571500"/>
          </a:xfrm>
        </p:spPr>
        <p:txBody>
          <a:bodyPr lIns="91440" tIns="45720" rIns="91440" bIns="45720" anchor="ctr">
            <a:normAutofit/>
          </a:bodyPr>
          <a:lstStyle/>
          <a:p>
            <a:pPr>
              <a:lnSpc>
                <a:spcPct val="90000"/>
              </a:lnSpc>
            </a:pPr>
            <a:r>
              <a:rPr kumimoji="0" lang="en-US" sz="2700" b="1" i="0" kern="1200" cap="none" baseline="0" dirty="0">
                <a:latin typeface="+mn-lt"/>
              </a:rPr>
              <a:t>Waiver Requests: Performance Considerations</a:t>
            </a:r>
          </a:p>
        </p:txBody>
      </p:sp>
      <p:graphicFrame>
        <p:nvGraphicFramePr>
          <p:cNvPr id="14" name="TextBox 5">
            <a:extLst>
              <a:ext uri="{FF2B5EF4-FFF2-40B4-BE49-F238E27FC236}">
                <a16:creationId xmlns:a16="http://schemas.microsoft.com/office/drawing/2014/main" id="{0DE4753C-AFEE-BE57-FB92-C39705D80EF1}"/>
              </a:ext>
            </a:extLst>
          </p:cNvPr>
          <p:cNvGraphicFramePr/>
          <p:nvPr>
            <p:extLst>
              <p:ext uri="{D42A27DB-BD31-4B8C-83A1-F6EECF244321}">
                <p14:modId xmlns:p14="http://schemas.microsoft.com/office/powerpoint/2010/main" val="2950034632"/>
              </p:ext>
            </p:extLst>
          </p:nvPr>
        </p:nvGraphicFramePr>
        <p:xfrm>
          <a:off x="457200" y="1120378"/>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53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8FDBE-5A39-3E4E-0D99-7AEE2790828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B1BA2E-2A64-3B15-0C65-B4CFE012E1FA}"/>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2400" dirty="0">
                <a:latin typeface="+mn-lt"/>
              </a:rPr>
              <a:t>Northwest : Local Area Trends and Significant Changes</a:t>
            </a:r>
            <a:endParaRPr kumimoji="0" lang="en-US" sz="2400" b="1" i="0" kern="1200" cap="none" baseline="0" dirty="0">
              <a:latin typeface="+mn-lt"/>
            </a:endParaRPr>
          </a:p>
        </p:txBody>
      </p:sp>
      <p:graphicFrame>
        <p:nvGraphicFramePr>
          <p:cNvPr id="9" name="TextBox 4">
            <a:extLst>
              <a:ext uri="{FF2B5EF4-FFF2-40B4-BE49-F238E27FC236}">
                <a16:creationId xmlns:a16="http://schemas.microsoft.com/office/drawing/2014/main" id="{2E4E1528-9DA7-BDF4-6C7A-7F1D0FD9432C}"/>
              </a:ext>
            </a:extLst>
          </p:cNvPr>
          <p:cNvGraphicFramePr/>
          <p:nvPr>
            <p:extLst>
              <p:ext uri="{D42A27DB-BD31-4B8C-83A1-F6EECF244321}">
                <p14:modId xmlns:p14="http://schemas.microsoft.com/office/powerpoint/2010/main" val="2912520432"/>
              </p:ext>
            </p:extLst>
          </p:nvPr>
        </p:nvGraphicFramePr>
        <p:xfrm>
          <a:off x="457200" y="1120378"/>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4493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35AD4-17DB-63DC-C69C-A08A814142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216DDD-A2D6-1828-5E77-B0E1E78C4866}"/>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2400" dirty="0">
                <a:latin typeface="+mn-lt"/>
              </a:rPr>
              <a:t>Northwest : Local Area Trends and Significant Changes</a:t>
            </a:r>
            <a:endParaRPr kumimoji="0" lang="en-US" sz="2400" b="1" i="0" kern="1200" cap="none" baseline="0" dirty="0">
              <a:latin typeface="+mn-lt"/>
            </a:endParaRPr>
          </a:p>
        </p:txBody>
      </p:sp>
      <p:graphicFrame>
        <p:nvGraphicFramePr>
          <p:cNvPr id="9" name="TextBox 4">
            <a:extLst>
              <a:ext uri="{FF2B5EF4-FFF2-40B4-BE49-F238E27FC236}">
                <a16:creationId xmlns:a16="http://schemas.microsoft.com/office/drawing/2014/main" id="{840B84A4-931C-0BAB-704B-00113B89FE98}"/>
              </a:ext>
            </a:extLst>
          </p:cNvPr>
          <p:cNvGraphicFramePr/>
          <p:nvPr>
            <p:extLst>
              <p:ext uri="{D42A27DB-BD31-4B8C-83A1-F6EECF244321}">
                <p14:modId xmlns:p14="http://schemas.microsoft.com/office/powerpoint/2010/main" val="755790072"/>
              </p:ext>
            </p:extLst>
          </p:nvPr>
        </p:nvGraphicFramePr>
        <p:xfrm>
          <a:off x="457200" y="1120378"/>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3087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77C91-0E73-A78C-A9D2-CF211AE03B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8C525F-BED4-9ED2-7519-680F261BF675}"/>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2400" dirty="0">
                <a:latin typeface="+mn-lt"/>
              </a:rPr>
              <a:t>Northwest : Contractual Spending Goals and Outcomes</a:t>
            </a:r>
            <a:endParaRPr kumimoji="0" lang="en-US" sz="2400" b="1" i="0" kern="1200" cap="none" baseline="0" dirty="0">
              <a:latin typeface="+mn-lt"/>
            </a:endParaRPr>
          </a:p>
        </p:txBody>
      </p:sp>
      <p:graphicFrame>
        <p:nvGraphicFramePr>
          <p:cNvPr id="9" name="TextBox 4">
            <a:extLst>
              <a:ext uri="{FF2B5EF4-FFF2-40B4-BE49-F238E27FC236}">
                <a16:creationId xmlns:a16="http://schemas.microsoft.com/office/drawing/2014/main" id="{C99C2B5C-9953-C6C4-3FDA-5770345E57EE}"/>
              </a:ext>
            </a:extLst>
          </p:cNvPr>
          <p:cNvGraphicFramePr/>
          <p:nvPr>
            <p:extLst>
              <p:ext uri="{D42A27DB-BD31-4B8C-83A1-F6EECF244321}">
                <p14:modId xmlns:p14="http://schemas.microsoft.com/office/powerpoint/2010/main" val="3720589056"/>
              </p:ext>
            </p:extLst>
          </p:nvPr>
        </p:nvGraphicFramePr>
        <p:xfrm>
          <a:off x="457200" y="1120378"/>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1691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0781B-5599-1EF8-9FF2-2743FFDF81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81F7BB-5965-7B77-44BB-262AB4DF576E}"/>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2000" dirty="0">
                <a:latin typeface="+mn-lt"/>
              </a:rPr>
              <a:t>Northwest : Contractual Enrollment Goals and Outcomes</a:t>
            </a:r>
            <a:endParaRPr kumimoji="0" lang="en-US" sz="2000" b="1" i="0" kern="1200" cap="none" baseline="0" dirty="0">
              <a:latin typeface="+mn-lt"/>
            </a:endParaRPr>
          </a:p>
        </p:txBody>
      </p:sp>
      <p:graphicFrame>
        <p:nvGraphicFramePr>
          <p:cNvPr id="9" name="TextBox 4">
            <a:extLst>
              <a:ext uri="{FF2B5EF4-FFF2-40B4-BE49-F238E27FC236}">
                <a16:creationId xmlns:a16="http://schemas.microsoft.com/office/drawing/2014/main" id="{A1476ADE-73FC-FA7C-7852-5B11C4AD0C4C}"/>
              </a:ext>
            </a:extLst>
          </p:cNvPr>
          <p:cNvGraphicFramePr/>
          <p:nvPr/>
        </p:nvGraphicFramePr>
        <p:xfrm>
          <a:off x="457200" y="1120378"/>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Chart, scatter chart&#10;&#10;AI-generated content may be incorrect.">
            <a:extLst>
              <a:ext uri="{FF2B5EF4-FFF2-40B4-BE49-F238E27FC236}">
                <a16:creationId xmlns:a16="http://schemas.microsoft.com/office/drawing/2014/main" id="{BDF3070F-3493-BC00-3AAB-9AD9BFF8B7C4}"/>
              </a:ext>
            </a:extLst>
          </p:cNvPr>
          <p:cNvPicPr>
            <a:picLocks noChangeAspect="1"/>
          </p:cNvPicPr>
          <p:nvPr/>
        </p:nvPicPr>
        <p:blipFill>
          <a:blip r:embed="rId8"/>
          <a:stretch>
            <a:fillRect/>
          </a:stretch>
        </p:blipFill>
        <p:spPr>
          <a:xfrm>
            <a:off x="377385" y="998723"/>
            <a:ext cx="8389229" cy="3516127"/>
          </a:xfrm>
          <a:prstGeom prst="rect">
            <a:avLst/>
          </a:prstGeom>
        </p:spPr>
      </p:pic>
      <p:sp>
        <p:nvSpPr>
          <p:cNvPr id="4" name="TextBox 3">
            <a:extLst>
              <a:ext uri="{FF2B5EF4-FFF2-40B4-BE49-F238E27FC236}">
                <a16:creationId xmlns:a16="http://schemas.microsoft.com/office/drawing/2014/main" id="{B98DE889-B883-8358-C915-ADE00477AA4B}"/>
              </a:ext>
            </a:extLst>
          </p:cNvPr>
          <p:cNvSpPr txBox="1"/>
          <p:nvPr/>
        </p:nvSpPr>
        <p:spPr>
          <a:xfrm>
            <a:off x="3840479" y="4592153"/>
            <a:ext cx="1463040" cy="369332"/>
          </a:xfrm>
          <a:prstGeom prst="rect">
            <a:avLst/>
          </a:prstGeom>
          <a:noFill/>
        </p:spPr>
        <p:txBody>
          <a:bodyPr wrap="square" rtlCol="0">
            <a:spAutoFit/>
          </a:bodyPr>
          <a:lstStyle/>
          <a:p>
            <a:pPr algn="ctr"/>
            <a:r>
              <a:rPr lang="en-US" b="1" dirty="0"/>
              <a:t>ADULT</a:t>
            </a:r>
          </a:p>
        </p:txBody>
      </p:sp>
    </p:spTree>
    <p:extLst>
      <p:ext uri="{BB962C8B-B14F-4D97-AF65-F5344CB8AC3E}">
        <p14:creationId xmlns:p14="http://schemas.microsoft.com/office/powerpoint/2010/main" val="52242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F3C56-13C6-891B-E604-FBE338DF67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E41D4C-495E-0A09-BDAD-E6761A2288DD}"/>
              </a:ext>
            </a:extLst>
          </p:cNvPr>
          <p:cNvSpPr>
            <a:spLocks noGrp="1"/>
          </p:cNvSpPr>
          <p:nvPr>
            <p:ph type="title"/>
          </p:nvPr>
        </p:nvSpPr>
        <p:spPr>
          <a:xfrm>
            <a:off x="609600" y="0"/>
            <a:ext cx="8180450" cy="571500"/>
          </a:xfrm>
        </p:spPr>
        <p:txBody>
          <a:bodyPr lIns="91440" tIns="45720" rIns="91440" bIns="45720" anchor="ctr">
            <a:noAutofit/>
          </a:bodyPr>
          <a:lstStyle/>
          <a:p>
            <a:pPr>
              <a:lnSpc>
                <a:spcPct val="90000"/>
              </a:lnSpc>
            </a:pPr>
            <a:r>
              <a:rPr lang="en-US" sz="2000" dirty="0">
                <a:latin typeface="+mn-lt"/>
              </a:rPr>
              <a:t>Northwest : Contractual Enrollment Goals and Outcomes</a:t>
            </a:r>
            <a:endParaRPr kumimoji="0" lang="en-US" sz="2000" b="1" i="0" kern="1200" cap="none" baseline="0" dirty="0">
              <a:latin typeface="+mn-lt"/>
            </a:endParaRPr>
          </a:p>
        </p:txBody>
      </p:sp>
      <p:graphicFrame>
        <p:nvGraphicFramePr>
          <p:cNvPr id="9" name="TextBox 4">
            <a:extLst>
              <a:ext uri="{FF2B5EF4-FFF2-40B4-BE49-F238E27FC236}">
                <a16:creationId xmlns:a16="http://schemas.microsoft.com/office/drawing/2014/main" id="{9174B5E5-DD35-00B5-8DCE-93888F69AB8B}"/>
              </a:ext>
            </a:extLst>
          </p:cNvPr>
          <p:cNvGraphicFramePr/>
          <p:nvPr/>
        </p:nvGraphicFramePr>
        <p:xfrm>
          <a:off x="457200" y="1120378"/>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B7EFA6E-F2B2-FA9C-9D2D-F805EBA82BE2}"/>
              </a:ext>
            </a:extLst>
          </p:cNvPr>
          <p:cNvSpPr txBox="1"/>
          <p:nvPr/>
        </p:nvSpPr>
        <p:spPr>
          <a:xfrm>
            <a:off x="3168396" y="4514850"/>
            <a:ext cx="2807208" cy="369332"/>
          </a:xfrm>
          <a:prstGeom prst="rect">
            <a:avLst/>
          </a:prstGeom>
          <a:noFill/>
        </p:spPr>
        <p:txBody>
          <a:bodyPr wrap="square" rtlCol="0">
            <a:spAutoFit/>
          </a:bodyPr>
          <a:lstStyle/>
          <a:p>
            <a:pPr algn="ctr"/>
            <a:r>
              <a:rPr lang="en-US" b="1" dirty="0"/>
              <a:t>DISLOCATED WORKER</a:t>
            </a:r>
          </a:p>
        </p:txBody>
      </p:sp>
      <p:pic>
        <p:nvPicPr>
          <p:cNvPr id="6" name="Picture 5" descr="Chart, scatter chart&#10;&#10;AI-generated content may be incorrect.">
            <a:extLst>
              <a:ext uri="{FF2B5EF4-FFF2-40B4-BE49-F238E27FC236}">
                <a16:creationId xmlns:a16="http://schemas.microsoft.com/office/drawing/2014/main" id="{8B0046F4-7511-16CF-B26C-2C0AC2817B58}"/>
              </a:ext>
            </a:extLst>
          </p:cNvPr>
          <p:cNvPicPr>
            <a:picLocks noChangeAspect="1"/>
          </p:cNvPicPr>
          <p:nvPr/>
        </p:nvPicPr>
        <p:blipFill>
          <a:blip r:embed="rId8"/>
          <a:stretch>
            <a:fillRect/>
          </a:stretch>
        </p:blipFill>
        <p:spPr>
          <a:xfrm>
            <a:off x="562978" y="1120378"/>
            <a:ext cx="8123822" cy="3394472"/>
          </a:xfrm>
          <a:prstGeom prst="rect">
            <a:avLst/>
          </a:prstGeom>
        </p:spPr>
      </p:pic>
    </p:spTree>
    <p:extLst>
      <p:ext uri="{BB962C8B-B14F-4D97-AF65-F5344CB8AC3E}">
        <p14:creationId xmlns:p14="http://schemas.microsoft.com/office/powerpoint/2010/main" val="2068926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 Presentation Template">
  <a:themeElements>
    <a:clrScheme name="Workforce Board">
      <a:dk1>
        <a:sysClr val="windowText" lastClr="000000"/>
      </a:dk1>
      <a:lt1>
        <a:srgbClr val="FFFFFF"/>
      </a:lt1>
      <a:dk2>
        <a:srgbClr val="012A60"/>
      </a:dk2>
      <a:lt2>
        <a:srgbClr val="EEEEF0"/>
      </a:lt2>
      <a:accent1>
        <a:srgbClr val="54979A"/>
      </a:accent1>
      <a:accent2>
        <a:srgbClr val="E46C0A"/>
      </a:accent2>
      <a:accent3>
        <a:srgbClr val="800080"/>
      </a:accent3>
      <a:accent4>
        <a:srgbClr val="FBD226"/>
      </a:accent4>
      <a:accent5>
        <a:srgbClr val="3F6E8C"/>
      </a:accent5>
      <a:accent6>
        <a:srgbClr val="626A77"/>
      </a:accent6>
      <a:hlink>
        <a:srgbClr val="000000"/>
      </a:hlink>
      <a:folHlink>
        <a:srgbClr val="000000"/>
      </a:folHlink>
    </a:clrScheme>
    <a:fontScheme name="Template 2 - Plain">
      <a:majorFont>
        <a:latin typeface="Berlin Sans FB"/>
        <a:ea typeface=""/>
        <a:cs typeface=""/>
      </a:majorFont>
      <a:minorFont>
        <a:latin typeface="Candar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5936B3F7732444AFEF1606BFED34DC" ma:contentTypeVersion="17" ma:contentTypeDescription="Create a new document." ma:contentTypeScope="" ma:versionID="05d140f9a253a8f9b73e81baee6c957b">
  <xsd:schema xmlns:xsd="http://www.w3.org/2001/XMLSchema" xmlns:xs="http://www.w3.org/2001/XMLSchema" xmlns:p="http://schemas.microsoft.com/office/2006/metadata/properties" xmlns:ns1="http://schemas.microsoft.com/sharepoint/v3" xmlns:ns2="704f474e-3c68-4b88-93ac-7c86e7119ccc" xmlns:ns3="25bf28c8-6ae6-42aa-a4b2-d83c9f61aeaa" targetNamespace="http://schemas.microsoft.com/office/2006/metadata/properties" ma:root="true" ma:fieldsID="5d97cc6ce89ee43cc7c1be79a2f29111" ns1:_="" ns2:_="" ns3:_="">
    <xsd:import namespace="http://schemas.microsoft.com/sharepoint/v3"/>
    <xsd:import namespace="704f474e-3c68-4b88-93ac-7c86e7119ccc"/>
    <xsd:import namespace="25bf28c8-6ae6-42aa-a4b2-d83c9f61ae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4f474e-3c68-4b88-93ac-7c86e7119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bf28c8-6ae6-42aa-a4b2-d83c9f61aea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c3c31cd-ca16-4f7d-8cb9-8ab7a70dea27}" ma:internalName="TaxCatchAll" ma:showField="CatchAllData" ma:web="25bf28c8-6ae6-42aa-a4b2-d83c9f61ae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704f474e-3c68-4b88-93ac-7c86e7119ccc">
      <Terms xmlns="http://schemas.microsoft.com/office/infopath/2007/PartnerControls"/>
    </lcf76f155ced4ddcb4097134ff3c332f>
    <TaxCatchAll xmlns="25bf28c8-6ae6-42aa-a4b2-d83c9f61aea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807326-0D89-49AB-976F-6D089F5D09FB}">
  <ds:schemaRefs>
    <ds:schemaRef ds:uri="25bf28c8-6ae6-42aa-a4b2-d83c9f61aeaa"/>
    <ds:schemaRef ds:uri="704f474e-3c68-4b88-93ac-7c86e7119c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25AC74-82A9-4B8A-840E-7AB44861EDE6}">
  <ds:schemaRefs>
    <ds:schemaRef ds:uri="http://purl.org/dc/term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www.w3.org/XML/1998/namespace"/>
    <ds:schemaRef ds:uri="http://schemas.microsoft.com/sharepoint/v3"/>
    <ds:schemaRef ds:uri="25bf28c8-6ae6-42aa-a4b2-d83c9f61aeaa"/>
    <ds:schemaRef ds:uri="704f474e-3c68-4b88-93ac-7c86e7119ccc"/>
    <ds:schemaRef ds:uri="http://schemas.microsoft.com/office/2006/metadata/properties"/>
  </ds:schemaRefs>
</ds:datastoreItem>
</file>

<file path=customXml/itemProps3.xml><?xml version="1.0" encoding="utf-8"?>
<ds:datastoreItem xmlns:ds="http://schemas.openxmlformats.org/officeDocument/2006/customXml" ds:itemID="{F2974FAC-CE2A-4BDD-81AE-C8133FC4C1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2015 Presentation Template</Template>
  <TotalTime>22220</TotalTime>
  <Words>5757</Words>
  <Application>Microsoft Office PowerPoint</Application>
  <PresentationFormat>On-screen Show (16:9)</PresentationFormat>
  <Paragraphs>1095</Paragraphs>
  <Slides>31</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Aptos</vt:lpstr>
      <vt:lpstr>Arial</vt:lpstr>
      <vt:lpstr>Calibri</vt:lpstr>
      <vt:lpstr>Candara</vt:lpstr>
      <vt:lpstr>Courier New</vt:lpstr>
      <vt:lpstr>Georgia</vt:lpstr>
      <vt:lpstr>Myriad Pro</vt:lpstr>
      <vt:lpstr>Segoe UI</vt:lpstr>
      <vt:lpstr>Symbol</vt:lpstr>
      <vt:lpstr>Wingdings</vt:lpstr>
      <vt:lpstr>Wingdings 2</vt:lpstr>
      <vt:lpstr>2015 Presentation Template</vt:lpstr>
      <vt:lpstr>Local Plan Update and Waiver Extensions  </vt:lpstr>
      <vt:lpstr>Agenda</vt:lpstr>
      <vt:lpstr>What are we doing and why?</vt:lpstr>
      <vt:lpstr>Waiver Requests: Performance Considerations</vt:lpstr>
      <vt:lpstr>Northwest : Local Area Trends and Significant Changes</vt:lpstr>
      <vt:lpstr>Northwest : Local Area Trends and Significant Changes</vt:lpstr>
      <vt:lpstr>Northwest : Contractual Spending Goals and Outcomes</vt:lpstr>
      <vt:lpstr>Northwest : Contractual Enrollment Goals and Outcomes</vt:lpstr>
      <vt:lpstr>Northwest : Contractual Enrollment Goals and Outcomes</vt:lpstr>
      <vt:lpstr>Northwest : Contractual Enrollment Goals and Outcomes</vt:lpstr>
      <vt:lpstr>Federal Performance Metrics Definitions</vt:lpstr>
      <vt:lpstr>Northwest : Adult Federal Performance Outcomes</vt:lpstr>
      <vt:lpstr>Northwest : Adult Federal Performance Outcomes</vt:lpstr>
      <vt:lpstr>Northwest : Dislocated Worker Federal Performance Outcomes</vt:lpstr>
      <vt:lpstr>Northwest : Dislocated Worker Federal Performance Outcomes</vt:lpstr>
      <vt:lpstr>Northwest : Youth Federal Performance Outcomes</vt:lpstr>
      <vt:lpstr>Northwest : Youth Federal Performance Outcomes</vt:lpstr>
      <vt:lpstr>DRAFT MOTION</vt:lpstr>
      <vt:lpstr>North Central/SkillSource : Local Area Trends and Significant Changes</vt:lpstr>
      <vt:lpstr>North Central/SkillSource : Local Area Trends and Significant Changes</vt:lpstr>
      <vt:lpstr>North Central/SkillSource : Contractual Spending Goals and Outcomes</vt:lpstr>
      <vt:lpstr>North Central/SkillSource : Contractual Enrollment Goals and Outcomes</vt:lpstr>
      <vt:lpstr>North Central/SkillSource : Contractual Enrollment Goals and Outcomes</vt:lpstr>
      <vt:lpstr>North Central/SkillSource : Contractual Enrollment Goals and Outcomes</vt:lpstr>
      <vt:lpstr>North Central/SkillSource : Adult Federal Performance Outcomes</vt:lpstr>
      <vt:lpstr>North Central/SkillSource : Adult Federal Performance Outcomes</vt:lpstr>
      <vt:lpstr>North Central/SkillSource : Dislocated Worker Federal Performance Outcomes</vt:lpstr>
      <vt:lpstr>North Central/SkillSource : Dislocated Worker Federal Performance Outcomes</vt:lpstr>
      <vt:lpstr>North Central/SkillSource : Youth Federal Performance Outcomes</vt:lpstr>
      <vt:lpstr>North Central/SkillSource : Youth Federal Performance Outcomes</vt:lpstr>
      <vt:lpstr>DRAFT MOTION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dc:creator>
  <cp:lastModifiedBy>Gallagher, Liz (WTB)</cp:lastModifiedBy>
  <cp:revision>80</cp:revision>
  <cp:lastPrinted>2025-03-19T16:47:18Z</cp:lastPrinted>
  <dcterms:created xsi:type="dcterms:W3CDTF">2017-08-15T15:52:25Z</dcterms:created>
  <dcterms:modified xsi:type="dcterms:W3CDTF">2025-03-19T20:41:38Z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0x0101005D5936B3F7732444AFEF1606BFED34DC</vt:lpwstr>
  </property>
  <property fmtid="{D5CDD505-2E9C-101B-9397-08002B2CF9AE}" pid="3" name="MediaServiceImageTags">
    <vt:lpwstr/>
  </property>
</Properties>
</file>