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modernComment_17D_1B2722D5.xml" ContentType="application/vnd.ms-powerpoint.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modernComment_187_EDE49CB2.xml" ContentType="application/vnd.ms-powerpoint.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4"/>
  </p:sldMasterIdLst>
  <p:notesMasterIdLst>
    <p:notesMasterId r:id="rId13"/>
  </p:notesMasterIdLst>
  <p:sldIdLst>
    <p:sldId id="349" r:id="rId5"/>
    <p:sldId id="381" r:id="rId6"/>
    <p:sldId id="390" r:id="rId7"/>
    <p:sldId id="377" r:id="rId8"/>
    <p:sldId id="382" r:id="rId9"/>
    <p:sldId id="391" r:id="rId10"/>
    <p:sldId id="392" r:id="rId11"/>
    <p:sldId id="268" r:id="rId12"/>
  </p:sldIdLst>
  <p:sldSz cx="9144000" cy="5143500" type="screen16x9"/>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8626B09-DD78-4B23-73D7-CEAF0F2CD99C}" name="Fite, Claire (WTB)" initials="F(" userId="S::claire.fite@wtb.wa.gov::a64f99a2-4e5a-41ed-8d87-3c8fdf60cece" providerId="AD"/>
  <p188:author id="{163BFD42-68C8-9427-522F-6DBD9A510B5D}" name="Gattman, Nova (WTB)" initials="NG" userId="S::nova.gattman@wtb.wa.gov::87cf46de-809f-4754-92b5-c917558467f8" providerId="AD"/>
  <p188:author id="{FCBB3A43-1490-E3DC-2A0B-D847C25C30D2}" name="Koch, Shawna (WTB)" initials="SK" userId="Koch, Shawna (WTB)" providerId="None"/>
  <p188:author id="{ADC5256F-CFBB-7442-CDFB-24C06AAD5732}" name="Gallagher, Liz (WTB)" initials="LG" userId="S::Liz.Gallagher@wtb.wa.gov::6829b499-f6df-48b0-a95e-adc16ad129a6" providerId="AD"/>
  <p188:author id="{3E5AB4B1-9105-4091-9615-2CDBE60AAF4F}" name="Goutam, Kim (WTB)" initials="G(" userId="S::kim.goutam@wtb.wa.gov::c83d8736-47f7-466f-b0c7-4f8e355cd4b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2A60"/>
    <a:srgbClr val="3A6278"/>
    <a:srgbClr val="E46C0A"/>
    <a:srgbClr val="1A2247"/>
    <a:srgbClr val="54979A"/>
    <a:srgbClr val="131C41"/>
    <a:srgbClr val="424456"/>
    <a:srgbClr val="373737"/>
    <a:srgbClr val="4380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9080" autoAdjust="0"/>
  </p:normalViewPr>
  <p:slideViewPr>
    <p:cSldViewPr snapToGrid="0">
      <p:cViewPr varScale="1">
        <p:scale>
          <a:sx n="58" d="100"/>
          <a:sy n="58" d="100"/>
        </p:scale>
        <p:origin x="1520" y="40"/>
      </p:cViewPr>
      <p:guideLst>
        <p:guide orient="horz" pos="1620"/>
        <p:guide pos="2880"/>
      </p:guideLst>
    </p:cSldViewPr>
  </p:slideViewPr>
  <p:notesTextViewPr>
    <p:cViewPr>
      <p:scale>
        <a:sx n="3" d="2"/>
        <a:sy n="3" d="2"/>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omments/modernComment_17D_1B2722D5.xml><?xml version="1.0" encoding="utf-8"?>
<p188:cmLst xmlns:a="http://schemas.openxmlformats.org/drawingml/2006/main" xmlns:r="http://schemas.openxmlformats.org/officeDocument/2006/relationships" xmlns:p188="http://schemas.microsoft.com/office/powerpoint/2018/8/main">
  <p188:cm id="{7FC66948-C36C-49E3-A4EC-8A47F0C34424}" authorId="{FCBB3A43-1490-E3DC-2A0B-D847C25C30D2}" created="2025-03-19T20:34:12.418">
    <ac:txMkLst xmlns:ac="http://schemas.microsoft.com/office/drawing/2013/main/command">
      <pc:docMk xmlns:pc="http://schemas.microsoft.com/office/powerpoint/2013/main/command"/>
      <pc:sldMk xmlns:pc="http://schemas.microsoft.com/office/powerpoint/2013/main/command" cId="455549653" sldId="381"/>
      <ac:spMk id="4" creationId="{E3CE0082-2418-0457-C9DC-B81A54307DFD}"/>
      <ac:txMk cp="325" len="13">
        <ac:context len="390" hash="934700371"/>
      </ac:txMk>
    </ac:txMkLst>
    <p188:pos x="7722951" y="3599056"/>
    <p188:txBody>
      <a:bodyPr/>
      <a:lstStyle/>
      <a:p>
        <a:r>
          <a:rPr lang="en-US"/>
          <a:t>Should this be Basic Skills instead?</a:t>
        </a:r>
      </a:p>
    </p188:txBody>
    <p188:extLst>
      <p:ext xmlns:p="http://schemas.openxmlformats.org/presentationml/2006/main" uri="{57CB4572-C831-44C2-8A1C-0ADB6CCDFE69}">
        <p223:reactions xmlns:p223="http://schemas.microsoft.com/office/powerpoint/2022/03/main">
          <p223:rxn type="👍">
            <p223:instance time="2025-03-19T20:44:51.407" authorId="{ADC5256F-CFBB-7442-CDFB-24C06AAD5732}"/>
          </p223:rxn>
        </p223:reactions>
      </p:ext>
    </p188:extLst>
  </p188:cm>
  <p188:cm id="{964904E8-18A3-41B3-88A5-A99A587C167B}" authorId="{FCBB3A43-1490-E3DC-2A0B-D847C25C30D2}" created="2025-03-19T20:34:24.222">
    <ac:txMkLst xmlns:ac="http://schemas.microsoft.com/office/drawing/2013/main/command">
      <pc:docMk xmlns:pc="http://schemas.microsoft.com/office/powerpoint/2013/main/command"/>
      <pc:sldMk xmlns:pc="http://schemas.microsoft.com/office/powerpoint/2013/main/command" cId="455549653" sldId="381"/>
      <ac:spMk id="4" creationId="{E3CE0082-2418-0457-C9DC-B81A54307DFD}"/>
      <ac:txMk cp="349" len="13">
        <ac:context len="390" hash="934700371"/>
      </ac:txMk>
    </ac:txMkLst>
    <p188:pos x="2626843" y="4323885"/>
    <p188:txBody>
      <a:bodyPr/>
      <a:lstStyle/>
      <a:p>
        <a:r>
          <a:rPr lang="en-US"/>
          <a:t>Same comment as above </a:t>
        </a:r>
      </a:p>
    </p188:txBody>
    <p188:extLst>
      <p:ext xmlns:p="http://schemas.openxmlformats.org/presentationml/2006/main" uri="{57CB4572-C831-44C2-8A1C-0ADB6CCDFE69}">
        <p223:reactions xmlns:p223="http://schemas.microsoft.com/office/powerpoint/2022/03/main">
          <p223:rxn type="👍">
            <p223:instance time="2025-03-19T20:44:50.461" authorId="{ADC5256F-CFBB-7442-CDFB-24C06AAD5732}"/>
          </p223:rxn>
        </p223:reactions>
      </p:ext>
    </p188:extLst>
  </p188:cm>
</p188:cmLst>
</file>

<file path=ppt/comments/modernComment_187_EDE49CB2.xml><?xml version="1.0" encoding="utf-8"?>
<p188:cmLst xmlns:a="http://schemas.openxmlformats.org/drawingml/2006/main" xmlns:r="http://schemas.openxmlformats.org/officeDocument/2006/relationships" xmlns:p188="http://schemas.microsoft.com/office/powerpoint/2018/8/main">
  <p188:cm id="{21AD47A6-D1DE-4BB9-8B91-85D1DF016E4C}" authorId="{FCBB3A43-1490-E3DC-2A0B-D847C25C30D2}" created="2025-03-19T20:41:10.305">
    <ac:txMkLst xmlns:ac="http://schemas.microsoft.com/office/drawing/2013/main/command">
      <pc:docMk xmlns:pc="http://schemas.microsoft.com/office/powerpoint/2013/main/command"/>
      <pc:sldMk xmlns:pc="http://schemas.microsoft.com/office/powerpoint/2013/main/command" cId="3991182514" sldId="391"/>
      <ac:spMk id="2" creationId="{C65F0AAD-6A47-19B2-E80A-B83DC93B1319}"/>
      <ac:txMk cp="291" len="7">
        <ac:context len="483" hash="2528643458"/>
      </ac:txMk>
    </ac:txMkLst>
    <p188:pos x="3940023" y="2202477"/>
    <p188:txBody>
      <a:bodyPr/>
      <a:lstStyle/>
      <a:p>
        <a:r>
          <a:rPr lang="en-US"/>
          <a:t>Would “advises” work better here?</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4" tIns="46586" rIns="93174"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4" tIns="46586" rIns="93174" bIns="46586" rtlCol="0"/>
          <a:lstStyle>
            <a:lvl1pPr algn="r">
              <a:defRPr sz="1200"/>
            </a:lvl1pPr>
          </a:lstStyle>
          <a:p>
            <a:fld id="{A0ACFE14-F0A4-4244-8D07-5E86585719C6}" type="datetimeFigureOut">
              <a:rPr lang="en-US" smtClean="0"/>
              <a:t>3/19/2025</a:t>
            </a:fld>
            <a:endParaRPr lang="en-US"/>
          </a:p>
        </p:txBody>
      </p:sp>
      <p:sp>
        <p:nvSpPr>
          <p:cNvPr id="4" name="Slide Image Placeholder 3"/>
          <p:cNvSpPr>
            <a:spLocks noGrp="1" noRot="1" noChangeAspect="1"/>
          </p:cNvSpPr>
          <p:nvPr>
            <p:ph type="sldImg" idx="2"/>
          </p:nvPr>
        </p:nvSpPr>
        <p:spPr>
          <a:xfrm>
            <a:off x="407988" y="698500"/>
            <a:ext cx="6194425" cy="3484563"/>
          </a:xfrm>
          <a:prstGeom prst="rect">
            <a:avLst/>
          </a:prstGeom>
          <a:noFill/>
          <a:ln w="12700">
            <a:solidFill>
              <a:prstClr val="black"/>
            </a:solidFill>
          </a:ln>
        </p:spPr>
        <p:txBody>
          <a:bodyPr vert="horz" lIns="93174" tIns="46586" rIns="93174" bIns="46586"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4" tIns="46586" rIns="93174"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4" tIns="46586" rIns="93174"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4" tIns="46586" rIns="93174" bIns="46586" rtlCol="0" anchor="b"/>
          <a:lstStyle>
            <a:lvl1pPr algn="r">
              <a:defRPr sz="1200"/>
            </a:lvl1pPr>
          </a:lstStyle>
          <a:p>
            <a:fld id="{0CDC9AD7-7F40-42FC-AE50-7A2ECA835FF1}" type="slidenum">
              <a:rPr lang="en-US" smtClean="0"/>
              <a:t>‹#›</a:t>
            </a:fld>
            <a:endParaRPr lang="en-US"/>
          </a:p>
        </p:txBody>
      </p:sp>
    </p:spTree>
    <p:extLst>
      <p:ext uri="{BB962C8B-B14F-4D97-AF65-F5344CB8AC3E}">
        <p14:creationId xmlns:p14="http://schemas.microsoft.com/office/powerpoint/2010/main" val="1659294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7000"/>
              </a:lnSpc>
              <a:buFont typeface="Arial" panose="020B0604020202020204" pitchFamily="34" charset="0"/>
              <a:buNone/>
            </a:pPr>
            <a:r>
              <a:rPr lang="en-US" sz="1200" dirty="0"/>
              <a:t>This presentation previews potential updates to Policy 1011 to expand basic skills assessment beyond </a:t>
            </a:r>
            <a:r>
              <a:rPr lang="en-US" sz="1200" b="0" kern="100" dirty="0">
                <a:latin typeface="Aptos" panose="020B0004020202020204" pitchFamily="34" charset="0"/>
                <a:ea typeface="Aptos" panose="020B0004020202020204" pitchFamily="34" charset="0"/>
                <a:cs typeface="Times New Roman" panose="02020603050405020304" pitchFamily="18" charset="0"/>
              </a:rPr>
              <a:t>what we call the CASAS exam. Liz Casey with the ESD policy team is also on the call today and will be available for questions and clarifications. </a:t>
            </a:r>
            <a:endParaRPr lang="en-US" sz="1200" b="1" kern="100" dirty="0">
              <a:latin typeface="Aptos" panose="020B0004020202020204" pitchFamily="34" charset="0"/>
              <a:ea typeface="Aptos" panose="020B0004020202020204" pitchFamily="34" charset="0"/>
              <a:cs typeface="Times New Roman" panose="02020603050405020304" pitchFamily="18" charset="0"/>
            </a:endParaRPr>
          </a:p>
          <a:p>
            <a:endParaRPr lang="en-US" sz="1200" dirty="0"/>
          </a:p>
        </p:txBody>
      </p:sp>
      <p:sp>
        <p:nvSpPr>
          <p:cNvPr id="4" name="Slide Number Placeholder 3"/>
          <p:cNvSpPr>
            <a:spLocks noGrp="1"/>
          </p:cNvSpPr>
          <p:nvPr>
            <p:ph type="sldNum" sz="quarter" idx="5"/>
          </p:nvPr>
        </p:nvSpPr>
        <p:spPr/>
        <p:txBody>
          <a:bodyPr/>
          <a:lstStyle/>
          <a:p>
            <a:fld id="{0CDC9AD7-7F40-42FC-AE50-7A2ECA835FF1}" type="slidenum">
              <a:rPr lang="en-US" smtClean="0"/>
              <a:t>1</a:t>
            </a:fld>
            <a:endParaRPr lang="en-US"/>
          </a:p>
        </p:txBody>
      </p:sp>
    </p:spTree>
    <p:extLst>
      <p:ext uri="{BB962C8B-B14F-4D97-AF65-F5344CB8AC3E}">
        <p14:creationId xmlns:p14="http://schemas.microsoft.com/office/powerpoint/2010/main" val="354041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FED967-5113-20A3-9A0B-B0E8290534B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34157AE-93EC-C079-4A8F-151335C6C28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A096DEA-6B0C-9ED3-D2BE-EB15AF7FBCAA}"/>
              </a:ext>
            </a:extLst>
          </p:cNvPr>
          <p:cNvSpPr>
            <a:spLocks noGrp="1"/>
          </p:cNvSpPr>
          <p:nvPr>
            <p:ph type="body" idx="1"/>
          </p:nvPr>
        </p:nvSpPr>
        <p:spPr/>
        <p:txBody>
          <a:bodyPr/>
          <a:lstStyle/>
          <a:p>
            <a:r>
              <a:rPr lang="en-US" dirty="0">
                <a:cs typeface="Calibri"/>
              </a:rPr>
              <a:t>Here’s an agenda of what we will be reviewing today - After we gain a clear understanding of what we need to do with the information given, we will review that we will review</a:t>
            </a:r>
            <a:r>
              <a:rPr lang="en-US" dirty="0"/>
              <a:t> the policies historical context, a policy development timeline, research findings, and ongoing policy update discussions with stakeholders.</a:t>
            </a:r>
            <a:endParaRPr lang="en-US" dirty="0">
              <a:cs typeface="Calibri"/>
            </a:endParaRPr>
          </a:p>
        </p:txBody>
      </p:sp>
      <p:sp>
        <p:nvSpPr>
          <p:cNvPr id="4" name="Slide Number Placeholder 3">
            <a:extLst>
              <a:ext uri="{FF2B5EF4-FFF2-40B4-BE49-F238E27FC236}">
                <a16:creationId xmlns:a16="http://schemas.microsoft.com/office/drawing/2014/main" id="{8BBF7F8A-BE7E-658C-C851-B757082AF878}"/>
              </a:ext>
            </a:extLst>
          </p:cNvPr>
          <p:cNvSpPr>
            <a:spLocks noGrp="1"/>
          </p:cNvSpPr>
          <p:nvPr>
            <p:ph type="sldNum" sz="quarter" idx="5"/>
          </p:nvPr>
        </p:nvSpPr>
        <p:spPr/>
        <p:txBody>
          <a:bodyPr/>
          <a:lstStyle/>
          <a:p>
            <a:fld id="{0CDC9AD7-7F40-42FC-AE50-7A2ECA835FF1}" type="slidenum">
              <a:rPr lang="en-US" smtClean="0"/>
              <a:t>2</a:t>
            </a:fld>
            <a:endParaRPr lang="en-US"/>
          </a:p>
        </p:txBody>
      </p:sp>
    </p:spTree>
    <p:extLst>
      <p:ext uri="{BB962C8B-B14F-4D97-AF65-F5344CB8AC3E}">
        <p14:creationId xmlns:p14="http://schemas.microsoft.com/office/powerpoint/2010/main" val="3409341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C554AC-9CEB-FBDA-896F-1A665121999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24285F8-5863-48FE-AB22-11829E4EB59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7D9EA01-96B5-1CFF-4A36-E062E90E705E}"/>
              </a:ext>
            </a:extLst>
          </p:cNvPr>
          <p:cNvSpPr>
            <a:spLocks noGrp="1"/>
          </p:cNvSpPr>
          <p:nvPr>
            <p:ph type="body" idx="1"/>
          </p:nvPr>
        </p:nvSpPr>
        <p:spPr/>
        <p:txBody>
          <a:bodyPr/>
          <a:lstStyle/>
          <a:p>
            <a:r>
              <a:rPr lang="en-US" b="1" dirty="0"/>
              <a:t>What are we doing?</a:t>
            </a:r>
          </a:p>
          <a:p>
            <a:endParaRPr lang="en-US" dirty="0"/>
          </a:p>
          <a:p>
            <a:r>
              <a:rPr lang="en-US" dirty="0"/>
              <a:t>This presentation is for discussion only—no official action on Policy 1011 will be taken until the June 18th Board meeting.</a:t>
            </a:r>
          </a:p>
          <a:p>
            <a:endParaRPr lang="en-US" dirty="0"/>
          </a:p>
          <a:p>
            <a:r>
              <a:rPr lang="en-US" b="1" dirty="0"/>
              <a:t>Context:</a:t>
            </a:r>
          </a:p>
          <a:p>
            <a:br>
              <a:rPr lang="en-US" dirty="0"/>
            </a:br>
            <a:r>
              <a:rPr lang="en-US" dirty="0"/>
              <a:t>Currently, a Workforce Information Notice (WIN) waives Policy 1011 until June 30, allowing local workforce boards and Title 1B program staff to use various federally approved methods to determine basic skills deficiency. This includes assessing whether a customer functions at an 8th-grade level or lacks essential job or societal skills.</a:t>
            </a:r>
          </a:p>
          <a:p>
            <a:endParaRPr lang="en-US" dirty="0"/>
          </a:p>
          <a:p>
            <a:r>
              <a:rPr lang="en-US" dirty="0"/>
              <a:t>When the WIN expires, Policy 1011 will take effect in its current form, restricting assessment to a single test (the </a:t>
            </a:r>
            <a:r>
              <a:rPr lang="en-US" sz="1200" dirty="0"/>
              <a:t>Comprehensive Adult Student Assessment Systems test also known as </a:t>
            </a:r>
            <a:r>
              <a:rPr lang="en-US" dirty="0"/>
              <a:t>CASAS) for Adult, Dislocated Worker, and Youth programs under Title 1B. The policy needs an update to align with WIOA and ensure local areas can accurately and consistently assess basic skills deficiency.</a:t>
            </a:r>
          </a:p>
        </p:txBody>
      </p:sp>
      <p:sp>
        <p:nvSpPr>
          <p:cNvPr id="4" name="Slide Number Placeholder 3">
            <a:extLst>
              <a:ext uri="{FF2B5EF4-FFF2-40B4-BE49-F238E27FC236}">
                <a16:creationId xmlns:a16="http://schemas.microsoft.com/office/drawing/2014/main" id="{6F29D4FE-34AF-2432-4C36-DCC1FD01D396}"/>
              </a:ext>
            </a:extLst>
          </p:cNvPr>
          <p:cNvSpPr>
            <a:spLocks noGrp="1"/>
          </p:cNvSpPr>
          <p:nvPr>
            <p:ph type="sldNum" sz="quarter" idx="5"/>
          </p:nvPr>
        </p:nvSpPr>
        <p:spPr/>
        <p:txBody>
          <a:bodyPr/>
          <a:lstStyle/>
          <a:p>
            <a:fld id="{0CDC9AD7-7F40-42FC-AE50-7A2ECA835FF1}" type="slidenum">
              <a:rPr lang="en-US" smtClean="0"/>
              <a:t>3</a:t>
            </a:fld>
            <a:endParaRPr lang="en-US"/>
          </a:p>
        </p:txBody>
      </p:sp>
    </p:spTree>
    <p:extLst>
      <p:ext uri="{BB962C8B-B14F-4D97-AF65-F5344CB8AC3E}">
        <p14:creationId xmlns:p14="http://schemas.microsoft.com/office/powerpoint/2010/main" val="142213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102328-CD59-6CE4-4879-90DB4CEFEE6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3C453A5-E0E9-5061-8456-84B20E4E9CC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DDE7E58-1E4C-29CB-9D1E-0378E4220522}"/>
              </a:ext>
            </a:extLst>
          </p:cNvPr>
          <p:cNvSpPr>
            <a:spLocks noGrp="1"/>
          </p:cNvSpPr>
          <p:nvPr>
            <p:ph type="body" idx="1"/>
          </p:nvPr>
        </p:nvSpPr>
        <p:spPr/>
        <p:txBody>
          <a:bodyPr/>
          <a:lstStyle/>
          <a:p>
            <a:r>
              <a:rPr lang="en-US" sz="1200" b="1" dirty="0"/>
              <a:t>Quick Context for Policy 1011</a:t>
            </a:r>
          </a:p>
          <a:p>
            <a:endParaRPr lang="en-US" sz="1200" b="1" dirty="0"/>
          </a:p>
          <a:p>
            <a:pPr>
              <a:buFont typeface="Arial" panose="020B0604020202020204" pitchFamily="34" charset="0"/>
              <a:buChar char="•"/>
            </a:pPr>
            <a:r>
              <a:rPr lang="en-US" sz="1200" b="1" dirty="0"/>
              <a:t>Created in 2009 under WIA</a:t>
            </a:r>
            <a:r>
              <a:rPr lang="en-US" sz="1200" dirty="0"/>
              <a:t>, before WIOA existed.</a:t>
            </a:r>
          </a:p>
          <a:p>
            <a:pPr>
              <a:buFont typeface="Arial" panose="020B0604020202020204" pitchFamily="34" charset="0"/>
              <a:buChar char="•"/>
            </a:pPr>
            <a:endParaRPr lang="en-US" sz="1200" dirty="0"/>
          </a:p>
          <a:p>
            <a:pPr>
              <a:buFont typeface="Arial" panose="020B0604020202020204" pitchFamily="34" charset="0"/>
              <a:buChar char="•"/>
            </a:pPr>
            <a:r>
              <a:rPr lang="en-US" sz="1200" b="1" dirty="0"/>
              <a:t>CASAS test approved in 2010</a:t>
            </a:r>
            <a:r>
              <a:rPr lang="en-US" sz="1200" dirty="0"/>
              <a:t> to align with Title II standards, which made sense at the time when WIA prioritized youth still in high school and CASAS was required for post-secondary courses.</a:t>
            </a:r>
          </a:p>
          <a:p>
            <a:pPr>
              <a:buFont typeface="Arial" panose="020B0604020202020204" pitchFamily="34" charset="0"/>
              <a:buChar char="•"/>
            </a:pPr>
            <a:endParaRPr lang="en-US" sz="1200" b="1" dirty="0"/>
          </a:p>
          <a:p>
            <a:pPr>
              <a:buFont typeface="Arial" panose="020B0604020202020204" pitchFamily="34" charset="0"/>
              <a:buChar char="•"/>
            </a:pPr>
            <a:r>
              <a:rPr lang="en-US" sz="1200" b="1" dirty="0"/>
              <a:t>WIOA (2016) shifted priorities</a:t>
            </a:r>
            <a:r>
              <a:rPr lang="en-US" sz="1200" dirty="0"/>
              <a:t>, focusing on out-of-school youth and more flexible, skills-based assessments rather than rigid exams.</a:t>
            </a:r>
          </a:p>
          <a:p>
            <a:pPr>
              <a:buFont typeface="Arial" panose="020B0604020202020204" pitchFamily="34" charset="0"/>
              <a:buChar char="•"/>
            </a:pPr>
            <a:endParaRPr lang="en-US" sz="1200" b="1" dirty="0"/>
          </a:p>
          <a:p>
            <a:pPr>
              <a:buFont typeface="Arial" panose="020B0604020202020204" pitchFamily="34" charset="0"/>
              <a:buChar char="•"/>
            </a:pPr>
            <a:r>
              <a:rPr lang="en-US" sz="1200" b="1" dirty="0"/>
              <a:t>COVID led to WIN 0107</a:t>
            </a:r>
            <a:r>
              <a:rPr lang="en-US" sz="1200" dirty="0"/>
              <a:t>, allowing local areas more flexibility in assessing Basic Skills Deficiency—this is still in place instead of Policy 1011.</a:t>
            </a:r>
          </a:p>
          <a:p>
            <a:pPr>
              <a:buFont typeface="Arial" panose="020B0604020202020204" pitchFamily="34" charset="0"/>
              <a:buChar char="•"/>
            </a:pPr>
            <a:endParaRPr lang="en-US" sz="1200" dirty="0"/>
          </a:p>
          <a:p>
            <a:r>
              <a:rPr lang="en-US" sz="1200" dirty="0"/>
              <a:t>Now, we need to </a:t>
            </a:r>
            <a:r>
              <a:rPr lang="en-US" sz="1200" b="1" dirty="0"/>
              <a:t>update Policy 1011</a:t>
            </a:r>
            <a:r>
              <a:rPr lang="en-US" sz="1200" dirty="0"/>
              <a:t> to align with WIOA and better support workforce needs.</a:t>
            </a:r>
          </a:p>
        </p:txBody>
      </p:sp>
      <p:sp>
        <p:nvSpPr>
          <p:cNvPr id="4" name="Slide Number Placeholder 3">
            <a:extLst>
              <a:ext uri="{FF2B5EF4-FFF2-40B4-BE49-F238E27FC236}">
                <a16:creationId xmlns:a16="http://schemas.microsoft.com/office/drawing/2014/main" id="{1E8C6165-537E-4BC6-B5CE-BE8938BE35A0}"/>
              </a:ext>
            </a:extLst>
          </p:cNvPr>
          <p:cNvSpPr>
            <a:spLocks noGrp="1"/>
          </p:cNvSpPr>
          <p:nvPr>
            <p:ph type="sldNum" sz="quarter" idx="5"/>
          </p:nvPr>
        </p:nvSpPr>
        <p:spPr/>
        <p:txBody>
          <a:bodyPr/>
          <a:lstStyle/>
          <a:p>
            <a:fld id="{0CDC9AD7-7F40-42FC-AE50-7A2ECA835FF1}" type="slidenum">
              <a:rPr lang="en-US" smtClean="0"/>
              <a:t>4</a:t>
            </a:fld>
            <a:endParaRPr lang="en-US"/>
          </a:p>
        </p:txBody>
      </p:sp>
    </p:spTree>
    <p:extLst>
      <p:ext uri="{BB962C8B-B14F-4D97-AF65-F5344CB8AC3E}">
        <p14:creationId xmlns:p14="http://schemas.microsoft.com/office/powerpoint/2010/main" val="407605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137388-8790-D0D6-F149-4CB66A94927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CF2BA31-1FA3-6B64-A0F4-98959462C67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5AAA67-D282-C088-746B-708071D155BC}"/>
              </a:ext>
            </a:extLst>
          </p:cNvPr>
          <p:cNvSpPr>
            <a:spLocks noGrp="1"/>
          </p:cNvSpPr>
          <p:nvPr>
            <p:ph type="body" idx="1"/>
          </p:nvPr>
        </p:nvSpPr>
        <p:spPr/>
        <p:txBody>
          <a:bodyPr/>
          <a:lstStyle/>
          <a:p>
            <a:r>
              <a:rPr lang="en-US" dirty="0">
                <a:cs typeface="Calibri"/>
              </a:rPr>
              <a:t>Our current timeline for this policy is already in motion:</a:t>
            </a:r>
          </a:p>
          <a:p>
            <a:endParaRPr lang="en-US" dirty="0">
              <a:cs typeface="Calibri"/>
            </a:endParaRPr>
          </a:p>
          <a:p>
            <a:r>
              <a:rPr lang="en-US" dirty="0">
                <a:cs typeface="Calibri"/>
              </a:rPr>
              <a:t>We have started initial workgroup discussion this month with stakeholders, including ESD Grants Management and Monitoring staff and Local Area Program leads. </a:t>
            </a:r>
          </a:p>
          <a:p>
            <a:endParaRPr lang="en-US" dirty="0">
              <a:cs typeface="Calibri"/>
            </a:endParaRPr>
          </a:p>
          <a:p>
            <a:r>
              <a:rPr lang="en-US" dirty="0">
                <a:cs typeface="Calibri"/>
              </a:rPr>
              <a:t>We will likely need to meet 2 additional times between now and April in order to complete the policy revisions before we compose a final draft of the policy by April 15</a:t>
            </a:r>
            <a:r>
              <a:rPr lang="en-US" baseline="30000" dirty="0">
                <a:cs typeface="Calibri"/>
              </a:rPr>
              <a:t>th</a:t>
            </a:r>
            <a:r>
              <a:rPr lang="en-US" dirty="0">
                <a:cs typeface="Calibri"/>
              </a:rPr>
              <a:t>. After we have a final draft we will post the draft for public comment until near the end of May. </a:t>
            </a:r>
          </a:p>
          <a:p>
            <a:endParaRPr lang="en-US" dirty="0">
              <a:cs typeface="Calibri"/>
            </a:endParaRPr>
          </a:p>
          <a:p>
            <a:r>
              <a:rPr lang="en-US" dirty="0">
                <a:cs typeface="Calibri"/>
              </a:rPr>
              <a:t>Once the 30-day public comment period is complete, we will push a final draft, including any public comments, for final workgroup review in early June so that we can be prepared to present a final product to be formally review by Board Members on June 18</a:t>
            </a:r>
            <a:r>
              <a:rPr lang="en-US" baseline="30000" dirty="0">
                <a:cs typeface="Calibri"/>
              </a:rPr>
              <a:t>th</a:t>
            </a:r>
            <a:r>
              <a:rPr lang="en-US" dirty="0">
                <a:cs typeface="Calibri"/>
              </a:rPr>
              <a:t>. </a:t>
            </a:r>
          </a:p>
        </p:txBody>
      </p:sp>
      <p:sp>
        <p:nvSpPr>
          <p:cNvPr id="4" name="Slide Number Placeholder 3">
            <a:extLst>
              <a:ext uri="{FF2B5EF4-FFF2-40B4-BE49-F238E27FC236}">
                <a16:creationId xmlns:a16="http://schemas.microsoft.com/office/drawing/2014/main" id="{34A8407A-6D8E-8F03-3A11-5D0B38E20F9E}"/>
              </a:ext>
            </a:extLst>
          </p:cNvPr>
          <p:cNvSpPr>
            <a:spLocks noGrp="1"/>
          </p:cNvSpPr>
          <p:nvPr>
            <p:ph type="sldNum" sz="quarter" idx="5"/>
          </p:nvPr>
        </p:nvSpPr>
        <p:spPr/>
        <p:txBody>
          <a:bodyPr/>
          <a:lstStyle/>
          <a:p>
            <a:fld id="{0CDC9AD7-7F40-42FC-AE50-7A2ECA835FF1}" type="slidenum">
              <a:rPr lang="en-US" smtClean="0"/>
              <a:t>5</a:t>
            </a:fld>
            <a:endParaRPr lang="en-US"/>
          </a:p>
        </p:txBody>
      </p:sp>
    </p:spTree>
    <p:extLst>
      <p:ext uri="{BB962C8B-B14F-4D97-AF65-F5344CB8AC3E}">
        <p14:creationId xmlns:p14="http://schemas.microsoft.com/office/powerpoint/2010/main" val="14155420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2AE4C2-D6B5-C3B2-E314-4A4E296B92B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60770F5-B0E7-9A31-683A-4836C632922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FD4181F-7D08-C092-297A-2D0D4628F769}"/>
              </a:ext>
            </a:extLst>
          </p:cNvPr>
          <p:cNvSpPr>
            <a:spLocks noGrp="1"/>
          </p:cNvSpPr>
          <p:nvPr>
            <p:ph type="body" idx="1"/>
          </p:nvPr>
        </p:nvSpPr>
        <p:spPr/>
        <p:txBody>
          <a:bodyPr/>
          <a:lstStyle/>
          <a:p>
            <a:pPr>
              <a:buFont typeface="Arial" panose="020B0604020202020204" pitchFamily="34" charset="0"/>
              <a:buChar char="•"/>
            </a:pPr>
            <a:r>
              <a:rPr lang="en-US" b="1" dirty="0"/>
              <a:t>Board directed staff</a:t>
            </a:r>
            <a:r>
              <a:rPr lang="en-US" dirty="0"/>
              <a:t> to survey local boards and consult with Title II partners on testing options.</a:t>
            </a:r>
          </a:p>
          <a:p>
            <a:pPr>
              <a:buFont typeface="Arial" panose="020B0604020202020204" pitchFamily="34" charset="0"/>
              <a:buChar char="•"/>
            </a:pPr>
            <a:endParaRPr lang="en-US" dirty="0"/>
          </a:p>
          <a:p>
            <a:pPr>
              <a:buFont typeface="Arial" panose="020B0604020202020204" pitchFamily="34" charset="0"/>
              <a:buChar char="•"/>
            </a:pPr>
            <a:r>
              <a:rPr lang="en-US" b="1" dirty="0"/>
              <a:t>Goal:</a:t>
            </a:r>
            <a:r>
              <a:rPr lang="en-US" dirty="0"/>
              <a:t> Revise Policy 1011 to align with WIOA and provide more flexibility.</a:t>
            </a:r>
          </a:p>
          <a:p>
            <a:pPr>
              <a:buFont typeface="Arial" panose="020B0604020202020204" pitchFamily="34" charset="0"/>
              <a:buChar char="•"/>
            </a:pPr>
            <a:endParaRPr lang="en-US" dirty="0"/>
          </a:p>
          <a:p>
            <a:pPr>
              <a:buFont typeface="Arial" panose="020B0604020202020204" pitchFamily="34" charset="0"/>
              <a:buChar char="•"/>
            </a:pPr>
            <a:r>
              <a:rPr lang="en-US" b="1" dirty="0"/>
              <a:t>Findings:</a:t>
            </a:r>
            <a:r>
              <a:rPr lang="en-US" dirty="0"/>
              <a:t> </a:t>
            </a:r>
          </a:p>
          <a:p>
            <a:pPr>
              <a:buFont typeface="Arial" panose="020B0604020202020204" pitchFamily="34" charset="0"/>
              <a:buChar char="•"/>
            </a:pPr>
            <a:endParaRPr lang="en-US" dirty="0"/>
          </a:p>
          <a:p>
            <a:pPr marL="742950" lvl="1" indent="-285750">
              <a:buFont typeface="Arial" panose="020B0604020202020204" pitchFamily="34" charset="0"/>
              <a:buChar char="•"/>
            </a:pPr>
            <a:r>
              <a:rPr lang="en-US" b="1" dirty="0"/>
              <a:t>Local staff prefer staff observation</a:t>
            </a:r>
            <a:r>
              <a:rPr lang="en-US" dirty="0"/>
              <a:t> to remove enrollment barriers.</a:t>
            </a:r>
          </a:p>
          <a:p>
            <a:pPr marL="457200" lvl="1" indent="0">
              <a:buFont typeface="Arial" panose="020B0604020202020204" pitchFamily="34" charset="0"/>
              <a:buNone/>
            </a:pPr>
            <a:endParaRPr lang="en-US" dirty="0"/>
          </a:p>
          <a:p>
            <a:pPr marL="742950" lvl="1" indent="-285750">
              <a:buFont typeface="Arial" panose="020B0604020202020204" pitchFamily="34" charset="0"/>
              <a:buChar char="•"/>
            </a:pPr>
            <a:r>
              <a:rPr lang="en-US" b="1" dirty="0"/>
              <a:t>Title II partners support using all federally approved options</a:t>
            </a:r>
            <a:r>
              <a:rPr lang="en-US" dirty="0"/>
              <a:t> beyond structured exams.</a:t>
            </a:r>
          </a:p>
          <a:p>
            <a:pPr marL="457200" lvl="1" indent="0">
              <a:buFont typeface="Arial" panose="020B0604020202020204" pitchFamily="34" charset="0"/>
              <a:buNone/>
            </a:pPr>
            <a:endParaRPr lang="en-US" dirty="0"/>
          </a:p>
          <a:p>
            <a:pPr marL="742950" lvl="1" indent="-285750">
              <a:buFont typeface="Arial" panose="020B0604020202020204" pitchFamily="34" charset="0"/>
              <a:buChar char="•"/>
            </a:pPr>
            <a:r>
              <a:rPr lang="en-US" b="1" dirty="0"/>
              <a:t>US DOL confirmed we can expand options further,</a:t>
            </a:r>
            <a:r>
              <a:rPr lang="en-US" dirty="0"/>
              <a:t> including staff observation for all Title 1B customers, including Youth.</a:t>
            </a:r>
          </a:p>
          <a:p>
            <a:pPr marL="457200" lvl="1" indent="0">
              <a:buFont typeface="Arial" panose="020B0604020202020204" pitchFamily="34" charset="0"/>
              <a:buNone/>
            </a:pPr>
            <a:endParaRPr lang="en-US" dirty="0"/>
          </a:p>
          <a:p>
            <a:pPr marL="742950" lvl="1" indent="-285750">
              <a:buFont typeface="Arial" panose="020B0604020202020204" pitchFamily="34" charset="0"/>
              <a:buChar char="•"/>
            </a:pPr>
            <a:r>
              <a:rPr lang="en-US" b="1" dirty="0"/>
              <a:t>Other states use additional tools</a:t>
            </a:r>
            <a:r>
              <a:rPr lang="en-US" dirty="0"/>
              <a:t> beyond structured tests to document Basic Skills Deficiency.</a:t>
            </a:r>
          </a:p>
          <a:p>
            <a:pPr marL="742950" lvl="1" indent="-285750">
              <a:buFont typeface="Arial" panose="020B0604020202020204" pitchFamily="34" charset="0"/>
              <a:buChar char="•"/>
            </a:pPr>
            <a:endParaRPr lang="en-US" dirty="0"/>
          </a:p>
          <a:p>
            <a:r>
              <a:rPr lang="en-US" dirty="0"/>
              <a:t>The focus is on </a:t>
            </a:r>
            <a:r>
              <a:rPr lang="en-US" b="1" dirty="0"/>
              <a:t>flexibility, efficiency, and better alignment with WIOA</a:t>
            </a:r>
            <a:r>
              <a:rPr lang="en-US" dirty="0"/>
              <a:t>.</a:t>
            </a:r>
          </a:p>
          <a:p>
            <a:endParaRPr lang="en-US" dirty="0"/>
          </a:p>
          <a:p>
            <a:endParaRPr lang="en-US" dirty="0"/>
          </a:p>
        </p:txBody>
      </p:sp>
      <p:sp>
        <p:nvSpPr>
          <p:cNvPr id="4" name="Slide Number Placeholder 3">
            <a:extLst>
              <a:ext uri="{FF2B5EF4-FFF2-40B4-BE49-F238E27FC236}">
                <a16:creationId xmlns:a16="http://schemas.microsoft.com/office/drawing/2014/main" id="{5010D53A-CAC8-65B9-9A38-327D1D2CE22A}"/>
              </a:ext>
            </a:extLst>
          </p:cNvPr>
          <p:cNvSpPr>
            <a:spLocks noGrp="1"/>
          </p:cNvSpPr>
          <p:nvPr>
            <p:ph type="sldNum" sz="quarter" idx="5"/>
          </p:nvPr>
        </p:nvSpPr>
        <p:spPr/>
        <p:txBody>
          <a:bodyPr/>
          <a:lstStyle/>
          <a:p>
            <a:fld id="{0CDC9AD7-7F40-42FC-AE50-7A2ECA835FF1}" type="slidenum">
              <a:rPr lang="en-US" smtClean="0"/>
              <a:t>6</a:t>
            </a:fld>
            <a:endParaRPr lang="en-US"/>
          </a:p>
        </p:txBody>
      </p:sp>
    </p:spTree>
    <p:extLst>
      <p:ext uri="{BB962C8B-B14F-4D97-AF65-F5344CB8AC3E}">
        <p14:creationId xmlns:p14="http://schemas.microsoft.com/office/powerpoint/2010/main" val="39911379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47CAAC-30E3-C2E1-8B53-8AB6386AC9E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2A2B939-2294-D4B9-93CA-C67939B220A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023CF2B-E1C3-D1B9-FD19-1238A7CE2D64}"/>
              </a:ext>
            </a:extLst>
          </p:cNvPr>
          <p:cNvSpPr>
            <a:spLocks noGrp="1"/>
          </p:cNvSpPr>
          <p:nvPr>
            <p:ph type="body" idx="1"/>
          </p:nvPr>
        </p:nvSpPr>
        <p:spPr/>
        <p:txBody>
          <a:bodyPr/>
          <a:lstStyle/>
          <a:p>
            <a:pPr>
              <a:buFont typeface="Arial" panose="020B0604020202020204" pitchFamily="34" charset="0"/>
              <a:buNone/>
            </a:pPr>
            <a:r>
              <a:rPr lang="en-US" b="0" dirty="0"/>
              <a:t>Updates being considered include: </a:t>
            </a:r>
          </a:p>
          <a:p>
            <a:pPr>
              <a:buFont typeface="Arial" panose="020B0604020202020204" pitchFamily="34" charset="0"/>
              <a:buNone/>
            </a:pPr>
            <a:endParaRPr lang="en-US" b="0" dirty="0"/>
          </a:p>
          <a:p>
            <a:pPr>
              <a:buFont typeface="Arial" panose="020B0604020202020204" pitchFamily="34" charset="0"/>
              <a:buChar char="•"/>
            </a:pPr>
            <a:r>
              <a:rPr lang="en-US" b="0" dirty="0"/>
              <a:t>Emphasizing full documentation of customer barriers at enrollment to ensure appropriate performance expectations and priority for services.</a:t>
            </a:r>
          </a:p>
          <a:p>
            <a:pPr>
              <a:buFont typeface="Arial" panose="020B0604020202020204" pitchFamily="34" charset="0"/>
              <a:buChar char="•"/>
            </a:pPr>
            <a:endParaRPr lang="en-US" b="0" dirty="0"/>
          </a:p>
          <a:p>
            <a:pPr>
              <a:buFont typeface="Arial" panose="020B0604020202020204" pitchFamily="34" charset="0"/>
              <a:buChar char="•"/>
            </a:pPr>
            <a:r>
              <a:rPr lang="en-US" b="0" dirty="0"/>
              <a:t>Providing a list of all NRS-approved exams for local boards that require standardized testing.</a:t>
            </a:r>
          </a:p>
          <a:p>
            <a:pPr>
              <a:buFont typeface="Arial" panose="020B0604020202020204" pitchFamily="34" charset="0"/>
              <a:buChar char="•"/>
            </a:pPr>
            <a:endParaRPr lang="en-US" b="0" dirty="0"/>
          </a:p>
          <a:p>
            <a:pPr>
              <a:buFont typeface="Arial" panose="020B0604020202020204" pitchFamily="34" charset="0"/>
              <a:buChar char="•"/>
            </a:pPr>
            <a:r>
              <a:rPr lang="en-US" b="0" dirty="0"/>
              <a:t>Exploring staff-observed BSD documentation for all Title 1B customers.</a:t>
            </a:r>
          </a:p>
          <a:p>
            <a:pPr>
              <a:buFont typeface="Arial" panose="020B0604020202020204" pitchFamily="34" charset="0"/>
              <a:buChar char="•"/>
            </a:pPr>
            <a:endParaRPr lang="en-US" b="0" dirty="0"/>
          </a:p>
          <a:p>
            <a:pPr>
              <a:buFont typeface="Arial" panose="020B0604020202020204" pitchFamily="34" charset="0"/>
              <a:buChar char="•"/>
            </a:pPr>
            <a:r>
              <a:rPr lang="en-US" b="0" dirty="0"/>
              <a:t>Developing statewide staff training to standardize documentation procedures.</a:t>
            </a:r>
          </a:p>
          <a:p>
            <a:r>
              <a:rPr lang="en-US" b="0" dirty="0"/>
              <a:t>These updates aim to improve accuracy, flexibility, and alignment with federal performance measures.</a:t>
            </a:r>
          </a:p>
          <a:p>
            <a:endParaRPr lang="en-US"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approved by Board Members in June, Policy 1011 would allow all federally approved BSD determination methods, including NRS-approved exams and staff observations, for Title 1B Adult, Dislocated Worker (DW), and Youth programs.</a:t>
            </a:r>
          </a:p>
          <a:p>
            <a:endParaRPr lang="en-US" b="0" dirty="0"/>
          </a:p>
        </p:txBody>
      </p:sp>
      <p:sp>
        <p:nvSpPr>
          <p:cNvPr id="4" name="Slide Number Placeholder 3">
            <a:extLst>
              <a:ext uri="{FF2B5EF4-FFF2-40B4-BE49-F238E27FC236}">
                <a16:creationId xmlns:a16="http://schemas.microsoft.com/office/drawing/2014/main" id="{5EB22910-E8EC-8E40-4DEA-FB1DBAA5EBA4}"/>
              </a:ext>
            </a:extLst>
          </p:cNvPr>
          <p:cNvSpPr>
            <a:spLocks noGrp="1"/>
          </p:cNvSpPr>
          <p:nvPr>
            <p:ph type="sldNum" sz="quarter" idx="5"/>
          </p:nvPr>
        </p:nvSpPr>
        <p:spPr/>
        <p:txBody>
          <a:bodyPr/>
          <a:lstStyle/>
          <a:p>
            <a:fld id="{0CDC9AD7-7F40-42FC-AE50-7A2ECA835FF1}" type="slidenum">
              <a:rPr lang="en-US" smtClean="0"/>
              <a:t>7</a:t>
            </a:fld>
            <a:endParaRPr lang="en-US"/>
          </a:p>
        </p:txBody>
      </p:sp>
    </p:spTree>
    <p:extLst>
      <p:ext uri="{BB962C8B-B14F-4D97-AF65-F5344CB8AC3E}">
        <p14:creationId xmlns:p14="http://schemas.microsoft.com/office/powerpoint/2010/main" val="2615427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DC9AD7-7F40-42FC-AE50-7A2ECA835FF1}" type="slidenum">
              <a:rPr lang="en-US" smtClean="0"/>
              <a:t>8</a:t>
            </a:fld>
            <a:endParaRPr lang="en-US"/>
          </a:p>
        </p:txBody>
      </p:sp>
    </p:spTree>
    <p:extLst>
      <p:ext uri="{BB962C8B-B14F-4D97-AF65-F5344CB8AC3E}">
        <p14:creationId xmlns:p14="http://schemas.microsoft.com/office/powerpoint/2010/main" val="24154524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30" name="Rounded Rectangle 29"/>
          <p:cNvSpPr/>
          <p:nvPr/>
        </p:nvSpPr>
        <p:spPr bwMode="white">
          <a:xfrm>
            <a:off x="5410200" y="2971800"/>
            <a:ext cx="3063240" cy="20574"/>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3045737"/>
            <a:ext cx="160020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 y="2776275"/>
            <a:ext cx="9144001" cy="105508"/>
          </a:xfrm>
          <a:prstGeom prst="rect">
            <a:avLst/>
          </a:prstGeom>
          <a:solidFill>
            <a:srgbClr val="54979A"/>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2776275"/>
          </a:xfrm>
          <a:prstGeom prst="rect">
            <a:avLst/>
          </a:prstGeom>
          <a:solidFill>
            <a:srgbClr val="012A6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774031"/>
            <a:ext cx="8458200" cy="1102519"/>
          </a:xfrm>
          <a:prstGeom prst="rect">
            <a:avLst/>
          </a:prstGeom>
        </p:spPr>
        <p:txBody>
          <a:bodyPr anchor="b"/>
          <a:lstStyle>
            <a:lvl1pPr>
              <a:defRPr sz="4400" b="1">
                <a:solidFill>
                  <a:schemeClr val="bg1"/>
                </a:solidFill>
                <a:latin typeface="Segoe UI" panose="020B0502040204020203" pitchFamily="34" charset="0"/>
                <a:ea typeface="Segoe UI" panose="020B0502040204020203" pitchFamily="34" charset="0"/>
                <a:cs typeface="Segoe UI" panose="020B0502040204020203" pitchFamily="34" charset="0"/>
              </a:defRPr>
            </a:lvl1pPr>
          </a:lstStyle>
          <a:p>
            <a:r>
              <a:rPr kumimoji="0" lang="en-US"/>
              <a:t>Click to edit Master title style</a:t>
            </a:r>
          </a:p>
        </p:txBody>
      </p:sp>
      <p:sp>
        <p:nvSpPr>
          <p:cNvPr id="9" name="Subtitle 8"/>
          <p:cNvSpPr>
            <a:spLocks noGrp="1"/>
          </p:cNvSpPr>
          <p:nvPr>
            <p:ph type="subTitle" idx="1"/>
          </p:nvPr>
        </p:nvSpPr>
        <p:spPr>
          <a:xfrm>
            <a:off x="457200" y="2924953"/>
            <a:ext cx="4953000" cy="865997"/>
          </a:xfrm>
          <a:prstGeom prst="rect">
            <a:avLst/>
          </a:prstGeom>
        </p:spPr>
        <p:txBody>
          <a:bodyPr/>
          <a:lstStyle>
            <a:lvl1pPr marL="64008" indent="0" algn="l">
              <a:buNone/>
              <a:defRPr sz="2400">
                <a:solidFill>
                  <a:srgbClr val="1A2247"/>
                </a:solidFill>
                <a:latin typeface="Segoe UI" panose="020B0502040204020203" pitchFamily="34" charset="0"/>
                <a:ea typeface="Segoe UI" panose="020B0502040204020203" pitchFamily="34" charset="0"/>
                <a:cs typeface="Segoe UI" panose="020B0502040204020203"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2" name="Rectangle 11"/>
          <p:cNvSpPr/>
          <p:nvPr userDrawn="1"/>
        </p:nvSpPr>
        <p:spPr>
          <a:xfrm>
            <a:off x="1" y="5097781"/>
            <a:ext cx="9144001" cy="45719"/>
          </a:xfrm>
          <a:prstGeom prst="rect">
            <a:avLst/>
          </a:prstGeom>
          <a:solidFill>
            <a:srgbClr val="E46C0A"/>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922" y="4101079"/>
            <a:ext cx="3306878" cy="95072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Content Placeholder 2"/>
          <p:cNvSpPr>
            <a:spLocks noGrp="1"/>
          </p:cNvSpPr>
          <p:nvPr>
            <p:ph sz="half" idx="14"/>
          </p:nvPr>
        </p:nvSpPr>
        <p:spPr>
          <a:xfrm>
            <a:off x="457200" y="1120378"/>
            <a:ext cx="8229600" cy="3394472"/>
          </a:xfrm>
          <a:prstGeom prst="rect">
            <a:avLst/>
          </a:prstGeom>
        </p:spPr>
        <p:txBody>
          <a:bodyPr/>
          <a:lstStyle>
            <a:lvl1pPr marL="365760" indent="-256032" eaLnBrk="1" latinLnBrk="0" hangingPunct="1">
              <a:buClr>
                <a:srgbClr val="012A60"/>
              </a:buClr>
              <a:buSzPct val="125000"/>
              <a:buFont typeface="Wingdings" pitchFamily="2" charset="2"/>
              <a:buChar char="§"/>
              <a:defRPr sz="2400">
                <a:solidFill>
                  <a:srgbClr val="1A2247"/>
                </a:solidFill>
                <a:latin typeface="Segoe UI" panose="020B0502040204020203" pitchFamily="34" charset="0"/>
                <a:ea typeface="Segoe UI" panose="020B0502040204020203" pitchFamily="34" charset="0"/>
                <a:cs typeface="Segoe UI" panose="020B0502040204020203" pitchFamily="34" charset="0"/>
              </a:defRPr>
            </a:lvl1pPr>
            <a:lvl2pPr marL="658368" indent="-246888" eaLnBrk="1" latinLnBrk="0" hangingPunct="1">
              <a:buClr>
                <a:srgbClr val="54979A"/>
              </a:buClr>
              <a:buSzPct val="125000"/>
              <a:buFont typeface="Wingdings" pitchFamily="2" charset="2"/>
              <a:buChar char="§"/>
              <a:defRPr sz="2200">
                <a:solidFill>
                  <a:srgbClr val="1A2247"/>
                </a:solidFill>
                <a:latin typeface="Segoe UI" panose="020B0502040204020203" pitchFamily="34" charset="0"/>
                <a:ea typeface="Segoe UI" panose="020B0502040204020203" pitchFamily="34" charset="0"/>
                <a:cs typeface="Segoe UI" panose="020B0502040204020203" pitchFamily="34" charset="0"/>
              </a:defRPr>
            </a:lvl2pPr>
            <a:lvl3pPr marL="923544" indent="-219456" eaLnBrk="1" latinLnBrk="0" hangingPunct="1">
              <a:buClr>
                <a:srgbClr val="E46C0A"/>
              </a:buClr>
              <a:buSzPct val="125000"/>
              <a:buFont typeface="Wingdings" pitchFamily="2" charset="2"/>
              <a:buChar char="§"/>
              <a:defRPr sz="2000">
                <a:solidFill>
                  <a:srgbClr val="1A2247"/>
                </a:solidFill>
                <a:latin typeface="Segoe UI" panose="020B0502040204020203" pitchFamily="34" charset="0"/>
                <a:ea typeface="Segoe UI" panose="020B0502040204020203" pitchFamily="34" charset="0"/>
                <a:cs typeface="Segoe UI" panose="020B0502040204020203" pitchFamily="34" charset="0"/>
              </a:defRPr>
            </a:lvl3pPr>
            <a:lvl4pPr marL="1179576" indent="-201168">
              <a:buClr>
                <a:srgbClr val="A1BFC2"/>
              </a:buClr>
              <a:buSzPct val="125000"/>
              <a:buFont typeface="Wingdings" pitchFamily="2" charset="2"/>
              <a:buChar char="§"/>
              <a:defRPr sz="1800">
                <a:solidFill>
                  <a:srgbClr val="1A2247"/>
                </a:solidFill>
                <a:latin typeface="Myriad Pro" pitchFamily="34" charset="0"/>
              </a:defRPr>
            </a:lvl4pPr>
            <a:lvl5pPr marL="1389888" indent="-182880">
              <a:buClr>
                <a:srgbClr val="438086"/>
              </a:buClr>
              <a:buSzPct val="125000"/>
              <a:buFont typeface="Wingdings" pitchFamily="2" charset="2"/>
              <a:buChar char="§"/>
              <a:defRPr sz="1600">
                <a:solidFill>
                  <a:srgbClr val="1A2247"/>
                </a:solidFill>
                <a:latin typeface="Myriad Pro" pitchFamily="34" charset="0"/>
              </a:defRPr>
            </a:lvl5pPr>
            <a:lvl6pPr marL="1609344" indent="-182880">
              <a:buClr>
                <a:srgbClr val="53548A"/>
              </a:buClr>
              <a:buFont typeface="Candara" pitchFamily="34" charset="0"/>
              <a:buChar char="○"/>
              <a:defRPr sz="1400">
                <a:solidFill>
                  <a:srgbClr val="373737"/>
                </a:solidFill>
              </a:defRPr>
            </a:lvl6pPr>
            <a:lvl7pPr marL="1828800" indent="-182880">
              <a:buClr>
                <a:srgbClr val="A1BFC2"/>
              </a:buClr>
              <a:buFont typeface="Candara" pitchFamily="34" charset="0"/>
              <a:buChar char="○"/>
              <a:defRPr sz="1200" baseline="0">
                <a:solidFill>
                  <a:srgbClr val="373737"/>
                </a:solidFill>
              </a:defRPr>
            </a:lvl7pPr>
            <a:lvl8pPr marL="2029968" indent="-182880">
              <a:buClr>
                <a:srgbClr val="438086"/>
              </a:buClr>
              <a:buFont typeface="Candara" pitchFamily="34" charset="0"/>
              <a:buChar char="○"/>
              <a:defRPr sz="1100" baseline="0">
                <a:solidFill>
                  <a:srgbClr val="373737"/>
                </a:solidFill>
              </a:defRPr>
            </a:lvl8pPr>
            <a:lvl9pPr marL="2240280" indent="-182880">
              <a:buClr>
                <a:srgbClr val="53548A"/>
              </a:buClr>
              <a:buFont typeface="Candara" pitchFamily="34" charset="0"/>
              <a:buChar char="○"/>
              <a:defRPr sz="1050" baseline="0">
                <a:solidFill>
                  <a:srgbClr val="373737"/>
                </a:solidFill>
              </a:defRPr>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p:txBody>
      </p:sp>
      <p:sp>
        <p:nvSpPr>
          <p:cNvPr id="9" name="Title 1"/>
          <p:cNvSpPr>
            <a:spLocks noGrp="1"/>
          </p:cNvSpPr>
          <p:nvPr>
            <p:ph type="title"/>
          </p:nvPr>
        </p:nvSpPr>
        <p:spPr>
          <a:xfrm>
            <a:off x="609600" y="0"/>
            <a:ext cx="8180450" cy="571500"/>
          </a:xfrm>
          <a:prstGeom prst="rect">
            <a:avLst/>
          </a:prstGeom>
        </p:spPr>
        <p:txBody>
          <a:bodyPr anchor="ctr"/>
          <a:lstStyle>
            <a:lvl1pPr>
              <a:defRPr sz="3200" b="1" i="0" cap="none" baseline="0">
                <a:solidFill>
                  <a:schemeClr val="bg1"/>
                </a:solidFill>
                <a:latin typeface="Segoe UI" panose="020B0502040204020203" pitchFamily="34" charset="0"/>
                <a:ea typeface="Segoe UI" panose="020B0502040204020203" pitchFamily="34" charset="0"/>
                <a:cs typeface="Segoe UI" panose="020B0502040204020203" pitchFamily="34" charset="0"/>
              </a:defRPr>
            </a:lvl1pPr>
          </a:lstStyle>
          <a:p>
            <a:r>
              <a:rPr kumimoji="0" lang="en-US"/>
              <a:t>Click to edit Master title style</a:t>
            </a: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263" y="57150"/>
            <a:ext cx="529652" cy="4572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485901"/>
            <a:ext cx="7772400" cy="1021556"/>
          </a:xfrm>
          <a:prstGeom prst="rect">
            <a:avLst/>
          </a:prstGeom>
          <a:ln>
            <a:noFill/>
          </a:ln>
          <a:effectLst/>
        </p:spPr>
        <p:txBody>
          <a:bodyPr anchor="b">
            <a:noAutofit/>
          </a:bodyPr>
          <a:lstStyle>
            <a:lvl1pPr algn="l">
              <a:buNone/>
              <a:defRPr sz="4300" b="1" cap="none" baseline="0">
                <a:ln w="12700">
                  <a:noFill/>
                </a:ln>
                <a:solidFill>
                  <a:srgbClr val="54979A"/>
                </a:solidFill>
                <a:effectLst/>
                <a:latin typeface="Segoe UI" panose="020B0502040204020203" pitchFamily="34" charset="0"/>
                <a:ea typeface="Segoe UI" panose="020B0502040204020203" pitchFamily="34" charset="0"/>
                <a:cs typeface="Segoe UI" panose="020B0502040204020203" pitchFamily="34" charset="0"/>
              </a:defRPr>
            </a:lvl1pPr>
          </a:lstStyle>
          <a:p>
            <a:r>
              <a:rPr kumimoji="0" lang="en-US"/>
              <a:t>Click to edit Master title style</a:t>
            </a:r>
          </a:p>
        </p:txBody>
      </p:sp>
      <p:sp>
        <p:nvSpPr>
          <p:cNvPr id="3" name="Text Placeholder 2"/>
          <p:cNvSpPr>
            <a:spLocks noGrp="1"/>
          </p:cNvSpPr>
          <p:nvPr>
            <p:ph type="body" idx="1"/>
          </p:nvPr>
        </p:nvSpPr>
        <p:spPr>
          <a:xfrm>
            <a:off x="722313" y="2525316"/>
            <a:ext cx="7772400" cy="1132284"/>
          </a:xfrm>
          <a:prstGeom prst="rect">
            <a:avLst/>
          </a:prstGeom>
        </p:spPr>
        <p:txBody>
          <a:bodyPr anchor="t"/>
          <a:lstStyle>
            <a:lvl1pPr marL="45720" indent="0">
              <a:buNone/>
              <a:defRPr sz="2100" b="0">
                <a:solidFill>
                  <a:srgbClr val="1A2247"/>
                </a:solidFill>
                <a:latin typeface="Segoe UI" panose="020B0502040204020203" pitchFamily="34" charset="0"/>
                <a:ea typeface="Segoe UI" panose="020B0502040204020203" pitchFamily="34" charset="0"/>
                <a:cs typeface="Segoe UI" panose="020B0502040204020203"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6" name="Title 1"/>
          <p:cNvSpPr txBox="1">
            <a:spLocks/>
          </p:cNvSpPr>
          <p:nvPr userDrawn="1"/>
        </p:nvSpPr>
        <p:spPr>
          <a:xfrm>
            <a:off x="609600" y="0"/>
            <a:ext cx="8180450" cy="571500"/>
          </a:xfrm>
          <a:prstGeom prst="rect">
            <a:avLst/>
          </a:prstGeom>
        </p:spPr>
        <p:txBody>
          <a:bodyPr anchor="ctr"/>
          <a:lstStyle>
            <a:lvl1pPr algn="l" rtl="0" eaLnBrk="1" latinLnBrk="0" hangingPunct="1">
              <a:spcBef>
                <a:spcPct val="0"/>
              </a:spcBef>
              <a:buNone/>
              <a:defRPr kumimoji="0" sz="3200" b="1" i="0" kern="1200" cap="none" baseline="0">
                <a:solidFill>
                  <a:schemeClr val="bg1"/>
                </a:solidFill>
                <a:latin typeface="Myriad Pro" pitchFamily="34" charset="0"/>
                <a:ea typeface="+mj-ea"/>
                <a:cs typeface="+mj-cs"/>
              </a:defRPr>
            </a:lvl1pPr>
          </a:lstStyle>
          <a:p>
            <a:endParaRPr lang="en-US">
              <a:latin typeface="Segoe UI" panose="020B0502040204020203" pitchFamily="34" charset="0"/>
              <a:ea typeface="Segoe UI" panose="020B0502040204020203" pitchFamily="34" charset="0"/>
              <a:cs typeface="Segoe UI" panose="020B0502040204020203"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263" y="57150"/>
            <a:ext cx="529652" cy="4572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Content Placeholder 2"/>
          <p:cNvSpPr>
            <a:spLocks noGrp="1"/>
          </p:cNvSpPr>
          <p:nvPr>
            <p:ph sz="half" idx="14"/>
          </p:nvPr>
        </p:nvSpPr>
        <p:spPr>
          <a:xfrm>
            <a:off x="457200" y="1085851"/>
            <a:ext cx="4038600" cy="3394472"/>
          </a:xfrm>
          <a:prstGeom prst="rect">
            <a:avLst/>
          </a:prstGeom>
        </p:spPr>
        <p:txBody>
          <a:bodyPr/>
          <a:lstStyle>
            <a:lvl1pPr marL="365760" indent="-256032" eaLnBrk="1" latinLnBrk="0" hangingPunct="1">
              <a:buClr>
                <a:srgbClr val="012A60"/>
              </a:buClr>
              <a:buSzPct val="125000"/>
              <a:buFont typeface="Wingdings" pitchFamily="2" charset="2"/>
              <a:buChar char="§"/>
              <a:defRPr sz="2000">
                <a:solidFill>
                  <a:srgbClr val="1A2247"/>
                </a:solidFill>
                <a:latin typeface="Segoe UI" panose="020B0502040204020203" pitchFamily="34" charset="0"/>
                <a:ea typeface="Segoe UI" panose="020B0502040204020203" pitchFamily="34" charset="0"/>
                <a:cs typeface="Segoe UI" panose="020B0502040204020203" pitchFamily="34" charset="0"/>
              </a:defRPr>
            </a:lvl1pPr>
            <a:lvl2pPr marL="658368" indent="-246888" eaLnBrk="1" latinLnBrk="0" hangingPunct="1">
              <a:buClr>
                <a:srgbClr val="54979A"/>
              </a:buClr>
              <a:buSzPct val="125000"/>
              <a:buFont typeface="Wingdings" pitchFamily="2" charset="2"/>
              <a:buChar char="§"/>
              <a:defRPr sz="1900">
                <a:solidFill>
                  <a:srgbClr val="1A2247"/>
                </a:solidFill>
                <a:latin typeface="Segoe UI" panose="020B0502040204020203" pitchFamily="34" charset="0"/>
                <a:ea typeface="Segoe UI" panose="020B0502040204020203" pitchFamily="34" charset="0"/>
                <a:cs typeface="Segoe UI" panose="020B0502040204020203" pitchFamily="34" charset="0"/>
              </a:defRPr>
            </a:lvl2pPr>
            <a:lvl3pPr marL="923544" indent="-219456" eaLnBrk="1" latinLnBrk="0" hangingPunct="1">
              <a:buClr>
                <a:srgbClr val="E46C0A"/>
              </a:buClr>
              <a:buSzPct val="125000"/>
              <a:buFont typeface="Wingdings" pitchFamily="2" charset="2"/>
              <a:buChar char="§"/>
              <a:defRPr sz="1800">
                <a:solidFill>
                  <a:srgbClr val="1A2247"/>
                </a:solidFill>
                <a:latin typeface="Segoe UI" panose="020B0502040204020203" pitchFamily="34" charset="0"/>
                <a:ea typeface="Segoe UI" panose="020B0502040204020203" pitchFamily="34" charset="0"/>
                <a:cs typeface="Segoe UI" panose="020B0502040204020203" pitchFamily="34" charset="0"/>
              </a:defRPr>
            </a:lvl3pPr>
            <a:lvl4pPr marL="1179576" indent="-201168">
              <a:buClr>
                <a:srgbClr val="A1BFC2"/>
              </a:buClr>
              <a:buSzPct val="125000"/>
              <a:buFont typeface="Wingdings" pitchFamily="2" charset="2"/>
              <a:buChar char="§"/>
              <a:defRPr sz="1800">
                <a:solidFill>
                  <a:srgbClr val="1A2247"/>
                </a:solidFill>
                <a:latin typeface="Myriad Pro" pitchFamily="34" charset="0"/>
              </a:defRPr>
            </a:lvl4pPr>
            <a:lvl5pPr marL="1389888" indent="-182880">
              <a:buClr>
                <a:srgbClr val="438086"/>
              </a:buClr>
              <a:buSzPct val="125000"/>
              <a:buFont typeface="Wingdings" pitchFamily="2" charset="2"/>
              <a:buChar char="§"/>
              <a:defRPr sz="1600">
                <a:solidFill>
                  <a:srgbClr val="1A2247"/>
                </a:solidFill>
                <a:latin typeface="Myriad Pro" pitchFamily="34" charset="0"/>
              </a:defRPr>
            </a:lvl5pPr>
            <a:lvl6pPr marL="1609344" indent="-182880">
              <a:buClr>
                <a:srgbClr val="53548A"/>
              </a:buClr>
              <a:buFont typeface="Candara" pitchFamily="34" charset="0"/>
              <a:buChar char="○"/>
              <a:defRPr sz="1400">
                <a:solidFill>
                  <a:srgbClr val="373737"/>
                </a:solidFill>
              </a:defRPr>
            </a:lvl6pPr>
            <a:lvl7pPr marL="1828800" indent="-182880">
              <a:buClr>
                <a:srgbClr val="A1BFC2"/>
              </a:buClr>
              <a:buFont typeface="Candara" pitchFamily="34" charset="0"/>
              <a:buChar char="○"/>
              <a:defRPr sz="1200" baseline="0">
                <a:solidFill>
                  <a:srgbClr val="373737"/>
                </a:solidFill>
              </a:defRPr>
            </a:lvl7pPr>
            <a:lvl8pPr marL="2029968" indent="-182880">
              <a:buClr>
                <a:srgbClr val="438086"/>
              </a:buClr>
              <a:buFont typeface="Candara" pitchFamily="34" charset="0"/>
              <a:buChar char="○"/>
              <a:defRPr sz="1100" baseline="0">
                <a:solidFill>
                  <a:srgbClr val="373737"/>
                </a:solidFill>
              </a:defRPr>
            </a:lvl8pPr>
            <a:lvl9pPr marL="2240280" indent="-182880">
              <a:buClr>
                <a:srgbClr val="53548A"/>
              </a:buClr>
              <a:buFont typeface="Candara" pitchFamily="34" charset="0"/>
              <a:buChar char="○"/>
              <a:defRPr sz="1050" baseline="0">
                <a:solidFill>
                  <a:srgbClr val="373737"/>
                </a:solidFill>
              </a:defRPr>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p:txBody>
      </p:sp>
      <p:sp>
        <p:nvSpPr>
          <p:cNvPr id="12" name="Content Placeholder 2"/>
          <p:cNvSpPr>
            <a:spLocks noGrp="1"/>
          </p:cNvSpPr>
          <p:nvPr>
            <p:ph sz="half" idx="15"/>
          </p:nvPr>
        </p:nvSpPr>
        <p:spPr>
          <a:xfrm>
            <a:off x="4648200" y="1085851"/>
            <a:ext cx="4038600" cy="3394472"/>
          </a:xfrm>
          <a:prstGeom prst="rect">
            <a:avLst/>
          </a:prstGeom>
        </p:spPr>
        <p:txBody>
          <a:bodyPr/>
          <a:lstStyle>
            <a:lvl1pPr marL="365760" indent="-256032" eaLnBrk="1" latinLnBrk="0" hangingPunct="1">
              <a:buClr>
                <a:srgbClr val="012A60"/>
              </a:buClr>
              <a:buSzPct val="125000"/>
              <a:buFont typeface="Wingdings" pitchFamily="2" charset="2"/>
              <a:buChar char="§"/>
              <a:defRPr sz="2000">
                <a:solidFill>
                  <a:srgbClr val="1A2247"/>
                </a:solidFill>
                <a:latin typeface="Segoe UI" panose="020B0502040204020203" pitchFamily="34" charset="0"/>
                <a:ea typeface="Segoe UI" panose="020B0502040204020203" pitchFamily="34" charset="0"/>
                <a:cs typeface="Segoe UI" panose="020B0502040204020203" pitchFamily="34" charset="0"/>
              </a:defRPr>
            </a:lvl1pPr>
            <a:lvl2pPr marL="658368" indent="-246888" eaLnBrk="1" latinLnBrk="0" hangingPunct="1">
              <a:buClr>
                <a:srgbClr val="54979A"/>
              </a:buClr>
              <a:buSzPct val="125000"/>
              <a:buFont typeface="Wingdings" pitchFamily="2" charset="2"/>
              <a:buChar char="§"/>
              <a:defRPr sz="1900">
                <a:solidFill>
                  <a:srgbClr val="1A2247"/>
                </a:solidFill>
                <a:latin typeface="Segoe UI" panose="020B0502040204020203" pitchFamily="34" charset="0"/>
                <a:ea typeface="Segoe UI" panose="020B0502040204020203" pitchFamily="34" charset="0"/>
                <a:cs typeface="Segoe UI" panose="020B0502040204020203" pitchFamily="34" charset="0"/>
              </a:defRPr>
            </a:lvl2pPr>
            <a:lvl3pPr marL="923544" indent="-219456" eaLnBrk="1" latinLnBrk="0" hangingPunct="1">
              <a:buClr>
                <a:srgbClr val="E46C0A"/>
              </a:buClr>
              <a:buSzPct val="125000"/>
              <a:buFont typeface="Wingdings" pitchFamily="2" charset="2"/>
              <a:buChar char="§"/>
              <a:defRPr sz="1800">
                <a:solidFill>
                  <a:srgbClr val="1A2247"/>
                </a:solidFill>
                <a:latin typeface="Segoe UI" panose="020B0502040204020203" pitchFamily="34" charset="0"/>
                <a:ea typeface="Segoe UI" panose="020B0502040204020203" pitchFamily="34" charset="0"/>
                <a:cs typeface="Segoe UI" panose="020B0502040204020203" pitchFamily="34" charset="0"/>
              </a:defRPr>
            </a:lvl3pPr>
            <a:lvl4pPr marL="1179576" indent="-201168">
              <a:buClr>
                <a:srgbClr val="A1BFC2"/>
              </a:buClr>
              <a:buSzPct val="125000"/>
              <a:buFont typeface="Wingdings" pitchFamily="2" charset="2"/>
              <a:buChar char="§"/>
              <a:defRPr sz="1800">
                <a:solidFill>
                  <a:srgbClr val="1A2247"/>
                </a:solidFill>
                <a:latin typeface="Myriad Pro" pitchFamily="34" charset="0"/>
              </a:defRPr>
            </a:lvl4pPr>
            <a:lvl5pPr marL="1389888" indent="-182880">
              <a:buClr>
                <a:srgbClr val="438086"/>
              </a:buClr>
              <a:buSzPct val="125000"/>
              <a:buFont typeface="Wingdings" pitchFamily="2" charset="2"/>
              <a:buChar char="§"/>
              <a:defRPr sz="1600">
                <a:solidFill>
                  <a:srgbClr val="1A2247"/>
                </a:solidFill>
                <a:latin typeface="Myriad Pro" pitchFamily="34" charset="0"/>
              </a:defRPr>
            </a:lvl5pPr>
            <a:lvl6pPr marL="1609344" indent="-182880">
              <a:buClr>
                <a:srgbClr val="53548A"/>
              </a:buClr>
              <a:buFont typeface="Candara" pitchFamily="34" charset="0"/>
              <a:buChar char="○"/>
              <a:defRPr sz="1400">
                <a:solidFill>
                  <a:srgbClr val="373737"/>
                </a:solidFill>
              </a:defRPr>
            </a:lvl6pPr>
            <a:lvl7pPr marL="1828800" indent="-182880">
              <a:buClr>
                <a:srgbClr val="A1BFC2"/>
              </a:buClr>
              <a:buFont typeface="Candara" pitchFamily="34" charset="0"/>
              <a:buChar char="○"/>
              <a:defRPr sz="1200" baseline="0">
                <a:solidFill>
                  <a:srgbClr val="373737"/>
                </a:solidFill>
              </a:defRPr>
            </a:lvl7pPr>
            <a:lvl8pPr marL="2029968" indent="-182880">
              <a:buClr>
                <a:srgbClr val="438086"/>
              </a:buClr>
              <a:buFont typeface="Candara" pitchFamily="34" charset="0"/>
              <a:buChar char="○"/>
              <a:defRPr sz="1100" baseline="0">
                <a:solidFill>
                  <a:srgbClr val="373737"/>
                </a:solidFill>
              </a:defRPr>
            </a:lvl8pPr>
            <a:lvl9pPr marL="2240280" indent="-182880">
              <a:buClr>
                <a:srgbClr val="53548A"/>
              </a:buClr>
              <a:buFont typeface="Candara" pitchFamily="34" charset="0"/>
              <a:buChar char="○"/>
              <a:defRPr sz="1050" baseline="0">
                <a:solidFill>
                  <a:srgbClr val="373737"/>
                </a:solidFill>
              </a:defRPr>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p:txBody>
      </p:sp>
      <p:sp>
        <p:nvSpPr>
          <p:cNvPr id="6" name="Title 1"/>
          <p:cNvSpPr>
            <a:spLocks noGrp="1"/>
          </p:cNvSpPr>
          <p:nvPr>
            <p:ph type="title"/>
          </p:nvPr>
        </p:nvSpPr>
        <p:spPr>
          <a:xfrm>
            <a:off x="609600" y="0"/>
            <a:ext cx="8180450" cy="571500"/>
          </a:xfrm>
          <a:prstGeom prst="rect">
            <a:avLst/>
          </a:prstGeom>
        </p:spPr>
        <p:txBody>
          <a:bodyPr anchor="ctr"/>
          <a:lstStyle>
            <a:lvl1pPr>
              <a:defRPr sz="3200" b="1" i="0" cap="none" baseline="0">
                <a:solidFill>
                  <a:schemeClr val="bg1"/>
                </a:solidFill>
                <a:latin typeface="Segoe UI" panose="020B0502040204020203" pitchFamily="34" charset="0"/>
                <a:ea typeface="Segoe UI" panose="020B0502040204020203" pitchFamily="34" charset="0"/>
                <a:cs typeface="Segoe UI" panose="020B0502040204020203" pitchFamily="34" charset="0"/>
              </a:defRPr>
            </a:lvl1pPr>
          </a:lstStyle>
          <a:p>
            <a:r>
              <a:rPr kumimoji="0" lang="en-US"/>
              <a:t>Click to edit Master title style</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263" y="57150"/>
            <a:ext cx="529652" cy="45720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120378"/>
            <a:ext cx="4041648" cy="342900"/>
          </a:xfrm>
          <a:prstGeom prst="rect">
            <a:avLst/>
          </a:prstGeom>
          <a:solidFill>
            <a:srgbClr val="012A60"/>
          </a:solidFill>
          <a:ln w="12700">
            <a:solidFill>
              <a:srgbClr val="54979A"/>
            </a:solidFill>
          </a:ln>
        </p:spPr>
        <p:txBody>
          <a:bodyPr anchor="ctr">
            <a:noAutofit/>
          </a:bodyPr>
          <a:lstStyle>
            <a:lvl1pPr marL="45720" indent="0">
              <a:buNone/>
              <a:defRPr sz="1900" b="1">
                <a:solidFill>
                  <a:schemeClr val="bg1"/>
                </a:solidFill>
                <a:latin typeface="Segoe UI" panose="020B0502040204020203" pitchFamily="34" charset="0"/>
                <a:ea typeface="Segoe UI" panose="020B0502040204020203" pitchFamily="34" charset="0"/>
                <a:cs typeface="Segoe UI" panose="020B0502040204020203" pitchFamily="34" charset="0"/>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7426" y="1120378"/>
            <a:ext cx="4041775" cy="342900"/>
          </a:xfrm>
          <a:prstGeom prst="rect">
            <a:avLst/>
          </a:prstGeom>
          <a:solidFill>
            <a:srgbClr val="012A60"/>
          </a:solidFill>
          <a:ln w="12700">
            <a:solidFill>
              <a:srgbClr val="54979A"/>
            </a:solidFill>
          </a:ln>
        </p:spPr>
        <p:txBody>
          <a:bodyPr anchor="ctr">
            <a:noAutofit/>
          </a:bodyPr>
          <a:lstStyle>
            <a:lvl1pPr marL="45720" indent="0">
              <a:buNone/>
              <a:defRPr sz="1900" b="1">
                <a:solidFill>
                  <a:schemeClr val="bg1"/>
                </a:solidFill>
                <a:latin typeface="Segoe UI" panose="020B0502040204020203" pitchFamily="34" charset="0"/>
                <a:ea typeface="Segoe UI" panose="020B0502040204020203" pitchFamily="34" charset="0"/>
                <a:cs typeface="Segoe UI" panose="020B0502040204020203" pitchFamily="34" charset="0"/>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10" name="Content Placeholder 2"/>
          <p:cNvSpPr>
            <a:spLocks noGrp="1"/>
          </p:cNvSpPr>
          <p:nvPr>
            <p:ph sz="half" idx="10"/>
          </p:nvPr>
        </p:nvSpPr>
        <p:spPr>
          <a:xfrm>
            <a:off x="457200" y="1463278"/>
            <a:ext cx="4038600" cy="3051572"/>
          </a:xfrm>
          <a:prstGeom prst="rect">
            <a:avLst/>
          </a:prstGeom>
        </p:spPr>
        <p:txBody>
          <a:bodyPr/>
          <a:lstStyle>
            <a:lvl1pPr marL="365760" indent="-256032" eaLnBrk="1" latinLnBrk="0" hangingPunct="1">
              <a:buClr>
                <a:srgbClr val="012A60"/>
              </a:buClr>
              <a:buSzPct val="125000"/>
              <a:buFont typeface="Wingdings" pitchFamily="2" charset="2"/>
              <a:buChar char="§"/>
              <a:defRPr sz="2000">
                <a:solidFill>
                  <a:srgbClr val="1A2247"/>
                </a:solidFill>
                <a:latin typeface="Segoe UI" panose="020B0502040204020203" pitchFamily="34" charset="0"/>
                <a:ea typeface="Segoe UI" panose="020B0502040204020203" pitchFamily="34" charset="0"/>
                <a:cs typeface="Segoe UI" panose="020B0502040204020203" pitchFamily="34" charset="0"/>
              </a:defRPr>
            </a:lvl1pPr>
            <a:lvl2pPr marL="658368" indent="-246888" eaLnBrk="1" latinLnBrk="0" hangingPunct="1">
              <a:buClr>
                <a:srgbClr val="54979A"/>
              </a:buClr>
              <a:buSzPct val="125000"/>
              <a:buFont typeface="Wingdings" pitchFamily="2" charset="2"/>
              <a:buChar char="§"/>
              <a:defRPr sz="1900">
                <a:solidFill>
                  <a:srgbClr val="1A2247"/>
                </a:solidFill>
                <a:latin typeface="Segoe UI" panose="020B0502040204020203" pitchFamily="34" charset="0"/>
                <a:ea typeface="Segoe UI" panose="020B0502040204020203" pitchFamily="34" charset="0"/>
                <a:cs typeface="Segoe UI" panose="020B0502040204020203" pitchFamily="34" charset="0"/>
              </a:defRPr>
            </a:lvl2pPr>
            <a:lvl3pPr marL="923544" indent="-219456" eaLnBrk="1" latinLnBrk="0" hangingPunct="1">
              <a:buClr>
                <a:srgbClr val="E46C0A"/>
              </a:buClr>
              <a:buSzPct val="125000"/>
              <a:buFont typeface="Wingdings" pitchFamily="2" charset="2"/>
              <a:buChar char="§"/>
              <a:defRPr sz="1800">
                <a:solidFill>
                  <a:srgbClr val="1A2247"/>
                </a:solidFill>
                <a:latin typeface="Segoe UI" panose="020B0502040204020203" pitchFamily="34" charset="0"/>
                <a:ea typeface="Segoe UI" panose="020B0502040204020203" pitchFamily="34" charset="0"/>
                <a:cs typeface="Segoe UI" panose="020B0502040204020203" pitchFamily="34" charset="0"/>
              </a:defRPr>
            </a:lvl3pPr>
            <a:lvl4pPr marL="1179576" indent="-201168">
              <a:buClr>
                <a:srgbClr val="A1BFC2"/>
              </a:buClr>
              <a:buSzPct val="125000"/>
              <a:buFont typeface="Wingdings" pitchFamily="2" charset="2"/>
              <a:buChar char="§"/>
              <a:defRPr sz="1800">
                <a:solidFill>
                  <a:srgbClr val="1A2247"/>
                </a:solidFill>
              </a:defRPr>
            </a:lvl4pPr>
            <a:lvl5pPr marL="1389888" indent="-182880">
              <a:buClr>
                <a:srgbClr val="438086"/>
              </a:buClr>
              <a:buSzPct val="125000"/>
              <a:buFont typeface="Wingdings" pitchFamily="2" charset="2"/>
              <a:buChar char="§"/>
              <a:defRPr sz="1800">
                <a:solidFill>
                  <a:srgbClr val="1A2247"/>
                </a:solidFill>
              </a:defRPr>
            </a:lvl5pPr>
            <a:lvl6pPr marL="1609344" indent="-182880">
              <a:buClr>
                <a:srgbClr val="53548A"/>
              </a:buClr>
              <a:buFont typeface="Candara" pitchFamily="34" charset="0"/>
              <a:buChar char="○"/>
              <a:defRPr>
                <a:solidFill>
                  <a:srgbClr val="373737"/>
                </a:solidFill>
              </a:defRPr>
            </a:lvl6pPr>
            <a:lvl7pPr marL="1828800" indent="-182880">
              <a:buClr>
                <a:srgbClr val="A1BFC2"/>
              </a:buClr>
              <a:buFont typeface="Candara" pitchFamily="34" charset="0"/>
              <a:buChar char="○"/>
              <a:defRPr baseline="0">
                <a:solidFill>
                  <a:srgbClr val="373737"/>
                </a:solidFill>
              </a:defRPr>
            </a:lvl7pPr>
            <a:lvl8pPr marL="2029968" indent="-182880">
              <a:buClr>
                <a:srgbClr val="438086"/>
              </a:buClr>
              <a:buFont typeface="Candara" pitchFamily="34" charset="0"/>
              <a:buChar char="○"/>
              <a:defRPr baseline="0">
                <a:solidFill>
                  <a:srgbClr val="373737"/>
                </a:solidFill>
              </a:defRPr>
            </a:lvl8pPr>
            <a:lvl9pPr marL="2240280" indent="-182880">
              <a:buClr>
                <a:srgbClr val="53548A"/>
              </a:buClr>
              <a:buFont typeface="Candara" pitchFamily="34" charset="0"/>
              <a:buChar char="○"/>
              <a:defRPr baseline="0">
                <a:solidFill>
                  <a:srgbClr val="373737"/>
                </a:solidFill>
              </a:defRPr>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p:txBody>
      </p:sp>
      <p:sp>
        <p:nvSpPr>
          <p:cNvPr id="14" name="Content Placeholder 2"/>
          <p:cNvSpPr>
            <a:spLocks noGrp="1"/>
          </p:cNvSpPr>
          <p:nvPr>
            <p:ph sz="half" idx="13"/>
          </p:nvPr>
        </p:nvSpPr>
        <p:spPr>
          <a:xfrm>
            <a:off x="4800600" y="1463278"/>
            <a:ext cx="4038600" cy="3051572"/>
          </a:xfrm>
          <a:prstGeom prst="rect">
            <a:avLst/>
          </a:prstGeom>
        </p:spPr>
        <p:txBody>
          <a:bodyPr/>
          <a:lstStyle>
            <a:lvl1pPr marL="365760" indent="-256032" eaLnBrk="1" latinLnBrk="0" hangingPunct="1">
              <a:buClr>
                <a:srgbClr val="012A60"/>
              </a:buClr>
              <a:buSzPct val="125000"/>
              <a:buFont typeface="Wingdings" pitchFamily="2" charset="2"/>
              <a:buChar char="§"/>
              <a:defRPr sz="2000">
                <a:solidFill>
                  <a:srgbClr val="1A2247"/>
                </a:solidFill>
                <a:latin typeface="Segoe UI" panose="020B0502040204020203" pitchFamily="34" charset="0"/>
                <a:ea typeface="Segoe UI" panose="020B0502040204020203" pitchFamily="34" charset="0"/>
                <a:cs typeface="Segoe UI" panose="020B0502040204020203" pitchFamily="34" charset="0"/>
              </a:defRPr>
            </a:lvl1pPr>
            <a:lvl2pPr marL="658368" indent="-246888" eaLnBrk="1" latinLnBrk="0" hangingPunct="1">
              <a:buClr>
                <a:srgbClr val="54979A"/>
              </a:buClr>
              <a:buSzPct val="125000"/>
              <a:buFont typeface="Wingdings" pitchFamily="2" charset="2"/>
              <a:buChar char="§"/>
              <a:defRPr sz="1900">
                <a:solidFill>
                  <a:srgbClr val="1A2247"/>
                </a:solidFill>
                <a:latin typeface="Segoe UI" panose="020B0502040204020203" pitchFamily="34" charset="0"/>
                <a:ea typeface="Segoe UI" panose="020B0502040204020203" pitchFamily="34" charset="0"/>
                <a:cs typeface="Segoe UI" panose="020B0502040204020203" pitchFamily="34" charset="0"/>
              </a:defRPr>
            </a:lvl2pPr>
            <a:lvl3pPr marL="923544" indent="-219456" eaLnBrk="1" latinLnBrk="0" hangingPunct="1">
              <a:buClr>
                <a:srgbClr val="E46C0A"/>
              </a:buClr>
              <a:buSzPct val="125000"/>
              <a:buFont typeface="Wingdings" pitchFamily="2" charset="2"/>
              <a:buChar char="§"/>
              <a:defRPr sz="1800">
                <a:solidFill>
                  <a:srgbClr val="1A2247"/>
                </a:solidFill>
                <a:latin typeface="Segoe UI" panose="020B0502040204020203" pitchFamily="34" charset="0"/>
                <a:ea typeface="Segoe UI" panose="020B0502040204020203" pitchFamily="34" charset="0"/>
                <a:cs typeface="Segoe UI" panose="020B0502040204020203" pitchFamily="34" charset="0"/>
              </a:defRPr>
            </a:lvl3pPr>
            <a:lvl4pPr marL="1179576" indent="-201168">
              <a:buClr>
                <a:srgbClr val="A1BFC2"/>
              </a:buClr>
              <a:buSzPct val="125000"/>
              <a:buFont typeface="Wingdings" pitchFamily="2" charset="2"/>
              <a:buChar char="§"/>
              <a:defRPr sz="1800">
                <a:solidFill>
                  <a:srgbClr val="1A2247"/>
                </a:solidFill>
              </a:defRPr>
            </a:lvl4pPr>
            <a:lvl5pPr marL="1389888" indent="-182880">
              <a:buClr>
                <a:srgbClr val="438086"/>
              </a:buClr>
              <a:buSzPct val="125000"/>
              <a:buFont typeface="Wingdings" pitchFamily="2" charset="2"/>
              <a:buChar char="§"/>
              <a:defRPr sz="1800">
                <a:solidFill>
                  <a:srgbClr val="1A2247"/>
                </a:solidFill>
              </a:defRPr>
            </a:lvl5pPr>
            <a:lvl6pPr marL="1609344" indent="-182880">
              <a:buClr>
                <a:srgbClr val="53548A"/>
              </a:buClr>
              <a:buFont typeface="Candara" pitchFamily="34" charset="0"/>
              <a:buChar char="○"/>
              <a:defRPr>
                <a:solidFill>
                  <a:srgbClr val="373737"/>
                </a:solidFill>
              </a:defRPr>
            </a:lvl6pPr>
            <a:lvl7pPr marL="1828800" indent="-182880">
              <a:buClr>
                <a:srgbClr val="A1BFC2"/>
              </a:buClr>
              <a:buFont typeface="Candara" pitchFamily="34" charset="0"/>
              <a:buChar char="○"/>
              <a:defRPr baseline="0">
                <a:solidFill>
                  <a:srgbClr val="373737"/>
                </a:solidFill>
              </a:defRPr>
            </a:lvl7pPr>
            <a:lvl8pPr marL="2029968" indent="-182880">
              <a:buClr>
                <a:srgbClr val="438086"/>
              </a:buClr>
              <a:buFont typeface="Candara" pitchFamily="34" charset="0"/>
              <a:buChar char="○"/>
              <a:defRPr baseline="0">
                <a:solidFill>
                  <a:srgbClr val="373737"/>
                </a:solidFill>
              </a:defRPr>
            </a:lvl8pPr>
            <a:lvl9pPr marL="2240280" indent="-182880">
              <a:buClr>
                <a:srgbClr val="53548A"/>
              </a:buClr>
              <a:buFont typeface="Candara" pitchFamily="34" charset="0"/>
              <a:buChar char="○"/>
              <a:defRPr baseline="0">
                <a:solidFill>
                  <a:srgbClr val="373737"/>
                </a:solidFill>
              </a:defRPr>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p:txBody>
      </p:sp>
      <p:sp>
        <p:nvSpPr>
          <p:cNvPr id="9" name="Title 1"/>
          <p:cNvSpPr>
            <a:spLocks noGrp="1"/>
          </p:cNvSpPr>
          <p:nvPr>
            <p:ph type="title"/>
          </p:nvPr>
        </p:nvSpPr>
        <p:spPr>
          <a:xfrm>
            <a:off x="609600" y="0"/>
            <a:ext cx="8180450" cy="571500"/>
          </a:xfrm>
          <a:prstGeom prst="rect">
            <a:avLst/>
          </a:prstGeom>
        </p:spPr>
        <p:txBody>
          <a:bodyPr anchor="ctr"/>
          <a:lstStyle>
            <a:lvl1pPr>
              <a:defRPr sz="3200" b="1" i="0" cap="none" baseline="0">
                <a:solidFill>
                  <a:schemeClr val="bg1"/>
                </a:solidFill>
                <a:latin typeface="Segoe UI" panose="020B0502040204020203" pitchFamily="34" charset="0"/>
                <a:ea typeface="Segoe UI" panose="020B0502040204020203" pitchFamily="34" charset="0"/>
                <a:cs typeface="Segoe UI" panose="020B0502040204020203" pitchFamily="34" charset="0"/>
              </a:defRPr>
            </a:lvl1pPr>
          </a:lstStyle>
          <a:p>
            <a:r>
              <a:rPr kumimoji="0" lang="en-US"/>
              <a:t>Click to edit Master 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263" y="57150"/>
            <a:ext cx="529652" cy="45720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1"/>
          <p:cNvSpPr>
            <a:spLocks noGrp="1"/>
          </p:cNvSpPr>
          <p:nvPr>
            <p:ph type="title"/>
          </p:nvPr>
        </p:nvSpPr>
        <p:spPr>
          <a:xfrm>
            <a:off x="609600" y="0"/>
            <a:ext cx="8180450" cy="571500"/>
          </a:xfrm>
          <a:prstGeom prst="rect">
            <a:avLst/>
          </a:prstGeom>
        </p:spPr>
        <p:txBody>
          <a:bodyPr anchor="ctr"/>
          <a:lstStyle>
            <a:lvl1pPr>
              <a:defRPr sz="3200" b="1" i="0" cap="none" baseline="0">
                <a:solidFill>
                  <a:schemeClr val="bg1"/>
                </a:solidFill>
                <a:latin typeface="Segoe UI" panose="020B0502040204020203" pitchFamily="34" charset="0"/>
                <a:ea typeface="Segoe UI" panose="020B0502040204020203" pitchFamily="34" charset="0"/>
                <a:cs typeface="Segoe UI" panose="020B0502040204020203" pitchFamily="34" charset="0"/>
              </a:defRPr>
            </a:lvl1pPr>
          </a:lstStyle>
          <a:p>
            <a:r>
              <a:rPr kumimoji="0" lang="en-US"/>
              <a:t>Click to edit Master title style</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263" y="57150"/>
            <a:ext cx="529652" cy="4572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9" name="Rectangle 28"/>
          <p:cNvSpPr/>
          <p:nvPr/>
        </p:nvSpPr>
        <p:spPr>
          <a:xfrm>
            <a:off x="0" y="285"/>
            <a:ext cx="9144000" cy="571215"/>
          </a:xfrm>
          <a:prstGeom prst="rect">
            <a:avLst/>
          </a:prstGeom>
          <a:solidFill>
            <a:srgbClr val="012A6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1" y="571500"/>
            <a:ext cx="9144001" cy="68581"/>
          </a:xfrm>
          <a:prstGeom prst="rect">
            <a:avLst/>
          </a:prstGeom>
          <a:solidFill>
            <a:srgbClr val="54979A"/>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6" name="TextBox 15"/>
          <p:cNvSpPr txBox="1"/>
          <p:nvPr userDrawn="1"/>
        </p:nvSpPr>
        <p:spPr>
          <a:xfrm>
            <a:off x="8610600" y="4793218"/>
            <a:ext cx="533400" cy="369332"/>
          </a:xfrm>
          <a:prstGeom prst="rect">
            <a:avLst/>
          </a:prstGeom>
          <a:noFill/>
        </p:spPr>
        <p:txBody>
          <a:bodyPr wrap="square" rtlCol="0">
            <a:spAutoFit/>
          </a:bodyPr>
          <a:lstStyle/>
          <a:p>
            <a:pPr algn="r"/>
            <a:fld id="{5DEBCA6E-0431-47F1-AFB5-C3BA817D0DA8}" type="slidenum">
              <a:rPr lang="en-US" smtClean="0">
                <a:solidFill>
                  <a:srgbClr val="012A60"/>
                </a:solidFill>
                <a:latin typeface="Myriad Pro" pitchFamily="34" charset="0"/>
              </a:rPr>
              <a:pPr algn="r"/>
              <a:t>‹#›</a:t>
            </a:fld>
            <a:endParaRPr lang="en-US">
              <a:solidFill>
                <a:srgbClr val="012A60"/>
              </a:solidFill>
              <a:latin typeface="Myriad Pro" pitchFamily="34" charset="0"/>
            </a:endParaRPr>
          </a:p>
        </p:txBody>
      </p:sp>
      <p:sp>
        <p:nvSpPr>
          <p:cNvPr id="5" name="Rectangle 4"/>
          <p:cNvSpPr/>
          <p:nvPr userDrawn="1"/>
        </p:nvSpPr>
        <p:spPr>
          <a:xfrm>
            <a:off x="1" y="5097781"/>
            <a:ext cx="9144001" cy="45719"/>
          </a:xfrm>
          <a:prstGeom prst="rect">
            <a:avLst/>
          </a:prstGeom>
          <a:solidFill>
            <a:srgbClr val="E46C0A"/>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109728" indent="0" algn="l" rtl="0" eaLnBrk="1" latinLnBrk="0" hangingPunct="1">
        <a:spcBef>
          <a:spcPts val="300"/>
        </a:spcBef>
        <a:buClr>
          <a:schemeClr val="accent3"/>
        </a:buClr>
        <a:buFont typeface="Georgia"/>
        <a:buNone/>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18/10/relationships/comments" Target="../comments/modernComment_17D_1B2722D5.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18/10/relationships/comments" Target="../comments/modernComment_187_EDE49CB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42889"/>
            <a:ext cx="8686800" cy="3078178"/>
          </a:xfrm>
        </p:spPr>
        <p:txBody>
          <a:bodyPr/>
          <a:lstStyle/>
          <a:p>
            <a:r>
              <a:rPr lang="en-US" sz="3600" dirty="0">
                <a:latin typeface="+mn-lt"/>
              </a:rPr>
              <a:t>Policy 1011</a:t>
            </a:r>
            <a:br>
              <a:rPr lang="en-US" sz="3600" dirty="0">
                <a:latin typeface="+mn-lt"/>
              </a:rPr>
            </a:br>
            <a:r>
              <a:rPr lang="en-US" sz="1800" dirty="0">
                <a:latin typeface="+mn-lt"/>
              </a:rPr>
              <a:t>Expanding Basic Skills Assessment Options Beyond CASAS</a:t>
            </a:r>
            <a:br>
              <a:rPr lang="en-US" sz="4400" kern="100" dirty="0">
                <a:latin typeface="+mn-lt"/>
                <a:ea typeface="Aptos" panose="020B0004020202020204" pitchFamily="34" charset="0"/>
                <a:cs typeface="Times New Roman" panose="02020603050405020304" pitchFamily="18" charset="0"/>
              </a:rPr>
            </a:br>
            <a:endParaRPr lang="en-US" dirty="0">
              <a:latin typeface="+mn-lt"/>
            </a:endParaRPr>
          </a:p>
        </p:txBody>
      </p:sp>
      <p:sp>
        <p:nvSpPr>
          <p:cNvPr id="3" name="Subtitle 2"/>
          <p:cNvSpPr>
            <a:spLocks noGrp="1"/>
          </p:cNvSpPr>
          <p:nvPr>
            <p:ph type="subTitle" idx="1"/>
          </p:nvPr>
        </p:nvSpPr>
        <p:spPr>
          <a:xfrm>
            <a:off x="457200" y="2924953"/>
            <a:ext cx="7239000" cy="865997"/>
          </a:xfrm>
        </p:spPr>
        <p:txBody>
          <a:bodyPr/>
          <a:lstStyle/>
          <a:p>
            <a:r>
              <a:rPr lang="en-US" dirty="0">
                <a:latin typeface="+mn-lt"/>
              </a:rPr>
              <a:t>Workgroup Facilitators</a:t>
            </a:r>
          </a:p>
          <a:p>
            <a:r>
              <a:rPr lang="en-US" dirty="0">
                <a:latin typeface="+mn-lt"/>
              </a:rPr>
              <a:t>Liz Casey &amp; Liz Gallagher</a:t>
            </a:r>
          </a:p>
        </p:txBody>
      </p:sp>
    </p:spTree>
    <p:extLst>
      <p:ext uri="{BB962C8B-B14F-4D97-AF65-F5344CB8AC3E}">
        <p14:creationId xmlns:p14="http://schemas.microsoft.com/office/powerpoint/2010/main" val="229759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636FA6-3303-C798-8AAC-EBF7AF159211}"/>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FCA90AAC-685A-D572-39CD-20BF9A909A9D}"/>
              </a:ext>
            </a:extLst>
          </p:cNvPr>
          <p:cNvSpPr>
            <a:spLocks noGrp="1"/>
          </p:cNvSpPr>
          <p:nvPr>
            <p:ph type="title"/>
          </p:nvPr>
        </p:nvSpPr>
        <p:spPr>
          <a:xfrm>
            <a:off x="609600" y="0"/>
            <a:ext cx="8180450" cy="571500"/>
          </a:xfrm>
        </p:spPr>
        <p:txBody>
          <a:bodyPr lIns="91440" tIns="45720" rIns="91440" bIns="45720" anchor="ctr">
            <a:normAutofit/>
          </a:bodyPr>
          <a:lstStyle/>
          <a:p>
            <a:pPr>
              <a:lnSpc>
                <a:spcPct val="90000"/>
              </a:lnSpc>
            </a:pPr>
            <a:r>
              <a:rPr lang="en-US" dirty="0">
                <a:latin typeface="+mn-lt"/>
              </a:rPr>
              <a:t>Agenda</a:t>
            </a:r>
          </a:p>
        </p:txBody>
      </p:sp>
      <p:sp>
        <p:nvSpPr>
          <p:cNvPr id="4" name="TextBox 3">
            <a:extLst>
              <a:ext uri="{FF2B5EF4-FFF2-40B4-BE49-F238E27FC236}">
                <a16:creationId xmlns:a16="http://schemas.microsoft.com/office/drawing/2014/main" id="{E3CE0082-2418-0457-C9DC-B81A54307DFD}"/>
              </a:ext>
            </a:extLst>
          </p:cNvPr>
          <p:cNvSpPr txBox="1"/>
          <p:nvPr/>
        </p:nvSpPr>
        <p:spPr>
          <a:xfrm>
            <a:off x="339381" y="571500"/>
            <a:ext cx="8178800" cy="4801314"/>
          </a:xfrm>
          <a:prstGeom prst="rect">
            <a:avLst/>
          </a:prstGeom>
          <a:noFill/>
        </p:spPr>
        <p:txBody>
          <a:bodyPr wrap="square" rtlCol="0">
            <a:spAutoFit/>
          </a:bodyPr>
          <a:lstStyle/>
          <a:p>
            <a:pPr marL="342900" indent="-342900">
              <a:buFont typeface="+mj-lt"/>
              <a:buAutoNum type="arabicPeriod"/>
            </a:pPr>
            <a:r>
              <a:rPr lang="en-US" sz="2400" dirty="0"/>
              <a:t>What are we doing?</a:t>
            </a:r>
          </a:p>
          <a:p>
            <a:pPr marL="342900" indent="-342900">
              <a:buFont typeface="+mj-lt"/>
              <a:buAutoNum type="arabicPeriod"/>
            </a:pPr>
            <a:r>
              <a:rPr lang="en-US" sz="2400" dirty="0"/>
              <a:t>Historical Context</a:t>
            </a:r>
          </a:p>
          <a:p>
            <a:pPr marL="342900" indent="-342900">
              <a:buFont typeface="+mj-lt"/>
              <a:buAutoNum type="arabicPeriod"/>
            </a:pPr>
            <a:r>
              <a:rPr lang="en-US" sz="2400" dirty="0"/>
              <a:t>Timeline Review</a:t>
            </a:r>
          </a:p>
          <a:p>
            <a:pPr marL="342900" indent="-342900">
              <a:buFont typeface="+mj-lt"/>
              <a:buAutoNum type="arabicPeriod"/>
            </a:pPr>
            <a:r>
              <a:rPr lang="en-US" sz="2400" dirty="0"/>
              <a:t>Research Findings</a:t>
            </a:r>
          </a:p>
          <a:p>
            <a:pPr marL="342900" indent="-342900">
              <a:buFont typeface="+mj-lt"/>
              <a:buAutoNum type="arabicPeriod"/>
            </a:pPr>
            <a:r>
              <a:rPr lang="en-US" sz="2400" dirty="0"/>
              <a:t>Updates being considered</a:t>
            </a:r>
          </a:p>
          <a:p>
            <a:pPr marL="800100" lvl="1" indent="-342900">
              <a:buFont typeface="Arial" panose="020B0604020202020204" pitchFamily="34" charset="0"/>
              <a:buChar char="•"/>
            </a:pPr>
            <a:r>
              <a:rPr lang="en-US" sz="2400" dirty="0"/>
              <a:t>Pointing out the Importance of Basic Skills Deficiency for the sake of the Statistical Adjustment Model</a:t>
            </a:r>
          </a:p>
          <a:p>
            <a:pPr marL="800100" lvl="1" indent="-342900">
              <a:buFont typeface="Arial" panose="020B0604020202020204" pitchFamily="34" charset="0"/>
              <a:buChar char="•"/>
            </a:pPr>
            <a:r>
              <a:rPr lang="en-US" sz="2400" dirty="0"/>
              <a:t>Alternative structured assessments, as approved by the National Reporting System </a:t>
            </a:r>
          </a:p>
          <a:p>
            <a:pPr marL="800100" lvl="1" indent="-342900">
              <a:buFont typeface="Arial" panose="020B0604020202020204" pitchFamily="34" charset="0"/>
              <a:buChar char="•"/>
            </a:pPr>
            <a:r>
              <a:rPr lang="en-US" sz="2400" dirty="0"/>
              <a:t>Inclusion of all federal options to prove Basic Skills Deficiency</a:t>
            </a:r>
          </a:p>
          <a:p>
            <a:pPr marL="800100" lvl="1" indent="-342900">
              <a:buFont typeface="Arial" panose="020B0604020202020204" pitchFamily="34" charset="0"/>
              <a:buChar char="•"/>
            </a:pPr>
            <a:r>
              <a:rPr lang="en-US" sz="2400" dirty="0"/>
              <a:t>Basic Skills Deficiency screening tool </a:t>
            </a:r>
          </a:p>
          <a:p>
            <a:pPr marL="800100" lvl="1" indent="-342900">
              <a:buFont typeface="+mj-lt"/>
              <a:buAutoNum type="alphaLcParenR"/>
            </a:pPr>
            <a:endParaRPr lang="en-US" dirty="0"/>
          </a:p>
        </p:txBody>
      </p:sp>
    </p:spTree>
    <p:extLst>
      <p:ext uri="{BB962C8B-B14F-4D97-AF65-F5344CB8AC3E}">
        <p14:creationId xmlns:p14="http://schemas.microsoft.com/office/powerpoint/2010/main" val="455549653"/>
      </p:ext>
    </p:extLst>
  </p:cSld>
  <p:clrMapOvr>
    <a:masterClrMapping/>
  </p:clrMapOvr>
  <p:extLst>
    <p:ext uri="{6950BFC3-D8DA-4A85-94F7-54DA5524770B}">
      <p188:commentRel xmlns:p188="http://schemas.microsoft.com/office/powerpoint/2018/8/main" r:id="rId3"/>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C89D0B-4DAF-EAF9-87BF-411A4397EC1B}"/>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98AFAFAD-558C-6D8F-FB13-329FD81DFB48}"/>
              </a:ext>
            </a:extLst>
          </p:cNvPr>
          <p:cNvSpPr>
            <a:spLocks noGrp="1"/>
          </p:cNvSpPr>
          <p:nvPr>
            <p:ph type="title"/>
          </p:nvPr>
        </p:nvSpPr>
        <p:spPr>
          <a:xfrm>
            <a:off x="609600" y="0"/>
            <a:ext cx="8180450" cy="571500"/>
          </a:xfrm>
        </p:spPr>
        <p:txBody>
          <a:bodyPr lIns="91440" tIns="45720" rIns="91440" bIns="45720" anchor="ctr">
            <a:normAutofit/>
          </a:bodyPr>
          <a:lstStyle/>
          <a:p>
            <a:pPr>
              <a:lnSpc>
                <a:spcPct val="90000"/>
              </a:lnSpc>
            </a:pPr>
            <a:r>
              <a:rPr lang="en-US" dirty="0">
                <a:latin typeface="+mn-lt"/>
              </a:rPr>
              <a:t>What are we doing?</a:t>
            </a:r>
          </a:p>
        </p:txBody>
      </p:sp>
      <p:sp>
        <p:nvSpPr>
          <p:cNvPr id="4" name="TextBox 3">
            <a:extLst>
              <a:ext uri="{FF2B5EF4-FFF2-40B4-BE49-F238E27FC236}">
                <a16:creationId xmlns:a16="http://schemas.microsoft.com/office/drawing/2014/main" id="{AAB1F38D-FBAB-4A68-8E89-8F695511D09C}"/>
              </a:ext>
            </a:extLst>
          </p:cNvPr>
          <p:cNvSpPr txBox="1"/>
          <p:nvPr/>
        </p:nvSpPr>
        <p:spPr>
          <a:xfrm>
            <a:off x="-85344" y="616759"/>
            <a:ext cx="8955024" cy="4401205"/>
          </a:xfrm>
          <a:prstGeom prst="rect">
            <a:avLst/>
          </a:prstGeom>
          <a:noFill/>
        </p:spPr>
        <p:txBody>
          <a:bodyPr wrap="square" rtlCol="0">
            <a:spAutoFit/>
          </a:bodyPr>
          <a:lstStyle/>
          <a:p>
            <a:pPr marL="914400" lvl="1" indent="-457200">
              <a:spcBef>
                <a:spcPts val="600"/>
              </a:spcBef>
              <a:spcAft>
                <a:spcPts val="600"/>
              </a:spcAft>
              <a:buFont typeface="+mj-lt"/>
              <a:buAutoNum type="arabicPeriod"/>
            </a:pPr>
            <a:r>
              <a:rPr lang="en-US" sz="2000" dirty="0"/>
              <a:t>For Board Review and Update - Discussion Only</a:t>
            </a:r>
          </a:p>
          <a:p>
            <a:pPr marL="914400" lvl="1" indent="-457200">
              <a:spcBef>
                <a:spcPts val="600"/>
              </a:spcBef>
              <a:spcAft>
                <a:spcPts val="600"/>
              </a:spcAft>
              <a:buFont typeface="+mj-lt"/>
              <a:buAutoNum type="arabicPeriod"/>
            </a:pPr>
            <a:r>
              <a:rPr lang="en-US" sz="2000" dirty="0"/>
              <a:t>WIN 0107 will Expire on June 30</a:t>
            </a:r>
            <a:r>
              <a:rPr lang="en-US" sz="2000" baseline="30000" dirty="0"/>
              <a:t>th</a:t>
            </a:r>
            <a:r>
              <a:rPr lang="en-US" sz="2000" dirty="0"/>
              <a:t>, 2025</a:t>
            </a:r>
          </a:p>
          <a:p>
            <a:pPr marL="1371600" lvl="2" indent="-457200">
              <a:spcBef>
                <a:spcPts val="600"/>
              </a:spcBef>
              <a:spcAft>
                <a:spcPts val="600"/>
              </a:spcAft>
              <a:buFont typeface="Arial" panose="020B0604020202020204" pitchFamily="34" charset="0"/>
              <a:buChar char="•"/>
            </a:pPr>
            <a:r>
              <a:rPr lang="en-US" sz="2000" dirty="0"/>
              <a:t>WIN temporarily allows Local Workforce Development Boards to use nearly all federally approved tools to determine Basic Skills Deficiency for Title 1B enrollment. </a:t>
            </a:r>
          </a:p>
          <a:p>
            <a:pPr marL="914400" lvl="1" indent="-457200">
              <a:spcBef>
                <a:spcPts val="600"/>
              </a:spcBef>
              <a:spcAft>
                <a:spcPts val="600"/>
              </a:spcAft>
              <a:buFont typeface="+mj-lt"/>
              <a:buAutoNum type="arabicPeriod"/>
            </a:pPr>
            <a:r>
              <a:rPr lang="en-US" sz="2000" dirty="0"/>
              <a:t>Will revert to Policy 1011</a:t>
            </a:r>
          </a:p>
          <a:p>
            <a:pPr marL="1371600" lvl="2" indent="-457200">
              <a:spcBef>
                <a:spcPts val="600"/>
              </a:spcBef>
              <a:spcAft>
                <a:spcPts val="600"/>
              </a:spcAft>
              <a:buFont typeface="Arial" panose="020B0604020202020204" pitchFamily="34" charset="0"/>
              <a:buChar char="•"/>
            </a:pPr>
            <a:r>
              <a:rPr lang="en-US" sz="2000" dirty="0"/>
              <a:t>Policy restricts LWDBs to using Comprehensive Adult Student Assessment Systems test for determining Basic Skills Deficiency in Title 1B enrollment.</a:t>
            </a:r>
          </a:p>
          <a:p>
            <a:pPr marL="914400" lvl="1" indent="-457200">
              <a:spcBef>
                <a:spcPts val="600"/>
              </a:spcBef>
              <a:spcAft>
                <a:spcPts val="600"/>
              </a:spcAft>
              <a:buFont typeface="+mj-lt"/>
              <a:buAutoNum type="arabicPeriod"/>
            </a:pPr>
            <a:r>
              <a:rPr lang="en-US" sz="2000" dirty="0"/>
              <a:t>Policy 1011 needs an update</a:t>
            </a:r>
          </a:p>
          <a:p>
            <a:pPr marL="1371600" lvl="2" indent="-457200">
              <a:spcBef>
                <a:spcPts val="600"/>
              </a:spcBef>
              <a:spcAft>
                <a:spcPts val="600"/>
              </a:spcAft>
              <a:buFont typeface="Arial" panose="020B0604020202020204" pitchFamily="34" charset="0"/>
              <a:buChar char="•"/>
            </a:pPr>
            <a:r>
              <a:rPr lang="en-US" sz="2000" dirty="0"/>
              <a:t>Today, we are previewing these possible updates…</a:t>
            </a:r>
          </a:p>
        </p:txBody>
      </p:sp>
    </p:spTree>
    <p:extLst>
      <p:ext uri="{BB962C8B-B14F-4D97-AF65-F5344CB8AC3E}">
        <p14:creationId xmlns:p14="http://schemas.microsoft.com/office/powerpoint/2010/main" val="2901149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8C115D-493E-BF10-4030-A31B54203518}"/>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CB4C1FEE-DFFF-EBA4-4E19-E04B1D66C713}"/>
              </a:ext>
            </a:extLst>
          </p:cNvPr>
          <p:cNvSpPr>
            <a:spLocks noGrp="1"/>
          </p:cNvSpPr>
          <p:nvPr>
            <p:ph type="title"/>
          </p:nvPr>
        </p:nvSpPr>
        <p:spPr>
          <a:xfrm>
            <a:off x="609600" y="0"/>
            <a:ext cx="8180450" cy="571500"/>
          </a:xfrm>
        </p:spPr>
        <p:txBody>
          <a:bodyPr lIns="91440" tIns="45720" rIns="91440" bIns="45720" anchor="ctr">
            <a:normAutofit/>
          </a:bodyPr>
          <a:lstStyle/>
          <a:p>
            <a:pPr>
              <a:lnSpc>
                <a:spcPct val="90000"/>
              </a:lnSpc>
            </a:pPr>
            <a:r>
              <a:rPr lang="en-US" dirty="0">
                <a:latin typeface="+mn-lt"/>
              </a:rPr>
              <a:t>Historical Context</a:t>
            </a:r>
            <a:endParaRPr lang="en-US" sz="3200" dirty="0">
              <a:latin typeface="+mn-lt"/>
            </a:endParaRPr>
          </a:p>
        </p:txBody>
      </p:sp>
      <p:sp>
        <p:nvSpPr>
          <p:cNvPr id="2" name="TextBox 1">
            <a:extLst>
              <a:ext uri="{FF2B5EF4-FFF2-40B4-BE49-F238E27FC236}">
                <a16:creationId xmlns:a16="http://schemas.microsoft.com/office/drawing/2014/main" id="{AF85FE5D-06A7-88E8-0105-D69C1E6E5C72}"/>
              </a:ext>
            </a:extLst>
          </p:cNvPr>
          <p:cNvSpPr txBox="1"/>
          <p:nvPr/>
        </p:nvSpPr>
        <p:spPr>
          <a:xfrm>
            <a:off x="358302" y="850280"/>
            <a:ext cx="8683046" cy="3939540"/>
          </a:xfrm>
          <a:prstGeom prst="rect">
            <a:avLst/>
          </a:prstGeom>
          <a:noFill/>
        </p:spPr>
        <p:txBody>
          <a:bodyPr wrap="square" rtlCol="0">
            <a:spAutoFit/>
          </a:bodyPr>
          <a:lstStyle/>
          <a:p>
            <a:pPr marL="342900" marR="0" lvl="0" indent="-342900">
              <a:spcBef>
                <a:spcPts val="600"/>
              </a:spcBef>
              <a:spcAft>
                <a:spcPts val="600"/>
              </a:spcAft>
              <a:buFont typeface="Arial" panose="020B0604020202020204" pitchFamily="34" charset="0"/>
              <a:buChar char="•"/>
            </a:pPr>
            <a:r>
              <a:rPr lang="en-US" sz="2000" dirty="0"/>
              <a:t>Originally created in 2009</a:t>
            </a:r>
          </a:p>
          <a:p>
            <a:pPr marL="342900" marR="0" lvl="0" indent="-342900">
              <a:spcBef>
                <a:spcPts val="600"/>
              </a:spcBef>
              <a:spcAft>
                <a:spcPts val="600"/>
              </a:spcAft>
              <a:buFont typeface="Arial" panose="020B0604020202020204" pitchFamily="34" charset="0"/>
              <a:buChar char="•"/>
            </a:pPr>
            <a:r>
              <a:rPr lang="en-US" sz="2000" dirty="0"/>
              <a:t>In 2010, the Adult Ed Advisory Council approved the CASAS test as the Title II standard</a:t>
            </a:r>
          </a:p>
          <a:p>
            <a:pPr marL="342900" marR="0" lvl="0" indent="-342900">
              <a:spcBef>
                <a:spcPts val="600"/>
              </a:spcBef>
              <a:spcAft>
                <a:spcPts val="600"/>
              </a:spcAft>
              <a:buFont typeface="Arial" panose="020B0604020202020204" pitchFamily="34" charset="0"/>
              <a:buChar char="•"/>
            </a:pPr>
            <a:r>
              <a:rPr lang="en-US" sz="2000" dirty="0"/>
              <a:t>SBCTC and the Workforce Board aligned with Title II standards to avoid duplicating assessment efforts.</a:t>
            </a:r>
          </a:p>
          <a:p>
            <a:pPr marL="342900" marR="0" lvl="0" indent="-342900">
              <a:spcBef>
                <a:spcPts val="600"/>
              </a:spcBef>
              <a:spcAft>
                <a:spcPts val="600"/>
              </a:spcAft>
              <a:buFont typeface="Arial" panose="020B0604020202020204" pitchFamily="34" charset="0"/>
              <a:buChar char="•"/>
            </a:pPr>
            <a:r>
              <a:rPr lang="en-US" sz="2000" dirty="0"/>
              <a:t>Under WIA (1998-2015), the CASAS test was essential for youth literacy/numeracy.</a:t>
            </a:r>
          </a:p>
          <a:p>
            <a:pPr marL="342900" marR="0" lvl="0" indent="-342900">
              <a:spcBef>
                <a:spcPts val="600"/>
              </a:spcBef>
              <a:spcAft>
                <a:spcPts val="600"/>
              </a:spcAft>
              <a:buFont typeface="Arial" panose="020B0604020202020204" pitchFamily="34" charset="0"/>
              <a:buChar char="•"/>
            </a:pPr>
            <a:r>
              <a:rPr lang="en-US" sz="2000" dirty="0"/>
              <a:t>WIOA's shift to MSGs (Measurable Skill Gains) required greater flexibility.</a:t>
            </a:r>
          </a:p>
          <a:p>
            <a:pPr marL="342900" marR="0" lvl="0" indent="-342900">
              <a:spcBef>
                <a:spcPts val="600"/>
              </a:spcBef>
              <a:spcAft>
                <a:spcPts val="600"/>
              </a:spcAft>
              <a:buFont typeface="Arial" panose="020B0604020202020204" pitchFamily="34" charset="0"/>
              <a:buChar char="•"/>
            </a:pPr>
            <a:r>
              <a:rPr lang="en-US" sz="2000" dirty="0"/>
              <a:t>COVID-19 made CASAS scheduling difficult, leading to its suspension under WIN 0107 (until 6/30/25). </a:t>
            </a:r>
          </a:p>
        </p:txBody>
      </p:sp>
    </p:spTree>
    <p:extLst>
      <p:ext uri="{BB962C8B-B14F-4D97-AF65-F5344CB8AC3E}">
        <p14:creationId xmlns:p14="http://schemas.microsoft.com/office/powerpoint/2010/main" val="3459707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DD8123-CF67-18B9-4C3E-71D9E43A78A6}"/>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9EA90050-63B9-E6B4-A4A8-4EAE25624EA8}"/>
              </a:ext>
            </a:extLst>
          </p:cNvPr>
          <p:cNvSpPr>
            <a:spLocks noGrp="1"/>
          </p:cNvSpPr>
          <p:nvPr>
            <p:ph type="title"/>
          </p:nvPr>
        </p:nvSpPr>
        <p:spPr>
          <a:xfrm>
            <a:off x="609600" y="0"/>
            <a:ext cx="8180450" cy="571500"/>
          </a:xfrm>
        </p:spPr>
        <p:txBody>
          <a:bodyPr lIns="91440" tIns="45720" rIns="91440" bIns="45720" anchor="ctr">
            <a:normAutofit/>
          </a:bodyPr>
          <a:lstStyle/>
          <a:p>
            <a:pPr>
              <a:lnSpc>
                <a:spcPct val="90000"/>
              </a:lnSpc>
            </a:pPr>
            <a:r>
              <a:rPr lang="en-US" dirty="0">
                <a:latin typeface="+mn-lt"/>
              </a:rPr>
              <a:t>Timeline</a:t>
            </a:r>
          </a:p>
        </p:txBody>
      </p:sp>
      <p:sp>
        <p:nvSpPr>
          <p:cNvPr id="4" name="TextBox 3">
            <a:extLst>
              <a:ext uri="{FF2B5EF4-FFF2-40B4-BE49-F238E27FC236}">
                <a16:creationId xmlns:a16="http://schemas.microsoft.com/office/drawing/2014/main" id="{B0D9FE8A-E0DA-B6CE-A2D1-2D93E3CB59AD}"/>
              </a:ext>
            </a:extLst>
          </p:cNvPr>
          <p:cNvSpPr txBox="1"/>
          <p:nvPr/>
        </p:nvSpPr>
        <p:spPr>
          <a:xfrm>
            <a:off x="482600" y="1300568"/>
            <a:ext cx="8178800" cy="2814617"/>
          </a:xfrm>
          <a:prstGeom prst="rect">
            <a:avLst/>
          </a:prstGeom>
          <a:noFill/>
        </p:spPr>
        <p:txBody>
          <a:bodyPr wrap="square" rtlCol="0">
            <a:spAutoFit/>
          </a:bodyPr>
          <a:lstStyle/>
          <a:p>
            <a:pPr marL="342900" indent="-342900">
              <a:lnSpc>
                <a:spcPct val="150000"/>
              </a:lnSpc>
              <a:buFont typeface="+mj-lt"/>
              <a:buAutoNum type="arabicPeriod"/>
            </a:pPr>
            <a:r>
              <a:rPr lang="en-US" sz="2000" dirty="0"/>
              <a:t>Initial Workgroup meetings in March and April</a:t>
            </a:r>
          </a:p>
          <a:p>
            <a:pPr marL="342900" indent="-342900">
              <a:lnSpc>
                <a:spcPct val="150000"/>
              </a:lnSpc>
              <a:buFont typeface="+mj-lt"/>
              <a:buAutoNum type="arabicPeriod" startAt="2"/>
            </a:pPr>
            <a:r>
              <a:rPr lang="en-US" sz="2000" dirty="0"/>
              <a:t>Final version to Work Groups by 4/15/25</a:t>
            </a:r>
          </a:p>
          <a:p>
            <a:pPr marL="342900" indent="-342900">
              <a:lnSpc>
                <a:spcPct val="150000"/>
              </a:lnSpc>
              <a:buFont typeface="+mj-lt"/>
              <a:buAutoNum type="arabicPeriod" startAt="2"/>
            </a:pPr>
            <a:r>
              <a:rPr lang="en-US" sz="2000" dirty="0"/>
              <a:t>30-day public comment posted 4/24/25 - 5/23/25</a:t>
            </a:r>
          </a:p>
          <a:p>
            <a:pPr marL="342900" indent="-342900">
              <a:lnSpc>
                <a:spcPct val="150000"/>
              </a:lnSpc>
              <a:buFont typeface="+mj-lt"/>
              <a:buAutoNum type="arabicPeriod" startAt="2"/>
            </a:pPr>
            <a:r>
              <a:rPr lang="en-US" sz="2000" dirty="0"/>
              <a:t>Review results of public comment with Work Group by 6/2/25</a:t>
            </a:r>
          </a:p>
          <a:p>
            <a:pPr marL="342900" indent="-342900">
              <a:lnSpc>
                <a:spcPct val="150000"/>
              </a:lnSpc>
              <a:buFont typeface="+mj-lt"/>
              <a:buAutoNum type="arabicPeriod" startAt="2"/>
            </a:pPr>
            <a:r>
              <a:rPr lang="en-US" sz="2000" dirty="0"/>
              <a:t>Final Board Packet Version by 6/5/25</a:t>
            </a:r>
          </a:p>
          <a:p>
            <a:pPr marL="342900" indent="-342900">
              <a:lnSpc>
                <a:spcPct val="150000"/>
              </a:lnSpc>
              <a:buFont typeface="+mj-lt"/>
              <a:buAutoNum type="arabicPeriod" startAt="2"/>
            </a:pPr>
            <a:r>
              <a:rPr lang="en-US" sz="2000" dirty="0"/>
              <a:t>Request for Board Approval at 6/18/25 meeting</a:t>
            </a:r>
          </a:p>
        </p:txBody>
      </p:sp>
    </p:spTree>
    <p:extLst>
      <p:ext uri="{BB962C8B-B14F-4D97-AF65-F5344CB8AC3E}">
        <p14:creationId xmlns:p14="http://schemas.microsoft.com/office/powerpoint/2010/main" val="430581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9CDA47-9C29-E91F-8779-47D2A1CECC84}"/>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6FA39FF6-12F7-D93E-114F-775420301B3C}"/>
              </a:ext>
            </a:extLst>
          </p:cNvPr>
          <p:cNvSpPr>
            <a:spLocks noGrp="1"/>
          </p:cNvSpPr>
          <p:nvPr>
            <p:ph type="title"/>
          </p:nvPr>
        </p:nvSpPr>
        <p:spPr>
          <a:xfrm>
            <a:off x="609600" y="0"/>
            <a:ext cx="8180450" cy="571500"/>
          </a:xfrm>
        </p:spPr>
        <p:txBody>
          <a:bodyPr lIns="91440" tIns="45720" rIns="91440" bIns="45720" anchor="ctr">
            <a:normAutofit/>
          </a:bodyPr>
          <a:lstStyle/>
          <a:p>
            <a:pPr>
              <a:lnSpc>
                <a:spcPct val="90000"/>
              </a:lnSpc>
            </a:pPr>
            <a:r>
              <a:rPr lang="en-US" dirty="0">
                <a:latin typeface="+mn-lt"/>
              </a:rPr>
              <a:t>Research Findings</a:t>
            </a:r>
            <a:endParaRPr lang="en-US" sz="3200" dirty="0">
              <a:latin typeface="+mn-lt"/>
            </a:endParaRPr>
          </a:p>
        </p:txBody>
      </p:sp>
      <p:sp>
        <p:nvSpPr>
          <p:cNvPr id="2" name="TextBox 1">
            <a:extLst>
              <a:ext uri="{FF2B5EF4-FFF2-40B4-BE49-F238E27FC236}">
                <a16:creationId xmlns:a16="http://schemas.microsoft.com/office/drawing/2014/main" id="{C65F0AAD-6A47-19B2-E80A-B83DC93B1319}"/>
              </a:ext>
            </a:extLst>
          </p:cNvPr>
          <p:cNvSpPr txBox="1"/>
          <p:nvPr/>
        </p:nvSpPr>
        <p:spPr>
          <a:xfrm>
            <a:off x="185928" y="864108"/>
            <a:ext cx="8772144" cy="3662541"/>
          </a:xfrm>
          <a:prstGeom prst="rect">
            <a:avLst/>
          </a:prstGeom>
          <a:noFill/>
        </p:spPr>
        <p:txBody>
          <a:bodyPr wrap="square" rtlCol="0">
            <a:spAutoFit/>
          </a:bodyPr>
          <a:lstStyle/>
          <a:p>
            <a:pPr>
              <a:spcBef>
                <a:spcPts val="600"/>
              </a:spcBef>
              <a:spcAft>
                <a:spcPts val="600"/>
              </a:spcAft>
            </a:pPr>
            <a:r>
              <a:rPr lang="en-US" dirty="0"/>
              <a:t>Workforce Board tasked Workforce Board staff &amp; ESD staff to: </a:t>
            </a:r>
          </a:p>
          <a:p>
            <a:pPr marL="342900" indent="-342900">
              <a:spcBef>
                <a:spcPts val="600"/>
              </a:spcBef>
              <a:spcAft>
                <a:spcPts val="600"/>
              </a:spcAft>
              <a:buFont typeface="+mj-lt"/>
              <a:buAutoNum type="arabicPeriod"/>
            </a:pPr>
            <a:r>
              <a:rPr lang="en-US" dirty="0"/>
              <a:t>Survey local boards on current practices.</a:t>
            </a:r>
          </a:p>
          <a:p>
            <a:pPr marL="800100" lvl="1" indent="-342900">
              <a:spcBef>
                <a:spcPts val="600"/>
              </a:spcBef>
              <a:spcAft>
                <a:spcPts val="600"/>
              </a:spcAft>
              <a:buFont typeface="Arial" panose="020B0604020202020204" pitchFamily="34" charset="0"/>
              <a:buChar char="•"/>
            </a:pPr>
            <a:r>
              <a:rPr lang="en-US" dirty="0"/>
              <a:t>Response: Following WIN 0107, but add </a:t>
            </a:r>
            <a:r>
              <a:rPr lang="en-US" i="1" dirty="0"/>
              <a:t>all</a:t>
            </a:r>
            <a:r>
              <a:rPr lang="en-US" dirty="0"/>
              <a:t> Federal Options available.</a:t>
            </a:r>
          </a:p>
          <a:p>
            <a:pPr marL="342900" indent="-342900">
              <a:spcBef>
                <a:spcPts val="600"/>
              </a:spcBef>
              <a:spcAft>
                <a:spcPts val="600"/>
              </a:spcAft>
              <a:buFont typeface="+mj-lt"/>
              <a:buAutoNum type="arabicPeriod"/>
            </a:pPr>
            <a:r>
              <a:rPr lang="en-US" dirty="0"/>
              <a:t>Consult Title II Partners on Department of Education/National Reporting System test options.</a:t>
            </a:r>
          </a:p>
          <a:p>
            <a:pPr marL="800100" lvl="1" indent="-342900">
              <a:spcBef>
                <a:spcPts val="600"/>
              </a:spcBef>
              <a:spcAft>
                <a:spcPts val="600"/>
              </a:spcAft>
              <a:buFont typeface="Arial" panose="020B0604020202020204" pitchFamily="34" charset="0"/>
              <a:buChar char="•"/>
            </a:pPr>
            <a:r>
              <a:rPr lang="en-US" dirty="0"/>
              <a:t>Supports flexibility and advised on structured testing.</a:t>
            </a:r>
          </a:p>
          <a:p>
            <a:pPr marL="342900" indent="-342900">
              <a:spcBef>
                <a:spcPts val="600"/>
              </a:spcBef>
              <a:spcAft>
                <a:spcPts val="600"/>
              </a:spcAft>
              <a:buFont typeface="+mj-lt"/>
              <a:buAutoNum type="arabicPeriod"/>
            </a:pPr>
            <a:r>
              <a:rPr lang="en-US" dirty="0"/>
              <a:t>Align federal rules with local flexibility per Department of Labor guidance.</a:t>
            </a:r>
          </a:p>
          <a:p>
            <a:pPr marL="342900" indent="-342900">
              <a:spcBef>
                <a:spcPts val="600"/>
              </a:spcBef>
              <a:spcAft>
                <a:spcPts val="600"/>
              </a:spcAft>
              <a:buFont typeface="+mj-lt"/>
              <a:buAutoNum type="arabicPeriod"/>
            </a:pPr>
            <a:r>
              <a:rPr lang="en-US" dirty="0"/>
              <a:t>Review other state policies.</a:t>
            </a:r>
          </a:p>
          <a:p>
            <a:pPr marL="342900" indent="-342900">
              <a:spcBef>
                <a:spcPts val="600"/>
              </a:spcBef>
              <a:spcAft>
                <a:spcPts val="600"/>
              </a:spcAft>
              <a:buFont typeface="+mj-lt"/>
              <a:buAutoNum type="arabicPeriod"/>
            </a:pPr>
            <a:r>
              <a:rPr lang="en-US" dirty="0"/>
              <a:t>Revise Policy 1011 for WIOA alignment and flexibility.</a:t>
            </a:r>
            <a:endParaRPr lang="en-US" sz="2000" dirty="0"/>
          </a:p>
        </p:txBody>
      </p:sp>
    </p:spTree>
    <p:extLst>
      <p:ext uri="{BB962C8B-B14F-4D97-AF65-F5344CB8AC3E}">
        <p14:creationId xmlns:p14="http://schemas.microsoft.com/office/powerpoint/2010/main" val="3991182514"/>
      </p:ext>
    </p:extLst>
  </p:cSld>
  <p:clrMapOvr>
    <a:masterClrMapping/>
  </p:clrMapOvr>
  <p:extLst>
    <p:ext uri="{6950BFC3-D8DA-4A85-94F7-54DA5524770B}">
      <p188:commentRel xmlns:p188="http://schemas.microsoft.com/office/powerpoint/2018/8/main" r:id="rId3"/>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02CEC8-2525-2BA8-E3BB-DAEF9C410558}"/>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2154927C-E80C-57E7-66CF-14B85E044E0D}"/>
              </a:ext>
            </a:extLst>
          </p:cNvPr>
          <p:cNvSpPr>
            <a:spLocks noGrp="1"/>
          </p:cNvSpPr>
          <p:nvPr>
            <p:ph type="title"/>
          </p:nvPr>
        </p:nvSpPr>
        <p:spPr/>
        <p:txBody>
          <a:bodyPr/>
          <a:lstStyle/>
          <a:p>
            <a:r>
              <a:rPr lang="en-US" sz="3200" dirty="0">
                <a:latin typeface="+mn-lt"/>
              </a:rPr>
              <a:t>Updates being considered</a:t>
            </a:r>
            <a:endParaRPr lang="en-US" dirty="0">
              <a:latin typeface="+mn-lt"/>
            </a:endParaRPr>
          </a:p>
        </p:txBody>
      </p:sp>
      <p:sp>
        <p:nvSpPr>
          <p:cNvPr id="10" name="TextBox 9">
            <a:extLst>
              <a:ext uri="{FF2B5EF4-FFF2-40B4-BE49-F238E27FC236}">
                <a16:creationId xmlns:a16="http://schemas.microsoft.com/office/drawing/2014/main" id="{6465C095-49D9-B427-5580-C903E0ECC457}"/>
              </a:ext>
            </a:extLst>
          </p:cNvPr>
          <p:cNvSpPr txBox="1"/>
          <p:nvPr/>
        </p:nvSpPr>
        <p:spPr>
          <a:xfrm>
            <a:off x="40675" y="1235049"/>
            <a:ext cx="8749375" cy="3019801"/>
          </a:xfrm>
          <a:prstGeom prst="rect">
            <a:avLst/>
          </a:prstGeom>
          <a:noFill/>
        </p:spPr>
        <p:txBody>
          <a:bodyPr wrap="square">
            <a:spAutoFit/>
          </a:bodyPr>
          <a:lstStyle/>
          <a:p>
            <a:pPr marL="914400" lvl="1" indent="-457200">
              <a:lnSpc>
                <a:spcPct val="150000"/>
              </a:lnSpc>
              <a:spcAft>
                <a:spcPts val="800"/>
              </a:spcAft>
              <a:buFont typeface="+mj-lt"/>
              <a:buAutoNum type="arabicPeriod"/>
            </a:pPr>
            <a:r>
              <a:rPr lang="en-US" sz="2000" dirty="0"/>
              <a:t>Emphasize the importance of tracking this barrier as it impacts adjusted performance expectations</a:t>
            </a:r>
          </a:p>
          <a:p>
            <a:pPr marL="914400" lvl="1" indent="-457200">
              <a:lnSpc>
                <a:spcPct val="150000"/>
              </a:lnSpc>
              <a:spcAft>
                <a:spcPts val="800"/>
              </a:spcAft>
              <a:buFont typeface="+mj-lt"/>
              <a:buAutoNum type="arabicPeriod"/>
            </a:pPr>
            <a:r>
              <a:rPr lang="en-US" sz="2000" dirty="0"/>
              <a:t>Alternative structured assessments, as approved by the National Reporting System (NRS) and allowable under federal guidance</a:t>
            </a:r>
          </a:p>
          <a:p>
            <a:pPr marL="914400" lvl="1" indent="-457200">
              <a:lnSpc>
                <a:spcPct val="150000"/>
              </a:lnSpc>
              <a:spcAft>
                <a:spcPts val="800"/>
              </a:spcAft>
              <a:buFont typeface="+mj-lt"/>
              <a:buAutoNum type="arabicPeriod"/>
            </a:pPr>
            <a:r>
              <a:rPr lang="en-US" sz="2000" dirty="0"/>
              <a:t>Exploring staff observation documentation and statewide training options</a:t>
            </a:r>
          </a:p>
        </p:txBody>
      </p:sp>
    </p:spTree>
    <p:extLst>
      <p:ext uri="{BB962C8B-B14F-4D97-AF65-F5344CB8AC3E}">
        <p14:creationId xmlns:p14="http://schemas.microsoft.com/office/powerpoint/2010/main" val="3787115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QUESTIONS?</a:t>
            </a:r>
          </a:p>
        </p:txBody>
      </p:sp>
      <p:sp>
        <p:nvSpPr>
          <p:cNvPr id="3" name="Subtitle 2"/>
          <p:cNvSpPr>
            <a:spLocks noGrp="1"/>
          </p:cNvSpPr>
          <p:nvPr>
            <p:ph type="subTitle" idx="1"/>
          </p:nvPr>
        </p:nvSpPr>
        <p:spPr>
          <a:xfrm>
            <a:off x="457200" y="2924953"/>
            <a:ext cx="4953000" cy="1102519"/>
          </a:xfrm>
        </p:spPr>
        <p:txBody>
          <a:bodyPr/>
          <a:lstStyle/>
          <a:p>
            <a:r>
              <a:rPr lang="en-US" sz="2000" dirty="0"/>
              <a:t>liz.gallagher@wtb.wa.gov</a:t>
            </a:r>
          </a:p>
          <a:p>
            <a:r>
              <a:rPr lang="en-US" sz="2000" dirty="0"/>
              <a:t>(360) 709-4610</a:t>
            </a:r>
          </a:p>
        </p:txBody>
      </p:sp>
    </p:spTree>
    <p:extLst>
      <p:ext uri="{BB962C8B-B14F-4D97-AF65-F5344CB8AC3E}">
        <p14:creationId xmlns:p14="http://schemas.microsoft.com/office/powerpoint/2010/main" val="11943715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2015 Presentation Template">
  <a:themeElements>
    <a:clrScheme name="Workforce Board">
      <a:dk1>
        <a:sysClr val="windowText" lastClr="000000"/>
      </a:dk1>
      <a:lt1>
        <a:srgbClr val="FFFFFF"/>
      </a:lt1>
      <a:dk2>
        <a:srgbClr val="012A60"/>
      </a:dk2>
      <a:lt2>
        <a:srgbClr val="EEEEF0"/>
      </a:lt2>
      <a:accent1>
        <a:srgbClr val="54979A"/>
      </a:accent1>
      <a:accent2>
        <a:srgbClr val="E46C0A"/>
      </a:accent2>
      <a:accent3>
        <a:srgbClr val="800080"/>
      </a:accent3>
      <a:accent4>
        <a:srgbClr val="FBD226"/>
      </a:accent4>
      <a:accent5>
        <a:srgbClr val="3F6E8C"/>
      </a:accent5>
      <a:accent6>
        <a:srgbClr val="626A77"/>
      </a:accent6>
      <a:hlink>
        <a:srgbClr val="000000"/>
      </a:hlink>
      <a:folHlink>
        <a:srgbClr val="000000"/>
      </a:folHlink>
    </a:clrScheme>
    <a:fontScheme name="Template 2 - Plain">
      <a:majorFont>
        <a:latin typeface="Berlin Sans FB"/>
        <a:ea typeface=""/>
        <a:cs typeface=""/>
      </a:majorFont>
      <a:minorFont>
        <a:latin typeface="Candara"/>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704f474e-3c68-4b88-93ac-7c86e7119ccc">
      <Terms xmlns="http://schemas.microsoft.com/office/infopath/2007/PartnerControls"/>
    </lcf76f155ced4ddcb4097134ff3c332f>
    <TaxCatchAll xmlns="25bf28c8-6ae6-42aa-a4b2-d83c9f61aea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D5936B3F7732444AFEF1606BFED34DC" ma:contentTypeVersion="17" ma:contentTypeDescription="Create a new document." ma:contentTypeScope="" ma:versionID="05d140f9a253a8f9b73e81baee6c957b">
  <xsd:schema xmlns:xsd="http://www.w3.org/2001/XMLSchema" xmlns:xs="http://www.w3.org/2001/XMLSchema" xmlns:p="http://schemas.microsoft.com/office/2006/metadata/properties" xmlns:ns1="http://schemas.microsoft.com/sharepoint/v3" xmlns:ns2="704f474e-3c68-4b88-93ac-7c86e7119ccc" xmlns:ns3="25bf28c8-6ae6-42aa-a4b2-d83c9f61aeaa" targetNamespace="http://schemas.microsoft.com/office/2006/metadata/properties" ma:root="true" ma:fieldsID="5d97cc6ce89ee43cc7c1be79a2f29111" ns1:_="" ns2:_="" ns3:_="">
    <xsd:import namespace="http://schemas.microsoft.com/sharepoint/v3"/>
    <xsd:import namespace="704f474e-3c68-4b88-93ac-7c86e7119ccc"/>
    <xsd:import namespace="25bf28c8-6ae6-42aa-a4b2-d83c9f61aea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1:_ip_UnifiedCompliancePolicyProperties" minOccurs="0"/>
                <xsd:element ref="ns1:_ip_UnifiedCompliancePolicyUIAc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04f474e-3c68-4b88-93ac-7c86e7119c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360a6a1c-50a4-4ec0-87e3-f00760ffe76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5bf28c8-6ae6-42aa-a4b2-d83c9f61aeaa"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fc3c31cd-ca16-4f7d-8cb9-8ab7a70dea27}" ma:internalName="TaxCatchAll" ma:showField="CatchAllData" ma:web="25bf28c8-6ae6-42aa-a4b2-d83c9f61aea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F25AC74-82A9-4B8A-840E-7AB44861EDE6}">
  <ds:schemaRefs>
    <ds:schemaRef ds:uri="http://schemas.microsoft.com/office/infopath/2007/PartnerControls"/>
    <ds:schemaRef ds:uri="http://schemas.microsoft.com/sharepoint/v3"/>
    <ds:schemaRef ds:uri="http://purl.org/dc/dcmitype/"/>
    <ds:schemaRef ds:uri="http://www.w3.org/XML/1998/namespace"/>
    <ds:schemaRef ds:uri="http://purl.org/dc/elements/1.1/"/>
    <ds:schemaRef ds:uri="http://schemas.openxmlformats.org/package/2006/metadata/core-properties"/>
    <ds:schemaRef ds:uri="25bf28c8-6ae6-42aa-a4b2-d83c9f61aeaa"/>
    <ds:schemaRef ds:uri="http://schemas.microsoft.com/office/2006/documentManagement/types"/>
    <ds:schemaRef ds:uri="704f474e-3c68-4b88-93ac-7c86e7119ccc"/>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F2974FAC-CE2A-4BDD-81AE-C8133FC4C1DE}">
  <ds:schemaRefs>
    <ds:schemaRef ds:uri="http://schemas.microsoft.com/sharepoint/v3/contenttype/forms"/>
  </ds:schemaRefs>
</ds:datastoreItem>
</file>

<file path=customXml/itemProps3.xml><?xml version="1.0" encoding="utf-8"?>
<ds:datastoreItem xmlns:ds="http://schemas.openxmlformats.org/officeDocument/2006/customXml" ds:itemID="{8D807326-0D89-49AB-976F-6D089F5D09FB}">
  <ds:schemaRefs>
    <ds:schemaRef ds:uri="25bf28c8-6ae6-42aa-a4b2-d83c9f61aeaa"/>
    <ds:schemaRef ds:uri="704f474e-3c68-4b88-93ac-7c86e7119cc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2015 Presentation Template</Template>
  <TotalTime>13837</TotalTime>
  <Words>1167</Words>
  <Application>Microsoft Office PowerPoint</Application>
  <PresentationFormat>On-screen Show (16:9)</PresentationFormat>
  <Paragraphs>114</Paragraphs>
  <Slides>8</Slides>
  <Notes>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Aptos</vt:lpstr>
      <vt:lpstr>Arial</vt:lpstr>
      <vt:lpstr>Calibri</vt:lpstr>
      <vt:lpstr>Candara</vt:lpstr>
      <vt:lpstr>Georgia</vt:lpstr>
      <vt:lpstr>Myriad Pro</vt:lpstr>
      <vt:lpstr>Segoe UI</vt:lpstr>
      <vt:lpstr>Wingdings</vt:lpstr>
      <vt:lpstr>Wingdings 2</vt:lpstr>
      <vt:lpstr>2015 Presentation Template</vt:lpstr>
      <vt:lpstr>Policy 1011 Expanding Basic Skills Assessment Options Beyond CASAS </vt:lpstr>
      <vt:lpstr>Agenda</vt:lpstr>
      <vt:lpstr>What are we doing?</vt:lpstr>
      <vt:lpstr>Historical Context</vt:lpstr>
      <vt:lpstr>Timeline</vt:lpstr>
      <vt:lpstr>Research Findings</vt:lpstr>
      <vt:lpstr>Updates being considered</vt:lpstr>
      <vt:lpstr>QUESTIONS?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Lindsay</dc:creator>
  <cp:lastModifiedBy>Gallagher, Liz (WTB)</cp:lastModifiedBy>
  <cp:revision>38</cp:revision>
  <cp:lastPrinted>2025-03-19T16:57:05Z</cp:lastPrinted>
  <dcterms:created xsi:type="dcterms:W3CDTF">2017-08-15T15:52:25Z</dcterms:created>
  <dcterms:modified xsi:type="dcterms:W3CDTF">2025-03-19T20:47:09Z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0x0101005D5936B3F7732444AFEF1606BFED34DC</vt:lpwstr>
  </property>
  <property fmtid="{D5CDD505-2E9C-101B-9397-08002B2CF9AE}" pid="3" name="MediaServiceImageTags">
    <vt:lpwstr/>
  </property>
</Properties>
</file>