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4"/>
  </p:sldMasterIdLst>
  <p:notesMasterIdLst>
    <p:notesMasterId r:id="rId14"/>
  </p:notesMasterIdLst>
  <p:sldIdLst>
    <p:sldId id="349" r:id="rId5"/>
    <p:sldId id="409" r:id="rId6"/>
    <p:sldId id="410" r:id="rId7"/>
    <p:sldId id="411" r:id="rId8"/>
    <p:sldId id="413" r:id="rId9"/>
    <p:sldId id="382" r:id="rId10"/>
    <p:sldId id="391" r:id="rId11"/>
    <p:sldId id="414" r:id="rId12"/>
    <p:sldId id="268" r:id="rId13"/>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626B09-DD78-4B23-73D7-CEAF0F2CD99C}" name="Fite, Claire (WTB)" initials="F(" userId="S::claire.fite@wtb.wa.gov::a64f99a2-4e5a-41ed-8d87-3c8fdf60cece" providerId="AD"/>
  <p188:author id="{163BFD42-68C8-9427-522F-6DBD9A510B5D}" name="Gattman, Nova (WTB)" initials="NG" userId="S::nova.gattman@wtb.wa.gov::87cf46de-809f-4754-92b5-c917558467f8" providerId="AD"/>
  <p188:author id="{3E5AB4B1-9105-4091-9615-2CDBE60AAF4F}" name="Goutam, Kim (WTB)" initials="G(" userId="S::kim.goutam@wtb.wa.gov::c83d8736-47f7-466f-b0c7-4f8e355cd4b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A60"/>
    <a:srgbClr val="3A6278"/>
    <a:srgbClr val="E46C0A"/>
    <a:srgbClr val="1A2247"/>
    <a:srgbClr val="54979A"/>
    <a:srgbClr val="131C41"/>
    <a:srgbClr val="424456"/>
    <a:srgbClr val="373737"/>
    <a:srgbClr val="4380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63" autoAdjust="0"/>
    <p:restoredTop sz="65450" autoAdjust="0"/>
  </p:normalViewPr>
  <p:slideViewPr>
    <p:cSldViewPr snapToGrid="0">
      <p:cViewPr varScale="1">
        <p:scale>
          <a:sx n="64" d="100"/>
          <a:sy n="64" d="100"/>
        </p:scale>
        <p:origin x="1036" y="40"/>
      </p:cViewPr>
      <p:guideLst>
        <p:guide orient="horz" pos="1620"/>
        <p:guide pos="2880"/>
      </p:guideLst>
    </p:cSldViewPr>
  </p:slideViewPr>
  <p:notesTextViewPr>
    <p:cViewPr>
      <p:scale>
        <a:sx n="3" d="2"/>
        <a:sy n="3" d="2"/>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4" tIns="46586" rIns="93174"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4" tIns="46586" rIns="93174" bIns="46586" rtlCol="0"/>
          <a:lstStyle>
            <a:lvl1pPr algn="r">
              <a:defRPr sz="1200"/>
            </a:lvl1pPr>
          </a:lstStyle>
          <a:p>
            <a:fld id="{A0ACFE14-F0A4-4244-8D07-5E86585719C6}" type="datetimeFigureOut">
              <a:rPr lang="en-US" smtClean="0"/>
              <a:t>3/19/2025</a:t>
            </a:fld>
            <a:endParaRPr lang="en-US"/>
          </a:p>
        </p:txBody>
      </p:sp>
      <p:sp>
        <p:nvSpPr>
          <p:cNvPr id="4" name="Slide Image Placeholder 3"/>
          <p:cNvSpPr>
            <a:spLocks noGrp="1" noRot="1" noChangeAspect="1"/>
          </p:cNvSpPr>
          <p:nvPr>
            <p:ph type="sldImg" idx="2"/>
          </p:nvPr>
        </p:nvSpPr>
        <p:spPr>
          <a:xfrm>
            <a:off x="407988" y="698500"/>
            <a:ext cx="6194425" cy="3484563"/>
          </a:xfrm>
          <a:prstGeom prst="rect">
            <a:avLst/>
          </a:prstGeom>
          <a:noFill/>
          <a:ln w="12700">
            <a:solidFill>
              <a:prstClr val="black"/>
            </a:solidFill>
          </a:ln>
        </p:spPr>
        <p:txBody>
          <a:bodyPr vert="horz" lIns="93174" tIns="46586" rIns="93174"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4" tIns="46586" rIns="93174"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4" tIns="46586" rIns="93174"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4" tIns="46586" rIns="93174" bIns="46586" rtlCol="0" anchor="b"/>
          <a:lstStyle>
            <a:lvl1pPr algn="r">
              <a:defRPr sz="1200"/>
            </a:lvl1pPr>
          </a:lstStyle>
          <a:p>
            <a:fld id="{0CDC9AD7-7F40-42FC-AE50-7A2ECA835FF1}" type="slidenum">
              <a:rPr lang="en-US" smtClean="0"/>
              <a:t>‹#›</a:t>
            </a:fld>
            <a:endParaRPr lang="en-US"/>
          </a:p>
        </p:txBody>
      </p:sp>
    </p:spTree>
    <p:extLst>
      <p:ext uri="{BB962C8B-B14F-4D97-AF65-F5344CB8AC3E}">
        <p14:creationId xmlns:p14="http://schemas.microsoft.com/office/powerpoint/2010/main" val="1659294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7000"/>
              </a:lnSpc>
              <a:buFont typeface="Arial" panose="020B0604020202020204" pitchFamily="34" charset="0"/>
              <a:buNone/>
            </a:pPr>
            <a:r>
              <a:rPr lang="en-US" sz="1100" kern="100" dirty="0">
                <a:latin typeface="Aptos" panose="020B0004020202020204" pitchFamily="34" charset="0"/>
                <a:ea typeface="Aptos" panose="020B0004020202020204" pitchFamily="34" charset="0"/>
                <a:cs typeface="Times New Roman" panose="02020603050405020304" pitchFamily="18" charset="0"/>
              </a:rPr>
              <a:t>Now onto policy 5401, concerning the transferability of funds between the Adult and Dislocated Worker Programs…</a:t>
            </a:r>
          </a:p>
          <a:p>
            <a:pPr marL="339060" indent="-339060">
              <a:lnSpc>
                <a:spcPct val="107000"/>
              </a:lnSpc>
              <a:buFont typeface="Arial" panose="020B0604020202020204" pitchFamily="34" charset="0"/>
              <a:buChar char="•"/>
            </a:pPr>
            <a:endParaRPr lang="en-US" sz="1100" b="1" kern="100" dirty="0">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0CDC9AD7-7F40-42FC-AE50-7A2ECA835FF1}" type="slidenum">
              <a:rPr lang="en-US" smtClean="0"/>
              <a:t>1</a:t>
            </a:fld>
            <a:endParaRPr lang="en-US"/>
          </a:p>
        </p:txBody>
      </p:sp>
    </p:spTree>
    <p:extLst>
      <p:ext uri="{BB962C8B-B14F-4D97-AF65-F5344CB8AC3E}">
        <p14:creationId xmlns:p14="http://schemas.microsoft.com/office/powerpoint/2010/main" val="35404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FED967-5113-20A3-9A0B-B0E8290534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4157AE-93EC-C079-4A8F-151335C6C28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096DEA-6B0C-9ED3-D2BE-EB15AF7FBCAA}"/>
              </a:ext>
            </a:extLst>
          </p:cNvPr>
          <p:cNvSpPr>
            <a:spLocks noGrp="1"/>
          </p:cNvSpPr>
          <p:nvPr>
            <p:ph type="body" idx="1"/>
          </p:nvPr>
        </p:nvSpPr>
        <p:spPr/>
        <p:txBody>
          <a:bodyPr/>
          <a:lstStyle/>
          <a:p>
            <a:r>
              <a:rPr lang="en-US" dirty="0"/>
              <a:t>For this policy review, we will cover the following:</a:t>
            </a:r>
          </a:p>
          <a:p>
            <a:endParaRPr lang="en-US" dirty="0"/>
          </a:p>
          <a:p>
            <a:pPr>
              <a:buFont typeface="Arial" panose="020B0604020202020204" pitchFamily="34" charset="0"/>
              <a:buChar char="•"/>
            </a:pPr>
            <a:r>
              <a:rPr lang="en-US" dirty="0"/>
              <a:t>A clear outline of the necessary action steps based on today's information.</a:t>
            </a:r>
          </a:p>
          <a:p>
            <a:pPr>
              <a:buFont typeface="Arial" panose="020B0604020202020204" pitchFamily="34" charset="0"/>
              <a:buNone/>
            </a:pPr>
            <a:endParaRPr lang="en-US" dirty="0"/>
          </a:p>
          <a:p>
            <a:pPr>
              <a:buFont typeface="Arial" panose="020B0604020202020204" pitchFamily="34" charset="0"/>
              <a:buChar char="•"/>
            </a:pPr>
            <a:r>
              <a:rPr lang="en-US" dirty="0"/>
              <a:t>The proposed timeline for policy updates.</a:t>
            </a:r>
          </a:p>
          <a:p>
            <a:pPr>
              <a:buFont typeface="Arial" panose="020B0604020202020204" pitchFamily="34" charset="0"/>
              <a:buNone/>
            </a:pPr>
            <a:endParaRPr lang="en-US" dirty="0"/>
          </a:p>
          <a:p>
            <a:pPr>
              <a:buFont typeface="Arial" panose="020B0604020202020204" pitchFamily="34" charset="0"/>
              <a:buChar char="•"/>
            </a:pPr>
            <a:r>
              <a:rPr lang="en-US" dirty="0"/>
              <a:t>An overview of our initial research efforts and stakeholder discussions.</a:t>
            </a:r>
          </a:p>
          <a:p>
            <a:pPr>
              <a:buFont typeface="Arial" panose="020B0604020202020204" pitchFamily="34" charset="0"/>
              <a:buNone/>
            </a:pPr>
            <a:endParaRPr lang="en-US" dirty="0"/>
          </a:p>
          <a:p>
            <a:pPr>
              <a:buFont typeface="Arial" panose="020B0604020202020204" pitchFamily="34" charset="0"/>
              <a:buChar char="•"/>
            </a:pPr>
            <a:r>
              <a:rPr lang="en-US" dirty="0"/>
              <a:t>A review of updates that may require multiple workgroup sessions with labor representatives, local area administrators, and leadership—including the proposed allowance for up to 100% funding transferability between Adult and Dislocated Worker programs—along with additional safeguards to prevent any negative consequences from these transfers.</a:t>
            </a:r>
          </a:p>
        </p:txBody>
      </p:sp>
      <p:sp>
        <p:nvSpPr>
          <p:cNvPr id="4" name="Slide Number Placeholder 3">
            <a:extLst>
              <a:ext uri="{FF2B5EF4-FFF2-40B4-BE49-F238E27FC236}">
                <a16:creationId xmlns:a16="http://schemas.microsoft.com/office/drawing/2014/main" id="{8BBF7F8A-BE7E-658C-C851-B757082AF878}"/>
              </a:ext>
            </a:extLst>
          </p:cNvPr>
          <p:cNvSpPr>
            <a:spLocks noGrp="1"/>
          </p:cNvSpPr>
          <p:nvPr>
            <p:ph type="sldNum" sz="quarter" idx="5"/>
          </p:nvPr>
        </p:nvSpPr>
        <p:spPr/>
        <p:txBody>
          <a:bodyPr/>
          <a:lstStyle/>
          <a:p>
            <a:fld id="{0CDC9AD7-7F40-42FC-AE50-7A2ECA835FF1}" type="slidenum">
              <a:rPr lang="en-US" smtClean="0"/>
              <a:t>2</a:t>
            </a:fld>
            <a:endParaRPr lang="en-US"/>
          </a:p>
        </p:txBody>
      </p:sp>
    </p:spTree>
    <p:extLst>
      <p:ext uri="{BB962C8B-B14F-4D97-AF65-F5344CB8AC3E}">
        <p14:creationId xmlns:p14="http://schemas.microsoft.com/office/powerpoint/2010/main" val="3409341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554AC-9CEB-FBDA-896F-1A66512199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24285F8-5863-48FE-AB22-11829E4EB59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7D9EA01-96B5-1CFF-4A36-E062E90E705E}"/>
              </a:ext>
            </a:extLst>
          </p:cNvPr>
          <p:cNvSpPr>
            <a:spLocks noGrp="1"/>
          </p:cNvSpPr>
          <p:nvPr>
            <p:ph type="body" idx="1"/>
          </p:nvPr>
        </p:nvSpPr>
        <p:spPr/>
        <p:txBody>
          <a:bodyPr/>
          <a:lstStyle/>
          <a:p>
            <a:r>
              <a:rPr lang="en-US" dirty="0">
                <a:cs typeface="Calibri"/>
              </a:rPr>
              <a:t>This presentation, as with the last, is for board review and update and will lead to discussion only. </a:t>
            </a:r>
          </a:p>
          <a:p>
            <a:endParaRPr lang="en-US" dirty="0">
              <a:cs typeface="Calibri"/>
            </a:endParaRPr>
          </a:p>
          <a:p>
            <a:r>
              <a:rPr lang="en-US" dirty="0">
                <a:cs typeface="Calibri"/>
              </a:rPr>
              <a:t>As you might remember, Workforce Information Notice (or WIN) 0108 does allow for 100% of funding to be transferred between Adult and Dislocated Worker programs. However, this WIN will expire June of 2025. </a:t>
            </a:r>
          </a:p>
          <a:p>
            <a:endParaRPr lang="en-US" dirty="0">
              <a:cs typeface="Calibri"/>
            </a:endParaRPr>
          </a:p>
          <a:p>
            <a:r>
              <a:rPr lang="en-US" dirty="0">
                <a:cs typeface="Calibri"/>
              </a:rPr>
              <a:t>When the WIN expires, we will revert back to Policy 5401-3, which, as it is currently written, would only allow for up to 30% of funding to be transferred between Adult and Dislocated Worker Programs. </a:t>
            </a:r>
          </a:p>
          <a:p>
            <a:endParaRPr lang="en-US" dirty="0">
              <a:cs typeface="Calibri"/>
            </a:endParaRPr>
          </a:p>
          <a:p>
            <a:r>
              <a:rPr lang="en-US" dirty="0">
                <a:cs typeface="Calibri"/>
              </a:rPr>
              <a:t>So, this policy need to be reviewed for possible updates. </a:t>
            </a:r>
          </a:p>
          <a:p>
            <a:endParaRPr lang="en-US" dirty="0">
              <a:cs typeface="Calibri"/>
            </a:endParaRPr>
          </a:p>
          <a:p>
            <a:r>
              <a:rPr lang="en-US" dirty="0">
                <a:cs typeface="Calibri"/>
              </a:rPr>
              <a:t>Today, we are just going to review some of the stakeholder views that I’ve gathered so far from Labor and WWA stakeholders, we’ll also touch on ongoing research on this policy and the possible content of upcoming workgroup discussions. </a:t>
            </a:r>
          </a:p>
        </p:txBody>
      </p:sp>
      <p:sp>
        <p:nvSpPr>
          <p:cNvPr id="4" name="Slide Number Placeholder 3">
            <a:extLst>
              <a:ext uri="{FF2B5EF4-FFF2-40B4-BE49-F238E27FC236}">
                <a16:creationId xmlns:a16="http://schemas.microsoft.com/office/drawing/2014/main" id="{6F29D4FE-34AF-2432-4C36-DCC1FD01D396}"/>
              </a:ext>
            </a:extLst>
          </p:cNvPr>
          <p:cNvSpPr>
            <a:spLocks noGrp="1"/>
          </p:cNvSpPr>
          <p:nvPr>
            <p:ph type="sldNum" sz="quarter" idx="5"/>
          </p:nvPr>
        </p:nvSpPr>
        <p:spPr/>
        <p:txBody>
          <a:bodyPr/>
          <a:lstStyle/>
          <a:p>
            <a:fld id="{0CDC9AD7-7F40-42FC-AE50-7A2ECA835FF1}" type="slidenum">
              <a:rPr lang="en-US" smtClean="0"/>
              <a:t>3</a:t>
            </a:fld>
            <a:endParaRPr lang="en-US"/>
          </a:p>
        </p:txBody>
      </p:sp>
    </p:spTree>
    <p:extLst>
      <p:ext uri="{BB962C8B-B14F-4D97-AF65-F5344CB8AC3E}">
        <p14:creationId xmlns:p14="http://schemas.microsoft.com/office/powerpoint/2010/main" val="142213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02328-CD59-6CE4-4879-90DB4CEFEE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C453A5-E0E9-5061-8456-84B20E4E9CC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DE7E58-1E4C-29CB-9D1E-0378E4220522}"/>
              </a:ext>
            </a:extLst>
          </p:cNvPr>
          <p:cNvSpPr>
            <a:spLocks noGrp="1"/>
          </p:cNvSpPr>
          <p:nvPr>
            <p:ph type="body" idx="1"/>
          </p:nvPr>
        </p:nvSpPr>
        <p:spPr/>
        <p:txBody>
          <a:bodyPr/>
          <a:lstStyle/>
          <a:p>
            <a:r>
              <a:rPr lang="en-US" dirty="0">
                <a:cs typeface="Calibri"/>
              </a:rPr>
              <a:t>To provide some historical context on this policy:</a:t>
            </a:r>
          </a:p>
          <a:p>
            <a:endParaRPr lang="en-US" dirty="0">
              <a:cs typeface="Calibri"/>
            </a:endParaRPr>
          </a:p>
          <a:p>
            <a:r>
              <a:rPr lang="en-US" dirty="0">
                <a:cs typeface="Calibri"/>
              </a:rPr>
              <a:t>5401 was originally finalized in 2015. </a:t>
            </a:r>
          </a:p>
          <a:p>
            <a:endParaRPr lang="en-US" dirty="0">
              <a:cs typeface="Calibri"/>
            </a:endParaRPr>
          </a:p>
          <a:p>
            <a:r>
              <a:rPr lang="en-US" dirty="0">
                <a:cs typeface="Calibri"/>
              </a:rPr>
              <a:t>The 30% limit was a rate that we simply carried over from WIA, as that version of the workforce development grant limited Adult and Dislocated worker funding transfers to that percentage. </a:t>
            </a:r>
          </a:p>
          <a:p>
            <a:endParaRPr lang="en-US" dirty="0">
              <a:cs typeface="Calibri"/>
            </a:endParaRPr>
          </a:p>
          <a:p>
            <a:r>
              <a:rPr lang="en-US" dirty="0">
                <a:cs typeface="Calibri"/>
              </a:rPr>
              <a:t>Under WIOA, the new version of the workforce development grant put into action 2016, Federal law allows up to 100% funding transferability between Adult and Dislocated Worker. </a:t>
            </a:r>
          </a:p>
          <a:p>
            <a:endParaRPr lang="en-US" dirty="0">
              <a:cs typeface="Calibri"/>
            </a:endParaRPr>
          </a:p>
          <a:p>
            <a:r>
              <a:rPr lang="en-US" dirty="0">
                <a:cs typeface="Calibri"/>
              </a:rPr>
              <a:t>Workforce Board staff in 2015 recommended updating policy 5401 to allow for up to 100% funding transferability between Adult and Dislocated Worker, with Workforce Board approval required if 50% or higher funding transfer requests were made. The Workforce Board approval is in addition to the ESD approval after the local area submits all research and justification requirements within the Transfer Funding Approval process, already established in 5401. </a:t>
            </a:r>
          </a:p>
        </p:txBody>
      </p:sp>
      <p:sp>
        <p:nvSpPr>
          <p:cNvPr id="4" name="Slide Number Placeholder 3">
            <a:extLst>
              <a:ext uri="{FF2B5EF4-FFF2-40B4-BE49-F238E27FC236}">
                <a16:creationId xmlns:a16="http://schemas.microsoft.com/office/drawing/2014/main" id="{1E8C6165-537E-4BC6-B5CE-BE8938BE35A0}"/>
              </a:ext>
            </a:extLst>
          </p:cNvPr>
          <p:cNvSpPr>
            <a:spLocks noGrp="1"/>
          </p:cNvSpPr>
          <p:nvPr>
            <p:ph type="sldNum" sz="quarter" idx="5"/>
          </p:nvPr>
        </p:nvSpPr>
        <p:spPr/>
        <p:txBody>
          <a:bodyPr/>
          <a:lstStyle/>
          <a:p>
            <a:fld id="{0CDC9AD7-7F40-42FC-AE50-7A2ECA835FF1}" type="slidenum">
              <a:rPr lang="en-US" smtClean="0"/>
              <a:t>4</a:t>
            </a:fld>
            <a:endParaRPr lang="en-US"/>
          </a:p>
        </p:txBody>
      </p:sp>
    </p:spTree>
    <p:extLst>
      <p:ext uri="{BB962C8B-B14F-4D97-AF65-F5344CB8AC3E}">
        <p14:creationId xmlns:p14="http://schemas.microsoft.com/office/powerpoint/2010/main" val="407605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744DAD-F23E-3972-5BF1-FA80E369468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C3A16E2-2AD7-714B-4D02-B5CF2F56725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3307B8-EEB2-1F7A-FABD-CD6DFABECAE6}"/>
              </a:ext>
            </a:extLst>
          </p:cNvPr>
          <p:cNvSpPr>
            <a:spLocks noGrp="1"/>
          </p:cNvSpPr>
          <p:nvPr>
            <p:ph type="body" idx="1"/>
          </p:nvPr>
        </p:nvSpPr>
        <p:spPr/>
        <p:txBody>
          <a:bodyPr/>
          <a:lstStyle/>
          <a:p>
            <a:r>
              <a:rPr lang="en-US" dirty="0">
                <a:cs typeface="Calibri"/>
              </a:rPr>
              <a:t>While staff recommended 100% funding transferability between Adult and Dislocated Worker program in 2015, Board members expressed concerned about diverting funding away from the dislocated worker program due to the potentially negative impacts that it could have on dislocated worker populations, especially those who were recently laid off. </a:t>
            </a:r>
          </a:p>
          <a:p>
            <a:endParaRPr lang="en-US" dirty="0">
              <a:cs typeface="Calibri"/>
            </a:endParaRPr>
          </a:p>
          <a:p>
            <a:r>
              <a:rPr lang="en-US" dirty="0">
                <a:cs typeface="Calibri"/>
              </a:rPr>
              <a:t>For this reason, the board members in 2015 decided to keep the limit at 30%. I will note that the majority of other states around the county began allowing for up to 100% transferability at that time. </a:t>
            </a:r>
          </a:p>
          <a:p>
            <a:endParaRPr lang="en-US" dirty="0">
              <a:cs typeface="Calibri"/>
            </a:endParaRPr>
          </a:p>
          <a:p>
            <a:r>
              <a:rPr lang="en-US" dirty="0">
                <a:cs typeface="Calibri"/>
              </a:rPr>
              <a:t>Along with several other COVID policies aimed at making the environment as agile and flexible as possible for local boards to operate successful, in April 2020, the board approved a temporary Workforce Information Notice 0108 to allow for 100% transferability through June of 2025, at which point we would revert back to Policy 5401-3, if not revisions or extensions were made. </a:t>
            </a:r>
          </a:p>
        </p:txBody>
      </p:sp>
      <p:sp>
        <p:nvSpPr>
          <p:cNvPr id="4" name="Slide Number Placeholder 3">
            <a:extLst>
              <a:ext uri="{FF2B5EF4-FFF2-40B4-BE49-F238E27FC236}">
                <a16:creationId xmlns:a16="http://schemas.microsoft.com/office/drawing/2014/main" id="{1917B80A-FED7-2B3B-F936-D3DBD5C1D1C4}"/>
              </a:ext>
            </a:extLst>
          </p:cNvPr>
          <p:cNvSpPr>
            <a:spLocks noGrp="1"/>
          </p:cNvSpPr>
          <p:nvPr>
            <p:ph type="sldNum" sz="quarter" idx="5"/>
          </p:nvPr>
        </p:nvSpPr>
        <p:spPr/>
        <p:txBody>
          <a:bodyPr/>
          <a:lstStyle/>
          <a:p>
            <a:fld id="{0CDC9AD7-7F40-42FC-AE50-7A2ECA835FF1}" type="slidenum">
              <a:rPr lang="en-US" smtClean="0"/>
              <a:t>5</a:t>
            </a:fld>
            <a:endParaRPr lang="en-US"/>
          </a:p>
        </p:txBody>
      </p:sp>
    </p:spTree>
    <p:extLst>
      <p:ext uri="{BB962C8B-B14F-4D97-AF65-F5344CB8AC3E}">
        <p14:creationId xmlns:p14="http://schemas.microsoft.com/office/powerpoint/2010/main" val="26756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37388-8790-D0D6-F149-4CB66A94927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F2BA31-1FA3-6B64-A0F4-98959462C67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A5AAA67-D282-C088-746B-708071D155BC}"/>
              </a:ext>
            </a:extLst>
          </p:cNvPr>
          <p:cNvSpPr>
            <a:spLocks noGrp="1"/>
          </p:cNvSpPr>
          <p:nvPr>
            <p:ph type="body" idx="1"/>
          </p:nvPr>
        </p:nvSpPr>
        <p:spPr/>
        <p:txBody>
          <a:bodyPr/>
          <a:lstStyle/>
          <a:p>
            <a:r>
              <a:rPr lang="en-US" dirty="0">
                <a:cs typeface="Calibri"/>
              </a:rPr>
              <a:t>The timeline for updating this policy is very similar to the previous policy we reviewed:</a:t>
            </a:r>
          </a:p>
          <a:p>
            <a:endParaRPr lang="en-US" dirty="0">
              <a:cs typeface="Calibri"/>
            </a:endParaRPr>
          </a:p>
          <a:p>
            <a:r>
              <a:rPr lang="en-US" dirty="0">
                <a:cs typeface="Calibri"/>
              </a:rPr>
              <a:t>We aim to have initial workgroup meetings scheduled by mid April, a final version ready for work group review by the end of April, the public comment period should be over by the end of May so that we can have the final draft ready for the Board meeting on June 18</a:t>
            </a:r>
            <a:r>
              <a:rPr lang="en-US" baseline="30000" dirty="0">
                <a:cs typeface="Calibri"/>
              </a:rPr>
              <a:t>th</a:t>
            </a:r>
            <a:r>
              <a:rPr lang="en-US" dirty="0">
                <a:cs typeface="Calibri"/>
              </a:rPr>
              <a:t> of this year. </a:t>
            </a:r>
          </a:p>
        </p:txBody>
      </p:sp>
      <p:sp>
        <p:nvSpPr>
          <p:cNvPr id="4" name="Slide Number Placeholder 3">
            <a:extLst>
              <a:ext uri="{FF2B5EF4-FFF2-40B4-BE49-F238E27FC236}">
                <a16:creationId xmlns:a16="http://schemas.microsoft.com/office/drawing/2014/main" id="{34A8407A-6D8E-8F03-3A11-5D0B38E20F9E}"/>
              </a:ext>
            </a:extLst>
          </p:cNvPr>
          <p:cNvSpPr>
            <a:spLocks noGrp="1"/>
          </p:cNvSpPr>
          <p:nvPr>
            <p:ph type="sldNum" sz="quarter" idx="5"/>
          </p:nvPr>
        </p:nvSpPr>
        <p:spPr/>
        <p:txBody>
          <a:bodyPr/>
          <a:lstStyle/>
          <a:p>
            <a:fld id="{0CDC9AD7-7F40-42FC-AE50-7A2ECA835FF1}" type="slidenum">
              <a:rPr lang="en-US" smtClean="0"/>
              <a:t>6</a:t>
            </a:fld>
            <a:endParaRPr lang="en-US"/>
          </a:p>
        </p:txBody>
      </p:sp>
    </p:spTree>
    <p:extLst>
      <p:ext uri="{BB962C8B-B14F-4D97-AF65-F5344CB8AC3E}">
        <p14:creationId xmlns:p14="http://schemas.microsoft.com/office/powerpoint/2010/main" val="14155420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2AE4C2-D6B5-C3B2-E314-4A4E296B92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0770F5-B0E7-9A31-683A-4836C63292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D4181F-7D08-C092-297A-2D0D4628F769}"/>
              </a:ext>
            </a:extLst>
          </p:cNvPr>
          <p:cNvSpPr>
            <a:spLocks noGrp="1"/>
          </p:cNvSpPr>
          <p:nvPr>
            <p:ph type="body" idx="1"/>
          </p:nvPr>
        </p:nvSpPr>
        <p:spPr/>
        <p:txBody>
          <a:bodyPr/>
          <a:lstStyle/>
          <a:p>
            <a:r>
              <a:rPr lang="en-US" dirty="0"/>
              <a:t>I have met with stakeholders to discuss perspectives on this policy:</a:t>
            </a:r>
          </a:p>
          <a:p>
            <a:endParaRPr lang="en-US" dirty="0"/>
          </a:p>
          <a:p>
            <a:pPr>
              <a:buFont typeface="Arial" panose="020B0604020202020204" pitchFamily="34" charset="0"/>
              <a:buChar char="•"/>
            </a:pPr>
            <a:r>
              <a:rPr lang="en-US" b="1" dirty="0"/>
              <a:t>Local Workforce Development Board stakeholders</a:t>
            </a:r>
            <a:r>
              <a:rPr lang="en-US" dirty="0"/>
              <a:t> support full transferability of funds between Adult and Dislocated Worker (DW) programs, citing safeguards in the request process that mitigate risks. They emphasize that individuals eligible for the DW program also qualify for the Adult program, ensuring continued access to services even if funding shifts. They note that enrollment priority remains unchanged, except for veterans, who receive priority regardless of funding allocations.</a:t>
            </a:r>
          </a:p>
          <a:p>
            <a:pPr>
              <a:buFont typeface="Arial" panose="020B0604020202020204" pitchFamily="34" charset="0"/>
              <a:buChar char="•"/>
            </a:pPr>
            <a:endParaRPr lang="en-US" b="1" dirty="0"/>
          </a:p>
          <a:p>
            <a:pPr>
              <a:buFont typeface="Arial" panose="020B0604020202020204" pitchFamily="34" charset="0"/>
              <a:buChar char="•"/>
            </a:pPr>
            <a:r>
              <a:rPr lang="en-US" b="1" dirty="0"/>
              <a:t>Labor stakeholders</a:t>
            </a:r>
            <a:r>
              <a:rPr lang="en-US" dirty="0"/>
              <a:t> express concern that transferring funds from the DW program could deprioritize dislocated workers, particularly given potential economic downturns and increased layoffs.</a:t>
            </a:r>
          </a:p>
          <a:p>
            <a:pPr>
              <a:buFont typeface="Arial" panose="020B0604020202020204" pitchFamily="34" charset="0"/>
              <a:buChar char="•"/>
            </a:pPr>
            <a:endParaRPr lang="en-US" dirty="0"/>
          </a:p>
          <a:p>
            <a:r>
              <a:rPr lang="en-US" dirty="0"/>
              <a:t>To address these concerns, we are convening a work session in mid-April to foster consensus.</a:t>
            </a:r>
          </a:p>
          <a:p>
            <a:endParaRPr lang="en-US" dirty="0"/>
          </a:p>
          <a:p>
            <a:r>
              <a:rPr lang="en-US" dirty="0"/>
              <a:t>This session will:</a:t>
            </a:r>
          </a:p>
          <a:p>
            <a:endParaRPr lang="en-US" dirty="0"/>
          </a:p>
          <a:p>
            <a:pPr>
              <a:buFont typeface="+mj-lt"/>
              <a:buAutoNum type="arabicPeriod"/>
            </a:pPr>
            <a:r>
              <a:rPr lang="en-US" dirty="0"/>
              <a:t>Clarify funding transfer justification processes and explore opportunities to strengthen safeguards.</a:t>
            </a:r>
          </a:p>
          <a:p>
            <a:pPr>
              <a:buFont typeface="+mj-lt"/>
              <a:buAutoNum type="arabicPeriod"/>
            </a:pPr>
            <a:endParaRPr lang="en-US" dirty="0"/>
          </a:p>
          <a:p>
            <a:pPr>
              <a:buFont typeface="+mj-lt"/>
              <a:buAutoNum type="arabicPeriod"/>
            </a:pPr>
            <a:r>
              <a:rPr lang="en-US" dirty="0"/>
              <a:t>Assess how Adult and DW participants are served at WorkSource centers.</a:t>
            </a:r>
          </a:p>
          <a:p>
            <a:pPr>
              <a:buFont typeface="+mj-lt"/>
              <a:buAutoNum type="arabicPeriod"/>
            </a:pPr>
            <a:endParaRPr lang="en-US" dirty="0"/>
          </a:p>
          <a:p>
            <a:pPr>
              <a:buFont typeface="+mj-lt"/>
              <a:buAutoNum type="arabicPeriod"/>
            </a:pPr>
            <a:r>
              <a:rPr lang="en-US" dirty="0"/>
              <a:t>Review policies in states to identify effective safeguards.</a:t>
            </a:r>
          </a:p>
          <a:p>
            <a:pPr>
              <a:buFont typeface="+mj-lt"/>
              <a:buAutoNum type="arabicPeriod"/>
            </a:pPr>
            <a:endParaRPr lang="en-US" dirty="0"/>
          </a:p>
        </p:txBody>
      </p:sp>
      <p:sp>
        <p:nvSpPr>
          <p:cNvPr id="4" name="Slide Number Placeholder 3">
            <a:extLst>
              <a:ext uri="{FF2B5EF4-FFF2-40B4-BE49-F238E27FC236}">
                <a16:creationId xmlns:a16="http://schemas.microsoft.com/office/drawing/2014/main" id="{5010D53A-CAC8-65B9-9A38-327D1D2CE22A}"/>
              </a:ext>
            </a:extLst>
          </p:cNvPr>
          <p:cNvSpPr>
            <a:spLocks noGrp="1"/>
          </p:cNvSpPr>
          <p:nvPr>
            <p:ph type="sldNum" sz="quarter" idx="5"/>
          </p:nvPr>
        </p:nvSpPr>
        <p:spPr/>
        <p:txBody>
          <a:bodyPr/>
          <a:lstStyle/>
          <a:p>
            <a:fld id="{0CDC9AD7-7F40-42FC-AE50-7A2ECA835FF1}" type="slidenum">
              <a:rPr lang="en-US" smtClean="0"/>
              <a:t>7</a:t>
            </a:fld>
            <a:endParaRPr lang="en-US"/>
          </a:p>
        </p:txBody>
      </p:sp>
    </p:spTree>
    <p:extLst>
      <p:ext uri="{BB962C8B-B14F-4D97-AF65-F5344CB8AC3E}">
        <p14:creationId xmlns:p14="http://schemas.microsoft.com/office/powerpoint/2010/main" val="3991137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6A071-AA60-7299-27FB-F0190DA224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0122D5-49DA-0453-338C-5768EB18B0E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F3D414-9EC1-7AE6-A0B2-FB3160786F4D}"/>
              </a:ext>
            </a:extLst>
          </p:cNvPr>
          <p:cNvSpPr>
            <a:spLocks noGrp="1"/>
          </p:cNvSpPr>
          <p:nvPr>
            <p:ph type="body" idx="1"/>
          </p:nvPr>
        </p:nvSpPr>
        <p:spPr/>
        <p:txBody>
          <a:bodyPr/>
          <a:lstStyle/>
          <a:p>
            <a:r>
              <a:rPr lang="en-US" dirty="0">
                <a:cs typeface="Calibri"/>
              </a:rPr>
              <a:t>Workforce Board Staff and ESD Staff will work together to obtain Data and Information requested by stakeholders including details on </a:t>
            </a:r>
          </a:p>
          <a:p>
            <a:endParaRPr lang="en-US" dirty="0">
              <a:cs typeface="Calibri"/>
            </a:endParaRPr>
          </a:p>
          <a:p>
            <a:r>
              <a:rPr lang="en-US" dirty="0">
                <a:cs typeface="Calibri"/>
              </a:rPr>
              <a:t>How funds are allocated and utilized in each area</a:t>
            </a:r>
          </a:p>
          <a:p>
            <a:r>
              <a:rPr lang="en-US" dirty="0">
                <a:cs typeface="Calibri"/>
              </a:rPr>
              <a:t>If any is available, data on dislocated workers being denied program enrollment</a:t>
            </a:r>
          </a:p>
          <a:p>
            <a:r>
              <a:rPr lang="en-US" dirty="0">
                <a:cs typeface="Calibri"/>
              </a:rPr>
              <a:t>The cadence of funding allocations and carry over funds</a:t>
            </a:r>
          </a:p>
          <a:p>
            <a:r>
              <a:rPr lang="en-US" dirty="0">
                <a:cs typeface="Calibri"/>
              </a:rPr>
              <a:t>How other state manage funding transfers</a:t>
            </a:r>
          </a:p>
        </p:txBody>
      </p:sp>
      <p:sp>
        <p:nvSpPr>
          <p:cNvPr id="4" name="Slide Number Placeholder 3">
            <a:extLst>
              <a:ext uri="{FF2B5EF4-FFF2-40B4-BE49-F238E27FC236}">
                <a16:creationId xmlns:a16="http://schemas.microsoft.com/office/drawing/2014/main" id="{91FCEEB0-D713-8679-8981-5DB7989C08BD}"/>
              </a:ext>
            </a:extLst>
          </p:cNvPr>
          <p:cNvSpPr>
            <a:spLocks noGrp="1"/>
          </p:cNvSpPr>
          <p:nvPr>
            <p:ph type="sldNum" sz="quarter" idx="5"/>
          </p:nvPr>
        </p:nvSpPr>
        <p:spPr/>
        <p:txBody>
          <a:bodyPr/>
          <a:lstStyle/>
          <a:p>
            <a:fld id="{0CDC9AD7-7F40-42FC-AE50-7A2ECA835FF1}" type="slidenum">
              <a:rPr lang="en-US" smtClean="0"/>
              <a:t>8</a:t>
            </a:fld>
            <a:endParaRPr lang="en-US"/>
          </a:p>
        </p:txBody>
      </p:sp>
    </p:spTree>
    <p:extLst>
      <p:ext uri="{BB962C8B-B14F-4D97-AF65-F5344CB8AC3E}">
        <p14:creationId xmlns:p14="http://schemas.microsoft.com/office/powerpoint/2010/main" val="3264427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Reminder: this policy is up for discussion only. Workgroups are being formed and will begin discussions within the next month. We aim to have a final draft of this policy ready for Board member review and request for approval by the June 18</a:t>
            </a:r>
            <a:r>
              <a:rPr lang="en-US" baseline="30000" dirty="0"/>
              <a:t>th</a:t>
            </a:r>
            <a:r>
              <a:rPr lang="en-US" dirty="0"/>
              <a:t> Board Meeting.</a:t>
            </a:r>
          </a:p>
        </p:txBody>
      </p:sp>
      <p:sp>
        <p:nvSpPr>
          <p:cNvPr id="4" name="Slide Number Placeholder 3"/>
          <p:cNvSpPr>
            <a:spLocks noGrp="1"/>
          </p:cNvSpPr>
          <p:nvPr>
            <p:ph type="sldNum" sz="quarter" idx="10"/>
          </p:nvPr>
        </p:nvSpPr>
        <p:spPr/>
        <p:txBody>
          <a:bodyPr/>
          <a:lstStyle/>
          <a:p>
            <a:fld id="{0CDC9AD7-7F40-42FC-AE50-7A2ECA835FF1}" type="slidenum">
              <a:rPr lang="en-US" smtClean="0"/>
              <a:t>9</a:t>
            </a:fld>
            <a:endParaRPr lang="en-US"/>
          </a:p>
        </p:txBody>
      </p:sp>
    </p:spTree>
    <p:extLst>
      <p:ext uri="{BB962C8B-B14F-4D97-AF65-F5344CB8AC3E}">
        <p14:creationId xmlns:p14="http://schemas.microsoft.com/office/powerpoint/2010/main" val="24154524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30" name="Rounded Rectangle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2776275"/>
            <a:ext cx="9144001" cy="105508"/>
          </a:xfrm>
          <a:prstGeom prst="rect">
            <a:avLst/>
          </a:prstGeom>
          <a:solidFill>
            <a:srgbClr val="54979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2776275"/>
          </a:xfrm>
          <a:prstGeom prst="rect">
            <a:avLst/>
          </a:prstGeom>
          <a:solidFill>
            <a:srgbClr val="012A6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774031"/>
            <a:ext cx="8458200" cy="1102519"/>
          </a:xfrm>
          <a:prstGeom prst="rect">
            <a:avLst/>
          </a:prstGeom>
        </p:spPr>
        <p:txBody>
          <a:bodyPr anchor="b"/>
          <a:lstStyle>
            <a:lvl1pPr>
              <a:defRPr sz="44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sp>
        <p:nvSpPr>
          <p:cNvPr id="9" name="Subtitle 8"/>
          <p:cNvSpPr>
            <a:spLocks noGrp="1"/>
          </p:cNvSpPr>
          <p:nvPr>
            <p:ph type="subTitle" idx="1"/>
          </p:nvPr>
        </p:nvSpPr>
        <p:spPr>
          <a:xfrm>
            <a:off x="457200" y="2924953"/>
            <a:ext cx="4953000" cy="865997"/>
          </a:xfrm>
          <a:prstGeom prst="rect">
            <a:avLst/>
          </a:prstGeom>
        </p:spPr>
        <p:txBody>
          <a:bodyPr/>
          <a:lstStyle>
            <a:lvl1pPr marL="64008" indent="0" algn="l">
              <a:buNone/>
              <a:defRPr sz="24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2" name="Rectangle 11"/>
          <p:cNvSpPr/>
          <p:nvPr userDrawn="1"/>
        </p:nvSpPr>
        <p:spPr>
          <a:xfrm>
            <a:off x="1" y="5097781"/>
            <a:ext cx="9144001" cy="45719"/>
          </a:xfrm>
          <a:prstGeom prst="rect">
            <a:avLst/>
          </a:prstGeom>
          <a:solidFill>
            <a:srgbClr val="E46C0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922" y="4101079"/>
            <a:ext cx="3306878" cy="95072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Content Placeholder 2"/>
          <p:cNvSpPr>
            <a:spLocks noGrp="1"/>
          </p:cNvSpPr>
          <p:nvPr>
            <p:ph sz="half" idx="14"/>
          </p:nvPr>
        </p:nvSpPr>
        <p:spPr>
          <a:xfrm>
            <a:off x="457200" y="1120378"/>
            <a:ext cx="8229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4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22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9"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485901"/>
            <a:ext cx="7772400" cy="1021556"/>
          </a:xfrm>
          <a:prstGeom prst="rect">
            <a:avLst/>
          </a:prstGeom>
          <a:ln>
            <a:noFill/>
          </a:ln>
          <a:effectLst/>
        </p:spPr>
        <p:txBody>
          <a:bodyPr anchor="b">
            <a:noAutofit/>
          </a:bodyPr>
          <a:lstStyle>
            <a:lvl1pPr algn="l">
              <a:buNone/>
              <a:defRPr sz="4300" b="1" cap="none" baseline="0">
                <a:ln w="12700">
                  <a:noFill/>
                </a:ln>
                <a:solidFill>
                  <a:srgbClr val="54979A"/>
                </a:solidFill>
                <a:effectLst/>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sp>
        <p:nvSpPr>
          <p:cNvPr id="3" name="Text Placeholder 2"/>
          <p:cNvSpPr>
            <a:spLocks noGrp="1"/>
          </p:cNvSpPr>
          <p:nvPr>
            <p:ph type="body" idx="1"/>
          </p:nvPr>
        </p:nvSpPr>
        <p:spPr>
          <a:xfrm>
            <a:off x="722313" y="2525316"/>
            <a:ext cx="7772400" cy="1132284"/>
          </a:xfrm>
          <a:prstGeom prst="rect">
            <a:avLst/>
          </a:prstGeom>
        </p:spPr>
        <p:txBody>
          <a:bodyPr anchor="t"/>
          <a:lstStyle>
            <a:lvl1pPr marL="45720" indent="0">
              <a:buNone/>
              <a:defRPr sz="2100" b="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6" name="Title 1"/>
          <p:cNvSpPr txBox="1">
            <a:spLocks/>
          </p:cNvSpPr>
          <p:nvPr userDrawn="1"/>
        </p:nvSpPr>
        <p:spPr>
          <a:xfrm>
            <a:off x="609600" y="0"/>
            <a:ext cx="8180450" cy="571500"/>
          </a:xfrm>
          <a:prstGeom prst="rect">
            <a:avLst/>
          </a:prstGeom>
        </p:spPr>
        <p:txBody>
          <a:bodyPr anchor="ctr"/>
          <a:lstStyle>
            <a:lvl1pPr algn="l" rtl="0" eaLnBrk="1" latinLnBrk="0" hangingPunct="1">
              <a:spcBef>
                <a:spcPct val="0"/>
              </a:spcBef>
              <a:buNone/>
              <a:defRPr kumimoji="0" sz="3200" b="1" i="0" kern="1200" cap="none" baseline="0">
                <a:solidFill>
                  <a:schemeClr val="bg1"/>
                </a:solidFill>
                <a:latin typeface="Myriad Pro" pitchFamily="34" charset="0"/>
                <a:ea typeface="+mj-ea"/>
                <a:cs typeface="+mj-cs"/>
              </a:defRPr>
            </a:lvl1pPr>
          </a:lstStyle>
          <a:p>
            <a:endParaRPr lang="en-US">
              <a:latin typeface="Segoe UI" panose="020B0502040204020203" pitchFamily="34" charset="0"/>
              <a:ea typeface="Segoe UI" panose="020B0502040204020203" pitchFamily="34" charset="0"/>
              <a:cs typeface="Segoe UI" panose="020B0502040204020203" pitchFamily="34"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4"/>
          </p:nvPr>
        </p:nvSpPr>
        <p:spPr>
          <a:xfrm>
            <a:off x="457200" y="1085851"/>
            <a:ext cx="4038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12" name="Content Placeholder 2"/>
          <p:cNvSpPr>
            <a:spLocks noGrp="1"/>
          </p:cNvSpPr>
          <p:nvPr>
            <p:ph sz="half" idx="15"/>
          </p:nvPr>
        </p:nvSpPr>
        <p:spPr>
          <a:xfrm>
            <a:off x="4648200" y="1085851"/>
            <a:ext cx="4038600" cy="33944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latin typeface="Myriad Pro" pitchFamily="34" charset="0"/>
              </a:defRPr>
            </a:lvl4pPr>
            <a:lvl5pPr marL="1389888" indent="-182880">
              <a:buClr>
                <a:srgbClr val="438086"/>
              </a:buClr>
              <a:buSzPct val="125000"/>
              <a:buFont typeface="Wingdings" pitchFamily="2" charset="2"/>
              <a:buChar char="§"/>
              <a:defRPr sz="1600">
                <a:solidFill>
                  <a:srgbClr val="1A2247"/>
                </a:solidFill>
                <a:latin typeface="Myriad Pro" pitchFamily="34" charset="0"/>
              </a:defRPr>
            </a:lvl5pPr>
            <a:lvl6pPr marL="1609344" indent="-182880">
              <a:buClr>
                <a:srgbClr val="53548A"/>
              </a:buClr>
              <a:buFont typeface="Candara" pitchFamily="34" charset="0"/>
              <a:buChar char="○"/>
              <a:defRPr sz="1400">
                <a:solidFill>
                  <a:srgbClr val="373737"/>
                </a:solidFill>
              </a:defRPr>
            </a:lvl6pPr>
            <a:lvl7pPr marL="1828800" indent="-182880">
              <a:buClr>
                <a:srgbClr val="A1BFC2"/>
              </a:buClr>
              <a:buFont typeface="Candara" pitchFamily="34" charset="0"/>
              <a:buChar char="○"/>
              <a:defRPr sz="1200" baseline="0">
                <a:solidFill>
                  <a:srgbClr val="373737"/>
                </a:solidFill>
              </a:defRPr>
            </a:lvl7pPr>
            <a:lvl8pPr marL="2029968" indent="-182880">
              <a:buClr>
                <a:srgbClr val="438086"/>
              </a:buClr>
              <a:buFont typeface="Candara" pitchFamily="34" charset="0"/>
              <a:buChar char="○"/>
              <a:defRPr sz="1100" baseline="0">
                <a:solidFill>
                  <a:srgbClr val="373737"/>
                </a:solidFill>
              </a:defRPr>
            </a:lvl8pPr>
            <a:lvl9pPr marL="2240280" indent="-182880">
              <a:buClr>
                <a:srgbClr val="53548A"/>
              </a:buClr>
              <a:buFont typeface="Candara" pitchFamily="34" charset="0"/>
              <a:buChar char="○"/>
              <a:defRPr sz="1050"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6"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20378"/>
            <a:ext cx="4041648" cy="342900"/>
          </a:xfrm>
          <a:prstGeom prst="rect">
            <a:avLst/>
          </a:prstGeom>
          <a:solidFill>
            <a:srgbClr val="012A60"/>
          </a:solidFill>
          <a:ln w="12700">
            <a:solidFill>
              <a:srgbClr val="54979A"/>
            </a:solidFill>
          </a:ln>
        </p:spPr>
        <p:txBody>
          <a:bodyPr anchor="ctr">
            <a:noAutofit/>
          </a:bodyPr>
          <a:lstStyle>
            <a:lvl1pPr marL="45720" indent="0">
              <a:buNone/>
              <a:defRPr sz="19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7426" y="1120378"/>
            <a:ext cx="4041775" cy="342900"/>
          </a:xfrm>
          <a:prstGeom prst="rect">
            <a:avLst/>
          </a:prstGeom>
          <a:solidFill>
            <a:srgbClr val="012A60"/>
          </a:solidFill>
          <a:ln w="12700">
            <a:solidFill>
              <a:srgbClr val="54979A"/>
            </a:solidFill>
          </a:ln>
        </p:spPr>
        <p:txBody>
          <a:bodyPr anchor="ctr">
            <a:noAutofit/>
          </a:bodyPr>
          <a:lstStyle>
            <a:lvl1pPr marL="45720" indent="0">
              <a:buNone/>
              <a:defRPr sz="19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0" name="Content Placeholder 2"/>
          <p:cNvSpPr>
            <a:spLocks noGrp="1"/>
          </p:cNvSpPr>
          <p:nvPr>
            <p:ph sz="half" idx="10"/>
          </p:nvPr>
        </p:nvSpPr>
        <p:spPr>
          <a:xfrm>
            <a:off x="457200" y="1463278"/>
            <a:ext cx="4038600" cy="30515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defRPr>
            </a:lvl4pPr>
            <a:lvl5pPr marL="1389888" indent="-182880">
              <a:buClr>
                <a:srgbClr val="438086"/>
              </a:buClr>
              <a:buSzPct val="125000"/>
              <a:buFont typeface="Wingdings" pitchFamily="2" charset="2"/>
              <a:buChar char="§"/>
              <a:defRPr sz="1800">
                <a:solidFill>
                  <a:srgbClr val="1A2247"/>
                </a:solidFill>
              </a:defRPr>
            </a:lvl5pPr>
            <a:lvl6pPr marL="1609344" indent="-182880">
              <a:buClr>
                <a:srgbClr val="53548A"/>
              </a:buClr>
              <a:buFont typeface="Candara" pitchFamily="34" charset="0"/>
              <a:buChar char="○"/>
              <a:defRPr>
                <a:solidFill>
                  <a:srgbClr val="373737"/>
                </a:solidFill>
              </a:defRPr>
            </a:lvl6pPr>
            <a:lvl7pPr marL="1828800" indent="-182880">
              <a:buClr>
                <a:srgbClr val="A1BFC2"/>
              </a:buClr>
              <a:buFont typeface="Candara" pitchFamily="34" charset="0"/>
              <a:buChar char="○"/>
              <a:defRPr baseline="0">
                <a:solidFill>
                  <a:srgbClr val="373737"/>
                </a:solidFill>
              </a:defRPr>
            </a:lvl7pPr>
            <a:lvl8pPr marL="2029968" indent="-182880">
              <a:buClr>
                <a:srgbClr val="438086"/>
              </a:buClr>
              <a:buFont typeface="Candara" pitchFamily="34" charset="0"/>
              <a:buChar char="○"/>
              <a:defRPr baseline="0">
                <a:solidFill>
                  <a:srgbClr val="373737"/>
                </a:solidFill>
              </a:defRPr>
            </a:lvl8pPr>
            <a:lvl9pPr marL="2240280" indent="-182880">
              <a:buClr>
                <a:srgbClr val="53548A"/>
              </a:buClr>
              <a:buFont typeface="Candara" pitchFamily="34" charset="0"/>
              <a:buChar char="○"/>
              <a:defRPr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14" name="Content Placeholder 2"/>
          <p:cNvSpPr>
            <a:spLocks noGrp="1"/>
          </p:cNvSpPr>
          <p:nvPr>
            <p:ph sz="half" idx="13"/>
          </p:nvPr>
        </p:nvSpPr>
        <p:spPr>
          <a:xfrm>
            <a:off x="4800600" y="1463278"/>
            <a:ext cx="4038600" cy="3051572"/>
          </a:xfrm>
          <a:prstGeom prst="rect">
            <a:avLst/>
          </a:prstGeom>
        </p:spPr>
        <p:txBody>
          <a:bodyPr/>
          <a:lstStyle>
            <a:lvl1pPr marL="365760" indent="-256032" eaLnBrk="1" latinLnBrk="0" hangingPunct="1">
              <a:buClr>
                <a:srgbClr val="012A60"/>
              </a:buClr>
              <a:buSzPct val="125000"/>
              <a:buFont typeface="Wingdings" pitchFamily="2" charset="2"/>
              <a:buChar char="§"/>
              <a:defRPr sz="2000">
                <a:solidFill>
                  <a:srgbClr val="1A2247"/>
                </a:solidFill>
                <a:latin typeface="Segoe UI" panose="020B0502040204020203" pitchFamily="34" charset="0"/>
                <a:ea typeface="Segoe UI" panose="020B0502040204020203" pitchFamily="34" charset="0"/>
                <a:cs typeface="Segoe UI" panose="020B0502040204020203" pitchFamily="34" charset="0"/>
              </a:defRPr>
            </a:lvl1pPr>
            <a:lvl2pPr marL="658368" indent="-246888" eaLnBrk="1" latinLnBrk="0" hangingPunct="1">
              <a:buClr>
                <a:srgbClr val="54979A"/>
              </a:buClr>
              <a:buSzPct val="125000"/>
              <a:buFont typeface="Wingdings" pitchFamily="2" charset="2"/>
              <a:buChar char="§"/>
              <a:defRPr sz="1900">
                <a:solidFill>
                  <a:srgbClr val="1A2247"/>
                </a:solidFill>
                <a:latin typeface="Segoe UI" panose="020B0502040204020203" pitchFamily="34" charset="0"/>
                <a:ea typeface="Segoe UI" panose="020B0502040204020203" pitchFamily="34" charset="0"/>
                <a:cs typeface="Segoe UI" panose="020B0502040204020203" pitchFamily="34" charset="0"/>
              </a:defRPr>
            </a:lvl2pPr>
            <a:lvl3pPr marL="923544" indent="-219456" eaLnBrk="1" latinLnBrk="0" hangingPunct="1">
              <a:buClr>
                <a:srgbClr val="E46C0A"/>
              </a:buClr>
              <a:buSzPct val="125000"/>
              <a:buFont typeface="Wingdings" pitchFamily="2" charset="2"/>
              <a:buChar char="§"/>
              <a:defRPr sz="1800">
                <a:solidFill>
                  <a:srgbClr val="1A2247"/>
                </a:solidFill>
                <a:latin typeface="Segoe UI" panose="020B0502040204020203" pitchFamily="34" charset="0"/>
                <a:ea typeface="Segoe UI" panose="020B0502040204020203" pitchFamily="34" charset="0"/>
                <a:cs typeface="Segoe UI" panose="020B0502040204020203" pitchFamily="34" charset="0"/>
              </a:defRPr>
            </a:lvl3pPr>
            <a:lvl4pPr marL="1179576" indent="-201168">
              <a:buClr>
                <a:srgbClr val="A1BFC2"/>
              </a:buClr>
              <a:buSzPct val="125000"/>
              <a:buFont typeface="Wingdings" pitchFamily="2" charset="2"/>
              <a:buChar char="§"/>
              <a:defRPr sz="1800">
                <a:solidFill>
                  <a:srgbClr val="1A2247"/>
                </a:solidFill>
              </a:defRPr>
            </a:lvl4pPr>
            <a:lvl5pPr marL="1389888" indent="-182880">
              <a:buClr>
                <a:srgbClr val="438086"/>
              </a:buClr>
              <a:buSzPct val="125000"/>
              <a:buFont typeface="Wingdings" pitchFamily="2" charset="2"/>
              <a:buChar char="§"/>
              <a:defRPr sz="1800">
                <a:solidFill>
                  <a:srgbClr val="1A2247"/>
                </a:solidFill>
              </a:defRPr>
            </a:lvl5pPr>
            <a:lvl6pPr marL="1609344" indent="-182880">
              <a:buClr>
                <a:srgbClr val="53548A"/>
              </a:buClr>
              <a:buFont typeface="Candara" pitchFamily="34" charset="0"/>
              <a:buChar char="○"/>
              <a:defRPr>
                <a:solidFill>
                  <a:srgbClr val="373737"/>
                </a:solidFill>
              </a:defRPr>
            </a:lvl6pPr>
            <a:lvl7pPr marL="1828800" indent="-182880">
              <a:buClr>
                <a:srgbClr val="A1BFC2"/>
              </a:buClr>
              <a:buFont typeface="Candara" pitchFamily="34" charset="0"/>
              <a:buChar char="○"/>
              <a:defRPr baseline="0">
                <a:solidFill>
                  <a:srgbClr val="373737"/>
                </a:solidFill>
              </a:defRPr>
            </a:lvl7pPr>
            <a:lvl8pPr marL="2029968" indent="-182880">
              <a:buClr>
                <a:srgbClr val="438086"/>
              </a:buClr>
              <a:buFont typeface="Candara" pitchFamily="34" charset="0"/>
              <a:buChar char="○"/>
              <a:defRPr baseline="0">
                <a:solidFill>
                  <a:srgbClr val="373737"/>
                </a:solidFill>
              </a:defRPr>
            </a:lvl8pPr>
            <a:lvl9pPr marL="2240280" indent="-182880">
              <a:buClr>
                <a:srgbClr val="53548A"/>
              </a:buClr>
              <a:buFont typeface="Candara" pitchFamily="34" charset="0"/>
              <a:buChar char="○"/>
              <a:defRPr baseline="0">
                <a:solidFill>
                  <a:srgbClr val="373737"/>
                </a:solidFill>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p:txBody>
      </p:sp>
      <p:sp>
        <p:nvSpPr>
          <p:cNvPr id="9"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609600" y="0"/>
            <a:ext cx="8180450" cy="571500"/>
          </a:xfrm>
          <a:prstGeom prst="rect">
            <a:avLst/>
          </a:prstGeom>
        </p:spPr>
        <p:txBody>
          <a:bodyPr anchor="ctr"/>
          <a:lstStyle>
            <a:lvl1pPr>
              <a:defRPr sz="3200" b="1" i="0" cap="none" baseline="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kumimoji="0" lang="en-US"/>
              <a:t>Click to edit Master title style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263" y="57150"/>
            <a:ext cx="529652" cy="457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9" name="Rectangle 28"/>
          <p:cNvSpPr/>
          <p:nvPr/>
        </p:nvSpPr>
        <p:spPr>
          <a:xfrm>
            <a:off x="0" y="285"/>
            <a:ext cx="9144000" cy="571215"/>
          </a:xfrm>
          <a:prstGeom prst="rect">
            <a:avLst/>
          </a:prstGeom>
          <a:solidFill>
            <a:srgbClr val="012A6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571500"/>
            <a:ext cx="9144001" cy="68581"/>
          </a:xfrm>
          <a:prstGeom prst="rect">
            <a:avLst/>
          </a:prstGeom>
          <a:solidFill>
            <a:srgbClr val="54979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6" name="TextBox 15"/>
          <p:cNvSpPr txBox="1"/>
          <p:nvPr userDrawn="1"/>
        </p:nvSpPr>
        <p:spPr>
          <a:xfrm>
            <a:off x="8610600" y="4793218"/>
            <a:ext cx="533400" cy="369332"/>
          </a:xfrm>
          <a:prstGeom prst="rect">
            <a:avLst/>
          </a:prstGeom>
          <a:noFill/>
        </p:spPr>
        <p:txBody>
          <a:bodyPr wrap="square" rtlCol="0">
            <a:spAutoFit/>
          </a:bodyPr>
          <a:lstStyle/>
          <a:p>
            <a:pPr algn="r"/>
            <a:fld id="{5DEBCA6E-0431-47F1-AFB5-C3BA817D0DA8}" type="slidenum">
              <a:rPr lang="en-US" smtClean="0">
                <a:solidFill>
                  <a:srgbClr val="012A60"/>
                </a:solidFill>
                <a:latin typeface="Myriad Pro" pitchFamily="34" charset="0"/>
              </a:rPr>
              <a:pPr algn="r"/>
              <a:t>‹#›</a:t>
            </a:fld>
            <a:endParaRPr lang="en-US">
              <a:solidFill>
                <a:srgbClr val="012A60"/>
              </a:solidFill>
              <a:latin typeface="Myriad Pro" pitchFamily="34" charset="0"/>
            </a:endParaRPr>
          </a:p>
        </p:txBody>
      </p:sp>
      <p:sp>
        <p:nvSpPr>
          <p:cNvPr id="5" name="Rectangle 4"/>
          <p:cNvSpPr/>
          <p:nvPr userDrawn="1"/>
        </p:nvSpPr>
        <p:spPr>
          <a:xfrm>
            <a:off x="1" y="5097781"/>
            <a:ext cx="9144001" cy="45719"/>
          </a:xfrm>
          <a:prstGeom prst="rect">
            <a:avLst/>
          </a:prstGeom>
          <a:solidFill>
            <a:srgbClr val="E46C0A"/>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109728" indent="0" algn="l" rtl="0" eaLnBrk="1" latinLnBrk="0" hangingPunct="1">
        <a:spcBef>
          <a:spcPts val="300"/>
        </a:spcBef>
        <a:buClr>
          <a:schemeClr val="accent3"/>
        </a:buClr>
        <a:buFont typeface="Georgia"/>
        <a:buNone/>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2889"/>
            <a:ext cx="8686800" cy="3078178"/>
          </a:xfrm>
        </p:spPr>
        <p:txBody>
          <a:bodyPr/>
          <a:lstStyle/>
          <a:p>
            <a:r>
              <a:rPr lang="en-US" sz="3600" dirty="0">
                <a:latin typeface="+mn-lt"/>
              </a:rPr>
              <a:t>Policy 5401</a:t>
            </a:r>
            <a:br>
              <a:rPr lang="en-US" sz="3600" dirty="0">
                <a:latin typeface="+mn-lt"/>
              </a:rPr>
            </a:br>
            <a:r>
              <a:rPr lang="en-US" sz="1800" dirty="0">
                <a:latin typeface="+mn-lt"/>
              </a:rPr>
              <a:t>Transferability of funds between Adult and Dislocated Worker Programs</a:t>
            </a:r>
            <a:br>
              <a:rPr lang="en-US" sz="4400" kern="100" dirty="0">
                <a:latin typeface="+mn-lt"/>
                <a:ea typeface="Aptos" panose="020B0004020202020204" pitchFamily="34" charset="0"/>
                <a:cs typeface="Times New Roman" panose="02020603050405020304" pitchFamily="18" charset="0"/>
              </a:rPr>
            </a:br>
            <a:endParaRPr lang="en-US" dirty="0">
              <a:latin typeface="+mn-lt"/>
            </a:endParaRPr>
          </a:p>
        </p:txBody>
      </p:sp>
      <p:sp>
        <p:nvSpPr>
          <p:cNvPr id="3" name="Subtitle 2"/>
          <p:cNvSpPr>
            <a:spLocks noGrp="1"/>
          </p:cNvSpPr>
          <p:nvPr>
            <p:ph type="subTitle" idx="1"/>
          </p:nvPr>
        </p:nvSpPr>
        <p:spPr>
          <a:xfrm>
            <a:off x="457200" y="2924953"/>
            <a:ext cx="7239000" cy="865997"/>
          </a:xfrm>
        </p:spPr>
        <p:txBody>
          <a:bodyPr/>
          <a:lstStyle/>
          <a:p>
            <a:r>
              <a:rPr lang="en-US" dirty="0">
                <a:latin typeface="+mn-lt"/>
              </a:rPr>
              <a:t>Presenter:</a:t>
            </a:r>
          </a:p>
          <a:p>
            <a:r>
              <a:rPr lang="en-US" dirty="0">
                <a:latin typeface="+mn-lt"/>
              </a:rPr>
              <a:t>Liz Gallagher, Workforce Policy Associate</a:t>
            </a:r>
          </a:p>
        </p:txBody>
      </p:sp>
    </p:spTree>
    <p:extLst>
      <p:ext uri="{BB962C8B-B14F-4D97-AF65-F5344CB8AC3E}">
        <p14:creationId xmlns:p14="http://schemas.microsoft.com/office/powerpoint/2010/main" val="229759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636FA6-3303-C798-8AAC-EBF7AF15921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CA90AAC-685A-D572-39CD-20BF9A909A9D}"/>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Agenda</a:t>
            </a:r>
          </a:p>
        </p:txBody>
      </p:sp>
      <p:sp>
        <p:nvSpPr>
          <p:cNvPr id="4" name="TextBox 3">
            <a:extLst>
              <a:ext uri="{FF2B5EF4-FFF2-40B4-BE49-F238E27FC236}">
                <a16:creationId xmlns:a16="http://schemas.microsoft.com/office/drawing/2014/main" id="{E3CE0082-2418-0457-C9DC-B81A54307DFD}"/>
              </a:ext>
            </a:extLst>
          </p:cNvPr>
          <p:cNvSpPr txBox="1"/>
          <p:nvPr/>
        </p:nvSpPr>
        <p:spPr>
          <a:xfrm>
            <a:off x="217627" y="571500"/>
            <a:ext cx="8178800" cy="4832092"/>
          </a:xfrm>
          <a:prstGeom prst="rect">
            <a:avLst/>
          </a:prstGeom>
          <a:noFill/>
        </p:spPr>
        <p:txBody>
          <a:bodyPr wrap="square" rtlCol="0">
            <a:spAutoFit/>
          </a:bodyPr>
          <a:lstStyle/>
          <a:p>
            <a:pPr marL="342900" indent="-342900">
              <a:buFont typeface="+mj-lt"/>
              <a:buAutoNum type="arabicPeriod"/>
            </a:pPr>
            <a:r>
              <a:rPr lang="en-US" sz="2400" dirty="0"/>
              <a:t>What are we doing?</a:t>
            </a:r>
          </a:p>
          <a:p>
            <a:pPr marL="342900" indent="-342900">
              <a:buFont typeface="+mj-lt"/>
              <a:buAutoNum type="arabicPeriod"/>
            </a:pPr>
            <a:r>
              <a:rPr lang="en-US" sz="2400" dirty="0"/>
              <a:t>Historical Context</a:t>
            </a:r>
          </a:p>
          <a:p>
            <a:pPr marL="342900" indent="-342900">
              <a:buFont typeface="+mj-lt"/>
              <a:buAutoNum type="arabicPeriod"/>
            </a:pPr>
            <a:r>
              <a:rPr lang="en-US" sz="2400" dirty="0"/>
              <a:t>Timeline Review</a:t>
            </a:r>
          </a:p>
          <a:p>
            <a:pPr marL="342900" indent="-342900">
              <a:buFont typeface="+mj-lt"/>
              <a:buAutoNum type="arabicPeriod"/>
            </a:pPr>
            <a:r>
              <a:rPr lang="en-US" sz="2400" dirty="0"/>
              <a:t>Stakeholder and Workgroup Discussions</a:t>
            </a:r>
          </a:p>
          <a:p>
            <a:pPr marL="342900" indent="-342900">
              <a:buFont typeface="+mj-lt"/>
              <a:buAutoNum type="arabicPeriod"/>
            </a:pPr>
            <a:r>
              <a:rPr lang="en-US" sz="2400" dirty="0"/>
              <a:t>Research Findings</a:t>
            </a:r>
          </a:p>
          <a:p>
            <a:pPr marL="342900" indent="-342900">
              <a:buFont typeface="+mj-lt"/>
              <a:buAutoNum type="arabicPeriod"/>
            </a:pPr>
            <a:r>
              <a:rPr lang="en-US" sz="2400" dirty="0"/>
              <a:t>Updates being considered</a:t>
            </a:r>
          </a:p>
          <a:p>
            <a:pPr marL="800100" lvl="1" indent="-342900">
              <a:buFont typeface="+mj-lt"/>
              <a:buAutoNum type="alphaLcParenR"/>
            </a:pPr>
            <a:r>
              <a:rPr lang="en-US" sz="2400" dirty="0"/>
              <a:t>Allowing up to 100% Transferability</a:t>
            </a:r>
          </a:p>
          <a:p>
            <a:pPr marL="800100" lvl="1" indent="-342900">
              <a:buFont typeface="+mj-lt"/>
              <a:buAutoNum type="alphaLcParenR"/>
            </a:pPr>
            <a:r>
              <a:rPr lang="en-US" sz="2400" dirty="0"/>
              <a:t>Adding more Guardrails</a:t>
            </a:r>
          </a:p>
          <a:p>
            <a:pPr marL="1257300" lvl="2" indent="-342900">
              <a:buFont typeface="Arial" panose="020B0604020202020204" pitchFamily="34" charset="0"/>
              <a:buChar char="•"/>
            </a:pPr>
            <a:r>
              <a:rPr lang="en-US" sz="2400" dirty="0"/>
              <a:t>Additional Research Requirements in the Transfer Request process</a:t>
            </a:r>
          </a:p>
          <a:p>
            <a:pPr marL="1257300" lvl="2" indent="-342900">
              <a:buFont typeface="Arial" panose="020B0604020202020204" pitchFamily="34" charset="0"/>
              <a:buChar char="•"/>
            </a:pPr>
            <a:r>
              <a:rPr lang="en-US" sz="2400" dirty="0"/>
              <a:t>Additional Board Approval Required for Transfers above certain percentages</a:t>
            </a:r>
          </a:p>
          <a:p>
            <a:pPr marL="800100" lvl="1" indent="-342900">
              <a:buFont typeface="+mj-lt"/>
              <a:buAutoNum type="alphaLcParenR"/>
            </a:pPr>
            <a:endParaRPr lang="en-US" sz="2000" dirty="0"/>
          </a:p>
        </p:txBody>
      </p:sp>
    </p:spTree>
    <p:extLst>
      <p:ext uri="{BB962C8B-B14F-4D97-AF65-F5344CB8AC3E}">
        <p14:creationId xmlns:p14="http://schemas.microsoft.com/office/powerpoint/2010/main" val="3876617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89D0B-4DAF-EAF9-87BF-411A4397EC1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8AFAFAD-558C-6D8F-FB13-329FD81DFB48}"/>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What are we doing?</a:t>
            </a:r>
          </a:p>
        </p:txBody>
      </p:sp>
      <p:sp>
        <p:nvSpPr>
          <p:cNvPr id="4" name="TextBox 3">
            <a:extLst>
              <a:ext uri="{FF2B5EF4-FFF2-40B4-BE49-F238E27FC236}">
                <a16:creationId xmlns:a16="http://schemas.microsoft.com/office/drawing/2014/main" id="{AAB1F38D-FBAB-4A68-8E89-8F695511D09C}"/>
              </a:ext>
            </a:extLst>
          </p:cNvPr>
          <p:cNvSpPr txBox="1"/>
          <p:nvPr/>
        </p:nvSpPr>
        <p:spPr>
          <a:xfrm>
            <a:off x="193740" y="742950"/>
            <a:ext cx="8178800" cy="4204356"/>
          </a:xfrm>
          <a:prstGeom prst="rect">
            <a:avLst/>
          </a:prstGeom>
          <a:noFill/>
        </p:spPr>
        <p:txBody>
          <a:bodyPr wrap="square" rtlCol="0">
            <a:spAutoFit/>
          </a:bodyPr>
          <a:lstStyle/>
          <a:p>
            <a:pPr marL="800100" lvl="1" indent="-342900">
              <a:lnSpc>
                <a:spcPct val="150000"/>
              </a:lnSpc>
              <a:buFont typeface="Arial" panose="020B0604020202020204" pitchFamily="34" charset="0"/>
              <a:buChar char="•"/>
            </a:pPr>
            <a:r>
              <a:rPr lang="en-US" dirty="0"/>
              <a:t>For Board Review and Update - Discussion Only</a:t>
            </a:r>
          </a:p>
          <a:p>
            <a:pPr marL="800100" lvl="1" indent="-342900">
              <a:lnSpc>
                <a:spcPct val="150000"/>
              </a:lnSpc>
              <a:buFont typeface="Arial" panose="020B0604020202020204" pitchFamily="34" charset="0"/>
              <a:buChar char="•"/>
            </a:pPr>
            <a:r>
              <a:rPr lang="en-US" dirty="0"/>
              <a:t>WIN 0108 will Expire on June 30</a:t>
            </a:r>
            <a:r>
              <a:rPr lang="en-US" baseline="30000" dirty="0"/>
              <a:t>th</a:t>
            </a:r>
            <a:r>
              <a:rPr lang="en-US" dirty="0"/>
              <a:t>, 2025</a:t>
            </a:r>
          </a:p>
          <a:p>
            <a:pPr marL="1257300" lvl="2" indent="-342900">
              <a:lnSpc>
                <a:spcPct val="150000"/>
              </a:lnSpc>
              <a:buFont typeface="Arial" panose="020B0604020202020204" pitchFamily="34" charset="0"/>
              <a:buChar char="•"/>
            </a:pPr>
            <a:r>
              <a:rPr lang="en-US" dirty="0"/>
              <a:t>Temporary Allowance of 100% Funding Transferability between Adult and Dislocated Worker Programs</a:t>
            </a:r>
          </a:p>
          <a:p>
            <a:pPr marL="800100" lvl="1" indent="-342900">
              <a:lnSpc>
                <a:spcPct val="150000"/>
              </a:lnSpc>
              <a:buFont typeface="Arial" panose="020B0604020202020204" pitchFamily="34" charset="0"/>
              <a:buChar char="•"/>
            </a:pPr>
            <a:r>
              <a:rPr lang="en-US" dirty="0"/>
              <a:t>Will revert to Policy 5401-3</a:t>
            </a:r>
          </a:p>
          <a:p>
            <a:pPr marL="1257300" lvl="2" indent="-342900">
              <a:lnSpc>
                <a:spcPct val="150000"/>
              </a:lnSpc>
              <a:buFont typeface="Arial" panose="020B0604020202020204" pitchFamily="34" charset="0"/>
              <a:buChar char="•"/>
            </a:pPr>
            <a:r>
              <a:rPr lang="en-US" dirty="0"/>
              <a:t>As it is written currently, this policy would revert to a 30% funding transfer limit between Adult and Dislocated Worker Programs</a:t>
            </a:r>
          </a:p>
          <a:p>
            <a:pPr marL="800100" lvl="1" indent="-342900">
              <a:lnSpc>
                <a:spcPct val="150000"/>
              </a:lnSpc>
              <a:buFont typeface="Arial" panose="020B0604020202020204" pitchFamily="34" charset="0"/>
              <a:buChar char="•"/>
            </a:pPr>
            <a:r>
              <a:rPr lang="en-US" dirty="0"/>
              <a:t>Policy 5401-3 needs to be reviewed for a possible update</a:t>
            </a:r>
          </a:p>
          <a:p>
            <a:pPr marL="1257300" lvl="2" indent="-342900">
              <a:lnSpc>
                <a:spcPct val="150000"/>
              </a:lnSpc>
              <a:buFont typeface="Arial" panose="020B0604020202020204" pitchFamily="34" charset="0"/>
              <a:buChar char="•"/>
            </a:pPr>
            <a:r>
              <a:rPr lang="en-US" dirty="0"/>
              <a:t>Today, we preview stakeholder views, ongoing research, and future workgroup discussion topics.</a:t>
            </a:r>
          </a:p>
        </p:txBody>
      </p:sp>
    </p:spTree>
    <p:extLst>
      <p:ext uri="{BB962C8B-B14F-4D97-AF65-F5344CB8AC3E}">
        <p14:creationId xmlns:p14="http://schemas.microsoft.com/office/powerpoint/2010/main" val="2901149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C115D-493E-BF10-4030-A31B5420351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B4C1FEE-DFFF-EBA4-4E19-E04B1D66C713}"/>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Historical Context (1 of 2)</a:t>
            </a:r>
            <a:endParaRPr lang="en-US" sz="3200" dirty="0">
              <a:latin typeface="+mn-lt"/>
            </a:endParaRPr>
          </a:p>
        </p:txBody>
      </p:sp>
      <p:sp>
        <p:nvSpPr>
          <p:cNvPr id="2" name="TextBox 1">
            <a:extLst>
              <a:ext uri="{FF2B5EF4-FFF2-40B4-BE49-F238E27FC236}">
                <a16:creationId xmlns:a16="http://schemas.microsoft.com/office/drawing/2014/main" id="{AF85FE5D-06A7-88E8-0105-D69C1E6E5C72}"/>
              </a:ext>
            </a:extLst>
          </p:cNvPr>
          <p:cNvSpPr txBox="1"/>
          <p:nvPr/>
        </p:nvSpPr>
        <p:spPr>
          <a:xfrm>
            <a:off x="185928" y="948572"/>
            <a:ext cx="8958072" cy="4524315"/>
          </a:xfrm>
          <a:prstGeom prst="rect">
            <a:avLst/>
          </a:prstGeom>
          <a:noFill/>
        </p:spPr>
        <p:txBody>
          <a:bodyPr wrap="square" rtlCol="0">
            <a:spAutoFit/>
          </a:bodyPr>
          <a:lstStyle/>
          <a:p>
            <a:pPr marL="342900" marR="0" lvl="0" indent="-342900">
              <a:lnSpc>
                <a:spcPct val="150000"/>
              </a:lnSpc>
              <a:buFont typeface="Arial" panose="020B0604020202020204" pitchFamily="34" charset="0"/>
              <a:buChar char="•"/>
            </a:pPr>
            <a:r>
              <a:rPr lang="en-US" sz="2000" dirty="0"/>
              <a:t>Policy 5401 was originally created in 2015</a:t>
            </a:r>
          </a:p>
          <a:p>
            <a:pPr marL="342900" marR="0" lvl="0" indent="-342900">
              <a:lnSpc>
                <a:spcPct val="150000"/>
              </a:lnSpc>
              <a:buFont typeface="Arial" panose="020B0604020202020204" pitchFamily="34" charset="0"/>
              <a:buChar char="•"/>
            </a:pPr>
            <a:r>
              <a:rPr lang="en-US" sz="2000" dirty="0"/>
              <a:t>Under WIA (1998-2015), federal law limited transfers within the ADW programs to 30%.</a:t>
            </a:r>
          </a:p>
          <a:p>
            <a:pPr marL="342900" marR="0" lvl="0" indent="-342900">
              <a:lnSpc>
                <a:spcPct val="150000"/>
              </a:lnSpc>
              <a:buFont typeface="Arial" panose="020B0604020202020204" pitchFamily="34" charset="0"/>
              <a:buChar char="•"/>
            </a:pPr>
            <a:r>
              <a:rPr lang="en-US" sz="2000" dirty="0"/>
              <a:t>Under WIOA, starting in 2016, Federal Law allowed up to 100% funding transferability between Adult and Dislocated Worker programs.</a:t>
            </a:r>
          </a:p>
          <a:p>
            <a:pPr marL="342900" indent="-342900">
              <a:lnSpc>
                <a:spcPct val="150000"/>
              </a:lnSpc>
              <a:buFont typeface="Arial" panose="020B0604020202020204" pitchFamily="34" charset="0"/>
              <a:buChar char="•"/>
            </a:pPr>
            <a:r>
              <a:rPr lang="en-US" sz="2000" dirty="0"/>
              <a:t>In May of 2015, Board Staff encouraged Members to consider the increase to 100% transferability, with Board member review and approval required for any transfers above 50%. </a:t>
            </a:r>
          </a:p>
          <a:p>
            <a:pPr marL="342900" marR="0" lvl="0" indent="-342900">
              <a:lnSpc>
                <a:spcPct val="150000"/>
              </a:lnSpc>
              <a:buFont typeface="Arial" panose="020B0604020202020204" pitchFamily="34" charset="0"/>
              <a:buChar char="•"/>
            </a:pPr>
            <a:endParaRPr lang="en-US" sz="2000" dirty="0"/>
          </a:p>
          <a:p>
            <a:endParaRPr lang="en-US" dirty="0"/>
          </a:p>
        </p:txBody>
      </p:sp>
    </p:spTree>
    <p:extLst>
      <p:ext uri="{BB962C8B-B14F-4D97-AF65-F5344CB8AC3E}">
        <p14:creationId xmlns:p14="http://schemas.microsoft.com/office/powerpoint/2010/main" val="354438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20F9F-1FCD-FAE5-DC2F-D31EDDE1CF5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7FDC1EB-5D4A-527D-0DBD-CFC6E2FC6F98}"/>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Historical Context (2 of 2)</a:t>
            </a:r>
            <a:endParaRPr lang="en-US" sz="3200" dirty="0">
              <a:latin typeface="+mn-lt"/>
            </a:endParaRPr>
          </a:p>
        </p:txBody>
      </p:sp>
      <p:sp>
        <p:nvSpPr>
          <p:cNvPr id="2" name="TextBox 1">
            <a:extLst>
              <a:ext uri="{FF2B5EF4-FFF2-40B4-BE49-F238E27FC236}">
                <a16:creationId xmlns:a16="http://schemas.microsoft.com/office/drawing/2014/main" id="{447A3C1D-B065-3EC5-318B-D8C0AE150DA6}"/>
              </a:ext>
            </a:extLst>
          </p:cNvPr>
          <p:cNvSpPr txBox="1"/>
          <p:nvPr/>
        </p:nvSpPr>
        <p:spPr>
          <a:xfrm>
            <a:off x="185928" y="675572"/>
            <a:ext cx="8772144" cy="5909310"/>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000" dirty="0"/>
              <a:t>In May of 2015, Members were concerned about diverting funding from the DW program and the potential impact on the response readiness towards that population. These concerns led to maintaining the transfer limit at 30%.</a:t>
            </a:r>
          </a:p>
          <a:p>
            <a:pPr marL="342900" marR="0" lvl="0" indent="-342900">
              <a:lnSpc>
                <a:spcPct val="150000"/>
              </a:lnSpc>
              <a:buFont typeface="Arial" panose="020B0604020202020204" pitchFamily="34" charset="0"/>
              <a:buChar char="•"/>
            </a:pPr>
            <a:r>
              <a:rPr lang="en-US" sz="2000" dirty="0"/>
              <a:t>In April of 2020, WIN 0108 was approved by the board, allowing them 100% funding transferability between Adult and DW programs, to provide greater flexibility to local areas in response to COVID. </a:t>
            </a:r>
          </a:p>
          <a:p>
            <a:pPr marL="342900" indent="-342900">
              <a:lnSpc>
                <a:spcPct val="150000"/>
              </a:lnSpc>
              <a:buFont typeface="Arial" panose="020B0604020202020204" pitchFamily="34" charset="0"/>
              <a:buChar char="•"/>
            </a:pPr>
            <a:r>
              <a:rPr lang="en-US" sz="2000" dirty="0"/>
              <a:t>5401-3 will replace WIN 0108 when it expires in June, 2025. This means we will revert to the original limit of 30%</a:t>
            </a:r>
          </a:p>
          <a:p>
            <a:pPr marL="342900" indent="-342900">
              <a:lnSpc>
                <a:spcPct val="150000"/>
              </a:lnSpc>
              <a:buFont typeface="Arial" panose="020B0604020202020204" pitchFamily="34" charset="0"/>
              <a:buChar char="•"/>
            </a:pPr>
            <a:endParaRPr lang="en-US" sz="2000" dirty="0"/>
          </a:p>
          <a:p>
            <a:pPr marL="342900" indent="-342900">
              <a:lnSpc>
                <a:spcPct val="150000"/>
              </a:lnSpc>
              <a:buFont typeface="Arial" panose="020B0604020202020204" pitchFamily="34" charset="0"/>
              <a:buChar char="•"/>
            </a:pPr>
            <a:endParaRPr lang="en-US" sz="2000" dirty="0"/>
          </a:p>
          <a:p>
            <a:pPr marL="342900" marR="0" lvl="0" indent="-342900">
              <a:lnSpc>
                <a:spcPct val="150000"/>
              </a:lnSpc>
              <a:buFont typeface="Arial" panose="020B0604020202020204" pitchFamily="34" charset="0"/>
              <a:buChar char="•"/>
            </a:pPr>
            <a:endParaRPr lang="en-US" sz="2000" dirty="0"/>
          </a:p>
          <a:p>
            <a:pPr marL="342900" marR="0" lvl="0" indent="-342900">
              <a:lnSpc>
                <a:spcPct val="150000"/>
              </a:lnSpc>
              <a:buFont typeface="Arial" panose="020B0604020202020204" pitchFamily="34" charset="0"/>
              <a:buChar char="•"/>
            </a:pPr>
            <a:endParaRPr lang="en-US" sz="2000" dirty="0"/>
          </a:p>
          <a:p>
            <a:endParaRPr lang="en-US" dirty="0"/>
          </a:p>
        </p:txBody>
      </p:sp>
    </p:spTree>
    <p:extLst>
      <p:ext uri="{BB962C8B-B14F-4D97-AF65-F5344CB8AC3E}">
        <p14:creationId xmlns:p14="http://schemas.microsoft.com/office/powerpoint/2010/main" val="930576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DD8123-CF67-18B9-4C3E-71D9E43A78A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EA90050-63B9-E6B4-A4A8-4EAE25624EA8}"/>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Timeline for Policy Development</a:t>
            </a:r>
          </a:p>
        </p:txBody>
      </p:sp>
      <p:sp>
        <p:nvSpPr>
          <p:cNvPr id="4" name="TextBox 3">
            <a:extLst>
              <a:ext uri="{FF2B5EF4-FFF2-40B4-BE49-F238E27FC236}">
                <a16:creationId xmlns:a16="http://schemas.microsoft.com/office/drawing/2014/main" id="{B0D9FE8A-E0DA-B6CE-A2D1-2D93E3CB59AD}"/>
              </a:ext>
            </a:extLst>
          </p:cNvPr>
          <p:cNvSpPr txBox="1"/>
          <p:nvPr/>
        </p:nvSpPr>
        <p:spPr>
          <a:xfrm>
            <a:off x="482600" y="1300568"/>
            <a:ext cx="8178800" cy="2814617"/>
          </a:xfrm>
          <a:prstGeom prst="rect">
            <a:avLst/>
          </a:prstGeom>
          <a:noFill/>
        </p:spPr>
        <p:txBody>
          <a:bodyPr wrap="square" rtlCol="0">
            <a:spAutoFit/>
          </a:bodyPr>
          <a:lstStyle/>
          <a:p>
            <a:pPr marL="342900" indent="-342900">
              <a:lnSpc>
                <a:spcPct val="150000"/>
              </a:lnSpc>
              <a:buFont typeface="+mj-lt"/>
              <a:buAutoNum type="arabicPeriod"/>
            </a:pPr>
            <a:r>
              <a:rPr lang="en-US" sz="2000" dirty="0"/>
              <a:t>Initial Workgroup meetings in mid April</a:t>
            </a:r>
          </a:p>
          <a:p>
            <a:pPr marL="342900" indent="-342900">
              <a:lnSpc>
                <a:spcPct val="150000"/>
              </a:lnSpc>
              <a:buFont typeface="+mj-lt"/>
              <a:buAutoNum type="arabicPeriod" startAt="2"/>
            </a:pPr>
            <a:r>
              <a:rPr lang="en-US" sz="2000" dirty="0"/>
              <a:t>Final version to Work Groups by 4/28.</a:t>
            </a:r>
          </a:p>
          <a:p>
            <a:pPr marL="342900" indent="-342900">
              <a:lnSpc>
                <a:spcPct val="150000"/>
              </a:lnSpc>
              <a:buFont typeface="+mj-lt"/>
              <a:buAutoNum type="arabicPeriod" startAt="2"/>
            </a:pPr>
            <a:r>
              <a:rPr lang="en-US" sz="2000" dirty="0"/>
              <a:t>30-day public comment posted 4/29/25-5/28/25</a:t>
            </a:r>
          </a:p>
          <a:p>
            <a:pPr marL="342900" indent="-342900">
              <a:lnSpc>
                <a:spcPct val="150000"/>
              </a:lnSpc>
              <a:buFont typeface="+mj-lt"/>
              <a:buAutoNum type="arabicPeriod" startAt="2"/>
            </a:pPr>
            <a:r>
              <a:rPr lang="en-US" sz="2000" dirty="0"/>
              <a:t>Review results of public comment with Work Group by 6/3</a:t>
            </a:r>
          </a:p>
          <a:p>
            <a:pPr marL="342900" indent="-342900">
              <a:lnSpc>
                <a:spcPct val="150000"/>
              </a:lnSpc>
              <a:buFont typeface="+mj-lt"/>
              <a:buAutoNum type="arabicPeriod" startAt="2"/>
            </a:pPr>
            <a:r>
              <a:rPr lang="en-US" sz="2000" dirty="0"/>
              <a:t>Final Board Packet Version by 6/5/25</a:t>
            </a:r>
          </a:p>
          <a:p>
            <a:pPr marL="342900" indent="-342900">
              <a:lnSpc>
                <a:spcPct val="150000"/>
              </a:lnSpc>
              <a:buFont typeface="+mj-lt"/>
              <a:buAutoNum type="arabicPeriod" startAt="2"/>
            </a:pPr>
            <a:r>
              <a:rPr lang="en-US" sz="2000" dirty="0"/>
              <a:t>Request for Board Approval at 6/18/25 meeting</a:t>
            </a:r>
          </a:p>
        </p:txBody>
      </p:sp>
    </p:spTree>
    <p:extLst>
      <p:ext uri="{BB962C8B-B14F-4D97-AF65-F5344CB8AC3E}">
        <p14:creationId xmlns:p14="http://schemas.microsoft.com/office/powerpoint/2010/main" val="430581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9CDA47-9C29-E91F-8779-47D2A1CECC8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FA39FF6-12F7-D93E-114F-775420301B3C}"/>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Stakeholder and Workgroup Discussions</a:t>
            </a:r>
            <a:endParaRPr lang="en-US" sz="3200" dirty="0">
              <a:latin typeface="+mn-lt"/>
            </a:endParaRPr>
          </a:p>
        </p:txBody>
      </p:sp>
      <p:sp>
        <p:nvSpPr>
          <p:cNvPr id="2" name="TextBox 1">
            <a:extLst>
              <a:ext uri="{FF2B5EF4-FFF2-40B4-BE49-F238E27FC236}">
                <a16:creationId xmlns:a16="http://schemas.microsoft.com/office/drawing/2014/main" id="{C65F0AAD-6A47-19B2-E80A-B83DC93B1319}"/>
              </a:ext>
            </a:extLst>
          </p:cNvPr>
          <p:cNvSpPr txBox="1"/>
          <p:nvPr/>
        </p:nvSpPr>
        <p:spPr>
          <a:xfrm>
            <a:off x="185928" y="864108"/>
            <a:ext cx="8772144" cy="3993657"/>
          </a:xfrm>
          <a:prstGeom prst="rect">
            <a:avLst/>
          </a:prstGeom>
          <a:noFill/>
        </p:spPr>
        <p:txBody>
          <a:bodyPr wrap="square" rtlCol="0">
            <a:spAutoFit/>
          </a:bodyPr>
          <a:lstStyle/>
          <a:p>
            <a:pPr>
              <a:lnSpc>
                <a:spcPct val="150000"/>
              </a:lnSpc>
              <a:spcAft>
                <a:spcPts val="800"/>
              </a:spcAft>
            </a:pPr>
            <a:r>
              <a:rPr lang="en-US" sz="1600" dirty="0"/>
              <a:t>Workforce Board staff &amp; ESD staff have started to review the following:</a:t>
            </a:r>
          </a:p>
          <a:p>
            <a:pPr marL="342900" indent="-342900">
              <a:lnSpc>
                <a:spcPct val="150000"/>
              </a:lnSpc>
              <a:spcAft>
                <a:spcPts val="800"/>
              </a:spcAft>
              <a:buFont typeface="Arial" panose="020B0604020202020204" pitchFamily="34" charset="0"/>
              <a:buChar char="•"/>
            </a:pPr>
            <a:r>
              <a:rPr lang="en-US" sz="1600" dirty="0"/>
              <a:t>Local Workforce Development Board Stakeholders: Advocate for maximum flexibility, as allowed by federal law</a:t>
            </a:r>
          </a:p>
          <a:p>
            <a:pPr marL="342900" indent="-342900">
              <a:lnSpc>
                <a:spcPct val="150000"/>
              </a:lnSpc>
              <a:spcAft>
                <a:spcPts val="800"/>
              </a:spcAft>
              <a:buFont typeface="Arial" panose="020B0604020202020204" pitchFamily="34" charset="0"/>
              <a:buChar char="•"/>
            </a:pPr>
            <a:r>
              <a:rPr lang="en-US" sz="1600" dirty="0"/>
              <a:t>Labor Stakeholders: Ongoing concerns about funding transfer impacts</a:t>
            </a:r>
          </a:p>
          <a:p>
            <a:pPr marL="342900" indent="-342900">
              <a:lnSpc>
                <a:spcPct val="150000"/>
              </a:lnSpc>
              <a:spcAft>
                <a:spcPts val="800"/>
              </a:spcAft>
              <a:buFont typeface="Arial" panose="020B0604020202020204" pitchFamily="34" charset="0"/>
              <a:buChar char="•"/>
            </a:pPr>
            <a:r>
              <a:rPr lang="en-US" sz="1600" dirty="0"/>
              <a:t>Potential Workgroup Discussions: </a:t>
            </a:r>
          </a:p>
          <a:p>
            <a:pPr marL="800100" lvl="1" indent="-342900">
              <a:lnSpc>
                <a:spcPct val="150000"/>
              </a:lnSpc>
              <a:spcAft>
                <a:spcPts val="800"/>
              </a:spcAft>
              <a:buFont typeface="Arial" panose="020B0604020202020204" pitchFamily="34" charset="0"/>
              <a:buChar char="•"/>
            </a:pPr>
            <a:r>
              <a:rPr lang="en-US" sz="1600" dirty="0"/>
              <a:t>Clarify and explore the funding transfer justification and research requirements for Local Workforce Development Boards (LWDBs) under Policy 5401-3.</a:t>
            </a:r>
          </a:p>
          <a:p>
            <a:pPr marL="800100" lvl="1" indent="-342900">
              <a:lnSpc>
                <a:spcPct val="150000"/>
              </a:lnSpc>
              <a:spcAft>
                <a:spcPts val="800"/>
              </a:spcAft>
              <a:buFont typeface="Arial" panose="020B0604020202020204" pitchFamily="34" charset="0"/>
              <a:buChar char="•"/>
            </a:pPr>
            <a:r>
              <a:rPr lang="en-US" sz="1600" dirty="0"/>
              <a:t>Assess how Adult and DW program participants are currently prioritized and served.</a:t>
            </a:r>
          </a:p>
          <a:p>
            <a:pPr marL="800100" lvl="1" indent="-342900">
              <a:lnSpc>
                <a:spcPct val="150000"/>
              </a:lnSpc>
              <a:spcAft>
                <a:spcPts val="800"/>
              </a:spcAft>
              <a:buFont typeface="Arial" panose="020B0604020202020204" pitchFamily="34" charset="0"/>
              <a:buChar char="•"/>
            </a:pPr>
            <a:r>
              <a:rPr lang="en-US" sz="1600" dirty="0"/>
              <a:t>Review WTB staff research on how similar policies are implemented in other states.</a:t>
            </a:r>
          </a:p>
        </p:txBody>
      </p:sp>
    </p:spTree>
    <p:extLst>
      <p:ext uri="{BB962C8B-B14F-4D97-AF65-F5344CB8AC3E}">
        <p14:creationId xmlns:p14="http://schemas.microsoft.com/office/powerpoint/2010/main" val="3991182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799D0-90B7-8AB7-F4A7-FD77E6E0716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5BB1057-CA87-5EB8-4042-4F764A795D4A}"/>
              </a:ext>
            </a:extLst>
          </p:cNvPr>
          <p:cNvSpPr>
            <a:spLocks noGrp="1"/>
          </p:cNvSpPr>
          <p:nvPr>
            <p:ph type="title"/>
          </p:nvPr>
        </p:nvSpPr>
        <p:spPr>
          <a:xfrm>
            <a:off x="609600" y="0"/>
            <a:ext cx="8180450" cy="571500"/>
          </a:xfrm>
        </p:spPr>
        <p:txBody>
          <a:bodyPr lIns="91440" tIns="45720" rIns="91440" bIns="45720" anchor="ctr">
            <a:normAutofit/>
          </a:bodyPr>
          <a:lstStyle/>
          <a:p>
            <a:pPr>
              <a:lnSpc>
                <a:spcPct val="90000"/>
              </a:lnSpc>
            </a:pPr>
            <a:r>
              <a:rPr lang="en-US" dirty="0">
                <a:latin typeface="+mn-lt"/>
              </a:rPr>
              <a:t>Research Efforts</a:t>
            </a:r>
            <a:endParaRPr lang="en-US" sz="3200" dirty="0">
              <a:latin typeface="+mn-lt"/>
            </a:endParaRPr>
          </a:p>
        </p:txBody>
      </p:sp>
      <p:sp>
        <p:nvSpPr>
          <p:cNvPr id="2" name="TextBox 1">
            <a:extLst>
              <a:ext uri="{FF2B5EF4-FFF2-40B4-BE49-F238E27FC236}">
                <a16:creationId xmlns:a16="http://schemas.microsoft.com/office/drawing/2014/main" id="{B6545F2B-4ED5-A3C9-55B4-283946AF17E6}"/>
              </a:ext>
            </a:extLst>
          </p:cNvPr>
          <p:cNvSpPr txBox="1"/>
          <p:nvPr/>
        </p:nvSpPr>
        <p:spPr>
          <a:xfrm>
            <a:off x="185928" y="687035"/>
            <a:ext cx="8772144" cy="3769430"/>
          </a:xfrm>
          <a:prstGeom prst="rect">
            <a:avLst/>
          </a:prstGeom>
          <a:noFill/>
        </p:spPr>
        <p:txBody>
          <a:bodyPr wrap="square" rtlCol="0">
            <a:spAutoFit/>
          </a:bodyPr>
          <a:lstStyle/>
          <a:p>
            <a:pPr>
              <a:lnSpc>
                <a:spcPct val="150000"/>
              </a:lnSpc>
              <a:spcAft>
                <a:spcPts val="800"/>
              </a:spcAft>
            </a:pPr>
            <a:r>
              <a:rPr lang="en-US" sz="2400" dirty="0"/>
              <a:t>Data and Information Gathering</a:t>
            </a:r>
          </a:p>
          <a:p>
            <a:pPr marL="342900" indent="-342900">
              <a:lnSpc>
                <a:spcPct val="150000"/>
              </a:lnSpc>
              <a:spcAft>
                <a:spcPts val="800"/>
              </a:spcAft>
              <a:buFont typeface="Arial" panose="020B0604020202020204" pitchFamily="34" charset="0"/>
              <a:buChar char="•"/>
            </a:pPr>
            <a:r>
              <a:rPr lang="en-US" sz="2400" dirty="0"/>
              <a:t>How are DW funds allocated and utilized in each area?</a:t>
            </a:r>
          </a:p>
          <a:p>
            <a:pPr marL="342900" indent="-342900">
              <a:lnSpc>
                <a:spcPct val="150000"/>
              </a:lnSpc>
              <a:spcAft>
                <a:spcPts val="800"/>
              </a:spcAft>
              <a:buFont typeface="Arial" panose="020B0604020202020204" pitchFamily="34" charset="0"/>
              <a:buChar char="•"/>
            </a:pPr>
            <a:r>
              <a:rPr lang="en-US" sz="2400" dirty="0"/>
              <a:t>Is there data on DW applicants being denied program enrollment?</a:t>
            </a:r>
          </a:p>
          <a:p>
            <a:pPr marL="342900" indent="-342900">
              <a:lnSpc>
                <a:spcPct val="150000"/>
              </a:lnSpc>
              <a:spcAft>
                <a:spcPts val="800"/>
              </a:spcAft>
              <a:buFont typeface="Arial" panose="020B0604020202020204" pitchFamily="34" charset="0"/>
              <a:buChar char="•"/>
            </a:pPr>
            <a:r>
              <a:rPr lang="en-US" sz="2400" dirty="0"/>
              <a:t>What is the cadence of allocated and carryover funds?</a:t>
            </a:r>
          </a:p>
          <a:p>
            <a:pPr marL="342900" indent="-342900">
              <a:lnSpc>
                <a:spcPct val="150000"/>
              </a:lnSpc>
              <a:spcAft>
                <a:spcPts val="800"/>
              </a:spcAft>
              <a:buFont typeface="Arial" panose="020B0604020202020204" pitchFamily="34" charset="0"/>
              <a:buChar char="•"/>
            </a:pPr>
            <a:r>
              <a:rPr lang="en-US" sz="2400" dirty="0"/>
              <a:t>How do other states manage funding transfers?</a:t>
            </a:r>
          </a:p>
        </p:txBody>
      </p:sp>
    </p:spTree>
    <p:extLst>
      <p:ext uri="{BB962C8B-B14F-4D97-AF65-F5344CB8AC3E}">
        <p14:creationId xmlns:p14="http://schemas.microsoft.com/office/powerpoint/2010/main" val="281963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rPr>
              <a:t>QUESTIONS?</a:t>
            </a:r>
          </a:p>
        </p:txBody>
      </p:sp>
      <p:sp>
        <p:nvSpPr>
          <p:cNvPr id="3" name="Subtitle 2"/>
          <p:cNvSpPr>
            <a:spLocks noGrp="1"/>
          </p:cNvSpPr>
          <p:nvPr>
            <p:ph type="subTitle" idx="1"/>
          </p:nvPr>
        </p:nvSpPr>
        <p:spPr>
          <a:xfrm>
            <a:off x="457200" y="2924953"/>
            <a:ext cx="4953000" cy="1102519"/>
          </a:xfrm>
        </p:spPr>
        <p:txBody>
          <a:bodyPr/>
          <a:lstStyle/>
          <a:p>
            <a:r>
              <a:rPr lang="en-US" sz="2000" dirty="0">
                <a:latin typeface="+mn-lt"/>
              </a:rPr>
              <a:t>liz.gallagher@wtb.wa.gov</a:t>
            </a:r>
          </a:p>
          <a:p>
            <a:r>
              <a:rPr lang="en-US" sz="2000" dirty="0">
                <a:latin typeface="+mn-lt"/>
              </a:rPr>
              <a:t>(360) 709-4610</a:t>
            </a:r>
          </a:p>
        </p:txBody>
      </p:sp>
    </p:spTree>
    <p:extLst>
      <p:ext uri="{BB962C8B-B14F-4D97-AF65-F5344CB8AC3E}">
        <p14:creationId xmlns:p14="http://schemas.microsoft.com/office/powerpoint/2010/main" val="11943715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2015 Presentation Template">
  <a:themeElements>
    <a:clrScheme name="Workforce Board">
      <a:dk1>
        <a:sysClr val="windowText" lastClr="000000"/>
      </a:dk1>
      <a:lt1>
        <a:srgbClr val="FFFFFF"/>
      </a:lt1>
      <a:dk2>
        <a:srgbClr val="012A60"/>
      </a:dk2>
      <a:lt2>
        <a:srgbClr val="EEEEF0"/>
      </a:lt2>
      <a:accent1>
        <a:srgbClr val="54979A"/>
      </a:accent1>
      <a:accent2>
        <a:srgbClr val="E46C0A"/>
      </a:accent2>
      <a:accent3>
        <a:srgbClr val="800080"/>
      </a:accent3>
      <a:accent4>
        <a:srgbClr val="FBD226"/>
      </a:accent4>
      <a:accent5>
        <a:srgbClr val="3F6E8C"/>
      </a:accent5>
      <a:accent6>
        <a:srgbClr val="626A77"/>
      </a:accent6>
      <a:hlink>
        <a:srgbClr val="000000"/>
      </a:hlink>
      <a:folHlink>
        <a:srgbClr val="000000"/>
      </a:folHlink>
    </a:clrScheme>
    <a:fontScheme name="Template 2 - Plain">
      <a:majorFont>
        <a:latin typeface="Berlin Sans FB"/>
        <a:ea typeface=""/>
        <a:cs typeface=""/>
      </a:majorFont>
      <a:minorFont>
        <a:latin typeface="Candar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lcf76f155ced4ddcb4097134ff3c332f xmlns="704f474e-3c68-4b88-93ac-7c86e7119ccc">
      <Terms xmlns="http://schemas.microsoft.com/office/infopath/2007/PartnerControls"/>
    </lcf76f155ced4ddcb4097134ff3c332f>
    <TaxCatchAll xmlns="25bf28c8-6ae6-42aa-a4b2-d83c9f61aea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D5936B3F7732444AFEF1606BFED34DC" ma:contentTypeVersion="17" ma:contentTypeDescription="Create a new document." ma:contentTypeScope="" ma:versionID="05d140f9a253a8f9b73e81baee6c957b">
  <xsd:schema xmlns:xsd="http://www.w3.org/2001/XMLSchema" xmlns:xs="http://www.w3.org/2001/XMLSchema" xmlns:p="http://schemas.microsoft.com/office/2006/metadata/properties" xmlns:ns1="http://schemas.microsoft.com/sharepoint/v3" xmlns:ns2="704f474e-3c68-4b88-93ac-7c86e7119ccc" xmlns:ns3="25bf28c8-6ae6-42aa-a4b2-d83c9f61aeaa" targetNamespace="http://schemas.microsoft.com/office/2006/metadata/properties" ma:root="true" ma:fieldsID="5d97cc6ce89ee43cc7c1be79a2f29111" ns1:_="" ns2:_="" ns3:_="">
    <xsd:import namespace="http://schemas.microsoft.com/sharepoint/v3"/>
    <xsd:import namespace="704f474e-3c68-4b88-93ac-7c86e7119ccc"/>
    <xsd:import namespace="25bf28c8-6ae6-42aa-a4b2-d83c9f61aea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4f474e-3c68-4b88-93ac-7c86e7119cc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5bf28c8-6ae6-42aa-a4b2-d83c9f61aeaa"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c3c31cd-ca16-4f7d-8cb9-8ab7a70dea27}" ma:internalName="TaxCatchAll" ma:showField="CatchAllData" ma:web="25bf28c8-6ae6-42aa-a4b2-d83c9f61ae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25AC74-82A9-4B8A-840E-7AB44861EDE6}">
  <ds:schemaRefs>
    <ds:schemaRef ds:uri="http://purl.org/dc/elements/1.1/"/>
    <ds:schemaRef ds:uri="http://schemas.microsoft.com/office/2006/metadata/properties"/>
    <ds:schemaRef ds:uri="http://purl.org/dc/terms/"/>
    <ds:schemaRef ds:uri="http://purl.org/dc/dcmitype/"/>
    <ds:schemaRef ds:uri="25bf28c8-6ae6-42aa-a4b2-d83c9f61aeaa"/>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704f474e-3c68-4b88-93ac-7c86e7119ccc"/>
    <ds:schemaRef ds:uri="http://schemas.microsoft.com/sharepoint/v3"/>
  </ds:schemaRefs>
</ds:datastoreItem>
</file>

<file path=customXml/itemProps2.xml><?xml version="1.0" encoding="utf-8"?>
<ds:datastoreItem xmlns:ds="http://schemas.openxmlformats.org/officeDocument/2006/customXml" ds:itemID="{F2974FAC-CE2A-4BDD-81AE-C8133FC4C1DE}">
  <ds:schemaRefs>
    <ds:schemaRef ds:uri="http://schemas.microsoft.com/sharepoint/v3/contenttype/forms"/>
  </ds:schemaRefs>
</ds:datastoreItem>
</file>

<file path=customXml/itemProps3.xml><?xml version="1.0" encoding="utf-8"?>
<ds:datastoreItem xmlns:ds="http://schemas.openxmlformats.org/officeDocument/2006/customXml" ds:itemID="{8D807326-0D89-49AB-976F-6D089F5D09FB}">
  <ds:schemaRefs>
    <ds:schemaRef ds:uri="25bf28c8-6ae6-42aa-a4b2-d83c9f61aeaa"/>
    <ds:schemaRef ds:uri="704f474e-3c68-4b88-93ac-7c86e7119cc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24470</TotalTime>
  <Words>1488</Words>
  <Application>Microsoft Office PowerPoint</Application>
  <PresentationFormat>On-screen Show (16:9)</PresentationFormat>
  <Paragraphs>125</Paragraphs>
  <Slides>9</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Aptos</vt:lpstr>
      <vt:lpstr>Arial</vt:lpstr>
      <vt:lpstr>Calibri</vt:lpstr>
      <vt:lpstr>Candara</vt:lpstr>
      <vt:lpstr>Georgia</vt:lpstr>
      <vt:lpstr>Myriad Pro</vt:lpstr>
      <vt:lpstr>Segoe UI</vt:lpstr>
      <vt:lpstr>Wingdings</vt:lpstr>
      <vt:lpstr>Wingdings 2</vt:lpstr>
      <vt:lpstr>2015 Presentation Template</vt:lpstr>
      <vt:lpstr>Policy 5401 Transferability of funds between Adult and Dislocated Worker Programs </vt:lpstr>
      <vt:lpstr>Agenda</vt:lpstr>
      <vt:lpstr>What are we doing?</vt:lpstr>
      <vt:lpstr>Historical Context (1 of 2)</vt:lpstr>
      <vt:lpstr>Historical Context (2 of 2)</vt:lpstr>
      <vt:lpstr>Timeline for Policy Development</vt:lpstr>
      <vt:lpstr>Stakeholder and Workgroup Discussions</vt:lpstr>
      <vt:lpstr>Research Efforts</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Lindsay</dc:creator>
  <cp:lastModifiedBy>Gallagher, Liz (WTB)</cp:lastModifiedBy>
  <cp:revision>47</cp:revision>
  <cp:lastPrinted>2025-03-19T16:57:51Z</cp:lastPrinted>
  <dcterms:created xsi:type="dcterms:W3CDTF">2017-08-15T15:52:25Z</dcterms:created>
  <dcterms:modified xsi:type="dcterms:W3CDTF">2025-03-19T21:23:34Z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0x0101005D5936B3F7732444AFEF1606BFED34DC</vt:lpwstr>
  </property>
  <property fmtid="{D5CDD505-2E9C-101B-9397-08002B2CF9AE}" pid="3" name="MediaServiceImageTags">
    <vt:lpwstr/>
  </property>
</Properties>
</file>