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58" r:id="rId5"/>
    <p:sldId id="298" r:id="rId6"/>
    <p:sldId id="299" r:id="rId7"/>
    <p:sldId id="301" r:id="rId8"/>
    <p:sldId id="300" r:id="rId9"/>
    <p:sldId id="29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63BFD42-68C8-9427-522F-6DBD9A510B5D}" name="Gattman, Nova (WTB)" initials="NG" userId="S::nova.gattman@wtb.wa.gov::87cf46de-809f-4754-92b5-c917558467f8" providerId="AD"/>
  <p188:author id="{966013B6-CFB7-57E0-27C4-8BF3F2134B23}" name="Persky, Emily (WTB)" initials="EP" userId="S::Emily.Persky@wtb.wa.gov::79981d12-e47c-4c01-b3cc-31105e679862" providerId="AD"/>
  <p188:author id="{66098BBB-3E2F-8FAD-CAB6-800FED3BBD62}" name="Beadling, Paulette (WTB)" initials="BP" userId="S::paulette.beadling@wtb.wa.gov::2edb8728-51ef-4e13-b6a7-7d55be670ac9" providerId="AD"/>
  <p188:author id="{B963DEE5-3FD8-D35A-C7B4-7A341C001113}" name="Papadakis, Eleni (WTB)" initials="EP" userId="S::eleni.papadakis@wtb.wa.gov::99929d72-66eb-4700-85a5-471b34345a9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C68141-4D13-8CDD-D8B8-8234EF837F00}" v="9" dt="2025-03-19T19:18:31.475"/>
    <p1510:client id="{ADE7AE95-459F-4352-9782-C8E0157C0F68}" v="86" dt="2025-03-19T20:11:32.7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588" autoAdjust="0"/>
  </p:normalViewPr>
  <p:slideViewPr>
    <p:cSldViewPr snapToGrid="0">
      <p:cViewPr varScale="1">
        <p:scale>
          <a:sx n="95" d="100"/>
          <a:sy n="95" d="100"/>
        </p:scale>
        <p:origin x="10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EF06A8-C833-4083-8316-5FC8A2E2BC0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BCAB29-7222-44BD-B73C-D6B2E9ABED65}">
      <dgm:prSet phldrT="[Text]"/>
      <dgm:spPr/>
      <dgm:t>
        <a:bodyPr/>
        <a:lstStyle/>
        <a:p>
          <a:r>
            <a:rPr lang="en-US" dirty="0">
              <a:latin typeface="Segoe UI"/>
              <a:cs typeface="Segoe UI"/>
            </a:rPr>
            <a:t>Job quality </a:t>
          </a:r>
          <a:endParaRPr lang="en-US" dirty="0"/>
        </a:p>
      </dgm:t>
    </dgm:pt>
    <dgm:pt modelId="{0AFDF84E-3675-4BD8-94B1-1620D74EB70D}" type="parTrans" cxnId="{171CDE5A-F2CA-4D17-AE64-95967F580C6F}">
      <dgm:prSet/>
      <dgm:spPr/>
      <dgm:t>
        <a:bodyPr/>
        <a:lstStyle/>
        <a:p>
          <a:endParaRPr lang="en-US"/>
        </a:p>
      </dgm:t>
    </dgm:pt>
    <dgm:pt modelId="{C8B8B023-CF52-4054-BE7E-AC688DD1BD45}" type="sibTrans" cxnId="{171CDE5A-F2CA-4D17-AE64-95967F580C6F}">
      <dgm:prSet/>
      <dgm:spPr/>
      <dgm:t>
        <a:bodyPr/>
        <a:lstStyle/>
        <a:p>
          <a:endParaRPr lang="en-US"/>
        </a:p>
      </dgm:t>
    </dgm:pt>
    <dgm:pt modelId="{123ADAC3-D3FF-45AF-9141-D37363529BB9}">
      <dgm:prSet/>
      <dgm:spPr/>
      <dgm:t>
        <a:bodyPr/>
        <a:lstStyle/>
        <a:p>
          <a:r>
            <a:rPr lang="en-US">
              <a:latin typeface="Segoe UI"/>
              <a:cs typeface="Segoe UI"/>
            </a:rPr>
            <a:t>Survey closed with over 1,000 responses.</a:t>
          </a:r>
          <a:endParaRPr lang="en-US" dirty="0">
            <a:latin typeface="Segoe UI"/>
            <a:cs typeface="Segoe UI"/>
          </a:endParaRPr>
        </a:p>
      </dgm:t>
    </dgm:pt>
    <dgm:pt modelId="{EF5A4D87-CB7E-4B93-B32F-0E97BD8B4F9A}" type="parTrans" cxnId="{C117E23B-0E9F-4A74-B49F-AB6A924CF981}">
      <dgm:prSet/>
      <dgm:spPr/>
      <dgm:t>
        <a:bodyPr/>
        <a:lstStyle/>
        <a:p>
          <a:endParaRPr lang="en-US"/>
        </a:p>
      </dgm:t>
    </dgm:pt>
    <dgm:pt modelId="{D83221D5-1A39-44F0-8C49-EA7940478986}" type="sibTrans" cxnId="{C117E23B-0E9F-4A74-B49F-AB6A924CF981}">
      <dgm:prSet/>
      <dgm:spPr/>
      <dgm:t>
        <a:bodyPr/>
        <a:lstStyle/>
        <a:p>
          <a:endParaRPr lang="en-US"/>
        </a:p>
      </dgm:t>
    </dgm:pt>
    <dgm:pt modelId="{1011418B-3A80-4DF5-A697-C0EB78F38AF1}">
      <dgm:prSet/>
      <dgm:spPr/>
      <dgm:t>
        <a:bodyPr/>
        <a:lstStyle/>
        <a:p>
          <a:r>
            <a:rPr lang="en-US">
              <a:latin typeface="Segoe UI"/>
              <a:cs typeface="Segoe UI"/>
            </a:rPr>
            <a:t>Youth </a:t>
          </a:r>
          <a:endParaRPr lang="en-US" dirty="0">
            <a:latin typeface="Segoe UI"/>
            <a:cs typeface="Segoe UI"/>
          </a:endParaRPr>
        </a:p>
      </dgm:t>
    </dgm:pt>
    <dgm:pt modelId="{44B5B427-FA66-44C6-9B95-4137C5679782}" type="parTrans" cxnId="{A81B4682-F8C4-465E-9844-40F598411E83}">
      <dgm:prSet/>
      <dgm:spPr/>
      <dgm:t>
        <a:bodyPr/>
        <a:lstStyle/>
        <a:p>
          <a:endParaRPr lang="en-US"/>
        </a:p>
      </dgm:t>
    </dgm:pt>
    <dgm:pt modelId="{D5CA1920-6DA0-4E76-8C36-FF4E52C0DC1D}" type="sibTrans" cxnId="{A81B4682-F8C4-465E-9844-40F598411E83}">
      <dgm:prSet/>
      <dgm:spPr/>
      <dgm:t>
        <a:bodyPr/>
        <a:lstStyle/>
        <a:p>
          <a:endParaRPr lang="en-US"/>
        </a:p>
      </dgm:t>
    </dgm:pt>
    <dgm:pt modelId="{1FA1D6D8-5F82-4517-98FD-67F7BD23EAB7}">
      <dgm:prSet/>
      <dgm:spPr/>
      <dgm:t>
        <a:bodyPr/>
        <a:lstStyle/>
        <a:p>
          <a:r>
            <a:rPr lang="en-US">
              <a:latin typeface="Segoe UI"/>
              <a:cs typeface="Segoe UI"/>
            </a:rPr>
            <a:t>National perspective for catalog of youth support services and credential attainment strategies. </a:t>
          </a:r>
          <a:endParaRPr lang="en-US" dirty="0">
            <a:latin typeface="Segoe UI"/>
            <a:cs typeface="Segoe UI"/>
          </a:endParaRPr>
        </a:p>
      </dgm:t>
    </dgm:pt>
    <dgm:pt modelId="{CB741440-CE55-434F-B44E-A6B28F0AAAB4}" type="parTrans" cxnId="{9FAEA916-2600-4EBE-8349-6C17953010F5}">
      <dgm:prSet/>
      <dgm:spPr/>
      <dgm:t>
        <a:bodyPr/>
        <a:lstStyle/>
        <a:p>
          <a:endParaRPr lang="en-US"/>
        </a:p>
      </dgm:t>
    </dgm:pt>
    <dgm:pt modelId="{8DEA6B02-1D54-467B-8A51-CDBC8D2EB9E9}" type="sibTrans" cxnId="{9FAEA916-2600-4EBE-8349-6C17953010F5}">
      <dgm:prSet/>
      <dgm:spPr/>
      <dgm:t>
        <a:bodyPr/>
        <a:lstStyle/>
        <a:p>
          <a:endParaRPr lang="en-US"/>
        </a:p>
      </dgm:t>
    </dgm:pt>
    <dgm:pt modelId="{DDDB84C4-7EE7-4490-A879-C6F8F296B380}">
      <dgm:prSet/>
      <dgm:spPr/>
      <dgm:t>
        <a:bodyPr/>
        <a:lstStyle/>
        <a:p>
          <a:r>
            <a:rPr lang="en-US">
              <a:latin typeface="Segoe UI"/>
              <a:cs typeface="Segoe UI"/>
            </a:rPr>
            <a:t>Industry</a:t>
          </a:r>
          <a:endParaRPr lang="en-US" dirty="0">
            <a:latin typeface="Segoe UI"/>
            <a:cs typeface="Segoe UI"/>
          </a:endParaRPr>
        </a:p>
      </dgm:t>
    </dgm:pt>
    <dgm:pt modelId="{286D8B34-7339-4771-9FB1-C81863352872}" type="parTrans" cxnId="{25BC2D60-EAD6-4FF6-9DEA-5942E721DF6C}">
      <dgm:prSet/>
      <dgm:spPr/>
      <dgm:t>
        <a:bodyPr/>
        <a:lstStyle/>
        <a:p>
          <a:endParaRPr lang="en-US"/>
        </a:p>
      </dgm:t>
    </dgm:pt>
    <dgm:pt modelId="{093B7DB9-96FB-42B0-99F4-D2290C75D904}" type="sibTrans" cxnId="{25BC2D60-EAD6-4FF6-9DEA-5942E721DF6C}">
      <dgm:prSet/>
      <dgm:spPr/>
      <dgm:t>
        <a:bodyPr/>
        <a:lstStyle/>
        <a:p>
          <a:endParaRPr lang="en-US"/>
        </a:p>
      </dgm:t>
    </dgm:pt>
    <dgm:pt modelId="{2F631591-9227-4A1E-AAA9-44C11CA2ADF1}">
      <dgm:prSet/>
      <dgm:spPr/>
      <dgm:t>
        <a:bodyPr/>
        <a:lstStyle/>
        <a:p>
          <a:r>
            <a:rPr lang="en-US">
              <a:latin typeface="Segoe UI"/>
              <a:cs typeface="Segoe UI"/>
            </a:rPr>
            <a:t>First meeting will be virtual and ask for top 3-5 workforce solution priority areas and pain points. </a:t>
          </a:r>
          <a:endParaRPr lang="en-US" dirty="0">
            <a:latin typeface="Segoe UI"/>
            <a:cs typeface="Segoe UI"/>
          </a:endParaRPr>
        </a:p>
      </dgm:t>
    </dgm:pt>
    <dgm:pt modelId="{BA95B83C-0FFC-417D-927F-6E828BD9117A}" type="parTrans" cxnId="{32635532-A7E4-4DE7-BDAE-13B3F07898CA}">
      <dgm:prSet/>
      <dgm:spPr/>
      <dgm:t>
        <a:bodyPr/>
        <a:lstStyle/>
        <a:p>
          <a:endParaRPr lang="en-US"/>
        </a:p>
      </dgm:t>
    </dgm:pt>
    <dgm:pt modelId="{569E7E26-88D4-496F-9B68-F49EA4658F39}" type="sibTrans" cxnId="{32635532-A7E4-4DE7-BDAE-13B3F07898CA}">
      <dgm:prSet/>
      <dgm:spPr/>
      <dgm:t>
        <a:bodyPr/>
        <a:lstStyle/>
        <a:p>
          <a:endParaRPr lang="en-US"/>
        </a:p>
      </dgm:t>
    </dgm:pt>
    <dgm:pt modelId="{701384B0-C0FB-4AD6-AEF3-8C8A42A2B6A4}" type="pres">
      <dgm:prSet presAssocID="{52EF06A8-C833-4083-8316-5FC8A2E2BC0D}" presName="diagram" presStyleCnt="0">
        <dgm:presLayoutVars>
          <dgm:dir/>
          <dgm:resizeHandles val="exact"/>
        </dgm:presLayoutVars>
      </dgm:prSet>
      <dgm:spPr/>
    </dgm:pt>
    <dgm:pt modelId="{4EE70637-64D1-48AA-9697-FBCF7331C447}" type="pres">
      <dgm:prSet presAssocID="{0BBCAB29-7222-44BD-B73C-D6B2E9ABED65}" presName="node" presStyleLbl="node1" presStyleIdx="0" presStyleCnt="3">
        <dgm:presLayoutVars>
          <dgm:bulletEnabled val="1"/>
        </dgm:presLayoutVars>
      </dgm:prSet>
      <dgm:spPr/>
    </dgm:pt>
    <dgm:pt modelId="{F87282BC-264D-42AD-B39D-3D338819FE3F}" type="pres">
      <dgm:prSet presAssocID="{C8B8B023-CF52-4054-BE7E-AC688DD1BD45}" presName="sibTrans" presStyleCnt="0"/>
      <dgm:spPr/>
    </dgm:pt>
    <dgm:pt modelId="{D7B80E4C-68CB-4A15-BDAB-C5433078DE50}" type="pres">
      <dgm:prSet presAssocID="{1011418B-3A80-4DF5-A697-C0EB78F38AF1}" presName="node" presStyleLbl="node1" presStyleIdx="1" presStyleCnt="3">
        <dgm:presLayoutVars>
          <dgm:bulletEnabled val="1"/>
        </dgm:presLayoutVars>
      </dgm:prSet>
      <dgm:spPr/>
    </dgm:pt>
    <dgm:pt modelId="{19B65F31-2374-4190-9321-557ADBD421EF}" type="pres">
      <dgm:prSet presAssocID="{D5CA1920-6DA0-4E76-8C36-FF4E52C0DC1D}" presName="sibTrans" presStyleCnt="0"/>
      <dgm:spPr/>
    </dgm:pt>
    <dgm:pt modelId="{EA646E4B-CE96-46C1-AEE1-4E77D7BF6B1E}" type="pres">
      <dgm:prSet presAssocID="{DDDB84C4-7EE7-4490-A879-C6F8F296B380}" presName="node" presStyleLbl="node1" presStyleIdx="2" presStyleCnt="3">
        <dgm:presLayoutVars>
          <dgm:bulletEnabled val="1"/>
        </dgm:presLayoutVars>
      </dgm:prSet>
      <dgm:spPr/>
    </dgm:pt>
  </dgm:ptLst>
  <dgm:cxnLst>
    <dgm:cxn modelId="{D2405C0C-5089-40F0-BC34-37FF54687570}" type="presOf" srcId="{52EF06A8-C833-4083-8316-5FC8A2E2BC0D}" destId="{701384B0-C0FB-4AD6-AEF3-8C8A42A2B6A4}" srcOrd="0" destOrd="0" presId="urn:microsoft.com/office/officeart/2005/8/layout/default"/>
    <dgm:cxn modelId="{9FAEA916-2600-4EBE-8349-6C17953010F5}" srcId="{1011418B-3A80-4DF5-A697-C0EB78F38AF1}" destId="{1FA1D6D8-5F82-4517-98FD-67F7BD23EAB7}" srcOrd="0" destOrd="0" parTransId="{CB741440-CE55-434F-B44E-A6B28F0AAAB4}" sibTransId="{8DEA6B02-1D54-467B-8A51-CDBC8D2EB9E9}"/>
    <dgm:cxn modelId="{0D9D6F28-C8A2-4DDD-A105-D6B843238F0A}" type="presOf" srcId="{1011418B-3A80-4DF5-A697-C0EB78F38AF1}" destId="{D7B80E4C-68CB-4A15-BDAB-C5433078DE50}" srcOrd="0" destOrd="0" presId="urn:microsoft.com/office/officeart/2005/8/layout/default"/>
    <dgm:cxn modelId="{C3E8DA2D-C679-4D9D-823A-B72ABCC2751D}" type="presOf" srcId="{1FA1D6D8-5F82-4517-98FD-67F7BD23EAB7}" destId="{D7B80E4C-68CB-4A15-BDAB-C5433078DE50}" srcOrd="0" destOrd="1" presId="urn:microsoft.com/office/officeart/2005/8/layout/default"/>
    <dgm:cxn modelId="{32635532-A7E4-4DE7-BDAE-13B3F07898CA}" srcId="{DDDB84C4-7EE7-4490-A879-C6F8F296B380}" destId="{2F631591-9227-4A1E-AAA9-44C11CA2ADF1}" srcOrd="0" destOrd="0" parTransId="{BA95B83C-0FFC-417D-927F-6E828BD9117A}" sibTransId="{569E7E26-88D4-496F-9B68-F49EA4658F39}"/>
    <dgm:cxn modelId="{C117E23B-0E9F-4A74-B49F-AB6A924CF981}" srcId="{0BBCAB29-7222-44BD-B73C-D6B2E9ABED65}" destId="{123ADAC3-D3FF-45AF-9141-D37363529BB9}" srcOrd="0" destOrd="0" parTransId="{EF5A4D87-CB7E-4B93-B32F-0E97BD8B4F9A}" sibTransId="{D83221D5-1A39-44F0-8C49-EA7940478986}"/>
    <dgm:cxn modelId="{25BC2D60-EAD6-4FF6-9DEA-5942E721DF6C}" srcId="{52EF06A8-C833-4083-8316-5FC8A2E2BC0D}" destId="{DDDB84C4-7EE7-4490-A879-C6F8F296B380}" srcOrd="2" destOrd="0" parTransId="{286D8B34-7339-4771-9FB1-C81863352872}" sibTransId="{093B7DB9-96FB-42B0-99F4-D2290C75D904}"/>
    <dgm:cxn modelId="{FB115248-4F61-435B-A780-999C18E954D2}" type="presOf" srcId="{123ADAC3-D3FF-45AF-9141-D37363529BB9}" destId="{4EE70637-64D1-48AA-9697-FBCF7331C447}" srcOrd="0" destOrd="1" presId="urn:microsoft.com/office/officeart/2005/8/layout/default"/>
    <dgm:cxn modelId="{91FE4C4D-05C8-408C-A132-B97C1249D1EA}" type="presOf" srcId="{DDDB84C4-7EE7-4490-A879-C6F8F296B380}" destId="{EA646E4B-CE96-46C1-AEE1-4E77D7BF6B1E}" srcOrd="0" destOrd="0" presId="urn:microsoft.com/office/officeart/2005/8/layout/default"/>
    <dgm:cxn modelId="{76F4E559-27A1-46F6-B715-1316D1B7FC78}" type="presOf" srcId="{0BBCAB29-7222-44BD-B73C-D6B2E9ABED65}" destId="{4EE70637-64D1-48AA-9697-FBCF7331C447}" srcOrd="0" destOrd="0" presId="urn:microsoft.com/office/officeart/2005/8/layout/default"/>
    <dgm:cxn modelId="{171CDE5A-F2CA-4D17-AE64-95967F580C6F}" srcId="{52EF06A8-C833-4083-8316-5FC8A2E2BC0D}" destId="{0BBCAB29-7222-44BD-B73C-D6B2E9ABED65}" srcOrd="0" destOrd="0" parTransId="{0AFDF84E-3675-4BD8-94B1-1620D74EB70D}" sibTransId="{C8B8B023-CF52-4054-BE7E-AC688DD1BD45}"/>
    <dgm:cxn modelId="{A81B4682-F8C4-465E-9844-40F598411E83}" srcId="{52EF06A8-C833-4083-8316-5FC8A2E2BC0D}" destId="{1011418B-3A80-4DF5-A697-C0EB78F38AF1}" srcOrd="1" destOrd="0" parTransId="{44B5B427-FA66-44C6-9B95-4137C5679782}" sibTransId="{D5CA1920-6DA0-4E76-8C36-FF4E52C0DC1D}"/>
    <dgm:cxn modelId="{2E5458E3-F685-4818-92C9-7961E4567619}" type="presOf" srcId="{2F631591-9227-4A1E-AAA9-44C11CA2ADF1}" destId="{EA646E4B-CE96-46C1-AEE1-4E77D7BF6B1E}" srcOrd="0" destOrd="1" presId="urn:microsoft.com/office/officeart/2005/8/layout/default"/>
    <dgm:cxn modelId="{452EF5CE-AE2C-47F1-9858-C8C389EEAEDD}" type="presParOf" srcId="{701384B0-C0FB-4AD6-AEF3-8C8A42A2B6A4}" destId="{4EE70637-64D1-48AA-9697-FBCF7331C447}" srcOrd="0" destOrd="0" presId="urn:microsoft.com/office/officeart/2005/8/layout/default"/>
    <dgm:cxn modelId="{07BEFDCB-4A83-4D59-A777-0A9965AD01AB}" type="presParOf" srcId="{701384B0-C0FB-4AD6-AEF3-8C8A42A2B6A4}" destId="{F87282BC-264D-42AD-B39D-3D338819FE3F}" srcOrd="1" destOrd="0" presId="urn:microsoft.com/office/officeart/2005/8/layout/default"/>
    <dgm:cxn modelId="{9F319DC5-9423-4DFD-A898-6E15BB143240}" type="presParOf" srcId="{701384B0-C0FB-4AD6-AEF3-8C8A42A2B6A4}" destId="{D7B80E4C-68CB-4A15-BDAB-C5433078DE50}" srcOrd="2" destOrd="0" presId="urn:microsoft.com/office/officeart/2005/8/layout/default"/>
    <dgm:cxn modelId="{783661DE-95A6-413D-B6E2-92ACAA547148}" type="presParOf" srcId="{701384B0-C0FB-4AD6-AEF3-8C8A42A2B6A4}" destId="{19B65F31-2374-4190-9321-557ADBD421EF}" srcOrd="3" destOrd="0" presId="urn:microsoft.com/office/officeart/2005/8/layout/default"/>
    <dgm:cxn modelId="{84AEB9E4-4D99-497B-8E1A-5AFC7DB493C9}" type="presParOf" srcId="{701384B0-C0FB-4AD6-AEF3-8C8A42A2B6A4}" destId="{EA646E4B-CE96-46C1-AEE1-4E77D7BF6B1E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752D0F-5ACE-403D-A64D-449842F53416}" type="doc">
      <dgm:prSet loTypeId="urn:microsoft.com/office/officeart/2018/2/layout/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F92197-0623-44A3-B291-FC6BDDA98431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Operations </a:t>
          </a:r>
        </a:p>
      </dgm:t>
    </dgm:pt>
    <dgm:pt modelId="{C387C193-DAC9-4881-B561-750D9F7630BA}" type="parTrans" cxnId="{484F63E0-EDE6-4D8B-9479-9ABC2F467DA8}">
      <dgm:prSet/>
      <dgm:spPr/>
      <dgm:t>
        <a:bodyPr/>
        <a:lstStyle/>
        <a:p>
          <a:endParaRPr lang="en-US"/>
        </a:p>
      </dgm:t>
    </dgm:pt>
    <dgm:pt modelId="{66140B5B-6768-4EB5-B228-D18F6856814A}" type="sibTrans" cxnId="{484F63E0-EDE6-4D8B-9479-9ABC2F467DA8}">
      <dgm:prSet/>
      <dgm:spPr/>
      <dgm:t>
        <a:bodyPr/>
        <a:lstStyle/>
        <a:p>
          <a:endParaRPr lang="en-US"/>
        </a:p>
      </dgm:t>
    </dgm:pt>
    <dgm:pt modelId="{EFA3D0AC-943B-4E0C-9359-284EA63143E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>
              <a:solidFill>
                <a:schemeClr val="tx1"/>
              </a:solidFill>
            </a:rPr>
            <a:t>Workgroup meetings</a:t>
          </a:r>
        </a:p>
      </dgm:t>
    </dgm:pt>
    <dgm:pt modelId="{7EFC8B73-E325-4687-8373-77206EFF3B7E}" type="parTrans" cxnId="{949332BB-2254-42FE-B31C-ADD3C2FA9102}">
      <dgm:prSet/>
      <dgm:spPr/>
      <dgm:t>
        <a:bodyPr/>
        <a:lstStyle/>
        <a:p>
          <a:endParaRPr lang="en-US"/>
        </a:p>
      </dgm:t>
    </dgm:pt>
    <dgm:pt modelId="{8355C331-5454-4C32-B43A-2337A8967573}" type="sibTrans" cxnId="{949332BB-2254-42FE-B31C-ADD3C2FA9102}">
      <dgm:prSet/>
      <dgm:spPr/>
      <dgm:t>
        <a:bodyPr/>
        <a:lstStyle/>
        <a:p>
          <a:endParaRPr lang="en-US"/>
        </a:p>
      </dgm:t>
    </dgm:pt>
    <dgm:pt modelId="{B5063C0B-EAEC-4321-8EC7-E839BB5FC4C6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Planning</a:t>
          </a:r>
        </a:p>
      </dgm:t>
    </dgm:pt>
    <dgm:pt modelId="{9E6FFE94-FF59-48D7-B5EA-996D4B625FDE}" type="parTrans" cxnId="{FADA195E-9AFA-47D3-870E-B024967F8F0E}">
      <dgm:prSet/>
      <dgm:spPr/>
      <dgm:t>
        <a:bodyPr/>
        <a:lstStyle/>
        <a:p>
          <a:endParaRPr lang="en-US"/>
        </a:p>
      </dgm:t>
    </dgm:pt>
    <dgm:pt modelId="{896EB46B-7C0A-49EC-A177-C248EDB539D3}" type="sibTrans" cxnId="{FADA195E-9AFA-47D3-870E-B024967F8F0E}">
      <dgm:prSet/>
      <dgm:spPr/>
      <dgm:t>
        <a:bodyPr/>
        <a:lstStyle/>
        <a:p>
          <a:endParaRPr lang="en-US"/>
        </a:p>
      </dgm:t>
    </dgm:pt>
    <dgm:pt modelId="{1038CABF-D7A5-4FD7-B3CE-D4646B83287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Keeping in mind </a:t>
          </a:r>
        </a:p>
      </dgm:t>
    </dgm:pt>
    <dgm:pt modelId="{39C67C5A-4927-44AC-BDB4-42857B5C2D43}" type="parTrans" cxnId="{4EC6B60D-3565-42D1-9F08-78B46DDF93B2}">
      <dgm:prSet/>
      <dgm:spPr/>
      <dgm:t>
        <a:bodyPr/>
        <a:lstStyle/>
        <a:p>
          <a:endParaRPr lang="en-US"/>
        </a:p>
      </dgm:t>
    </dgm:pt>
    <dgm:pt modelId="{6DC1B1A3-294E-4B6A-B2F3-AF03D4019A14}" type="sibTrans" cxnId="{4EC6B60D-3565-42D1-9F08-78B46DDF93B2}">
      <dgm:prSet/>
      <dgm:spPr/>
      <dgm:t>
        <a:bodyPr/>
        <a:lstStyle/>
        <a:p>
          <a:endParaRPr lang="en-US"/>
        </a:p>
      </dgm:t>
    </dgm:pt>
    <dgm:pt modelId="{94561301-80C8-4BFF-870B-7B9A3722EDF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March 2026 report to USDOL – update and modification process. </a:t>
          </a:r>
        </a:p>
      </dgm:t>
    </dgm:pt>
    <dgm:pt modelId="{0635ECBF-2185-4E33-873B-6EDCD1957765}" type="parTrans" cxnId="{289C4B0E-6333-4563-A293-5DABE15EFEE6}">
      <dgm:prSet/>
      <dgm:spPr/>
      <dgm:t>
        <a:bodyPr/>
        <a:lstStyle/>
        <a:p>
          <a:endParaRPr lang="en-US"/>
        </a:p>
      </dgm:t>
    </dgm:pt>
    <dgm:pt modelId="{BEE6F2C3-A9E9-49C2-BA1B-4EAC505EE95E}" type="sibTrans" cxnId="{289C4B0E-6333-4563-A293-5DABE15EFEE6}">
      <dgm:prSet/>
      <dgm:spPr/>
      <dgm:t>
        <a:bodyPr/>
        <a:lstStyle/>
        <a:p>
          <a:endParaRPr lang="en-US"/>
        </a:p>
      </dgm:t>
    </dgm:pt>
    <dgm:pt modelId="{D1ECA7F4-0F48-4B03-8A37-4FF9A4D5384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Preparation and group decision-making. </a:t>
          </a:r>
        </a:p>
      </dgm:t>
    </dgm:pt>
    <dgm:pt modelId="{D3A93531-C04B-4F7E-A23F-05C692A84F7B}" type="parTrans" cxnId="{6CE09341-DB71-4BCE-B276-8971A518562C}">
      <dgm:prSet/>
      <dgm:spPr/>
      <dgm:t>
        <a:bodyPr/>
        <a:lstStyle/>
        <a:p>
          <a:endParaRPr lang="en-US"/>
        </a:p>
      </dgm:t>
    </dgm:pt>
    <dgm:pt modelId="{32B2B791-6C1B-44FA-ABA7-8650B8826180}" type="sibTrans" cxnId="{6CE09341-DB71-4BCE-B276-8971A518562C}">
      <dgm:prSet/>
      <dgm:spPr/>
      <dgm:t>
        <a:bodyPr/>
        <a:lstStyle/>
        <a:p>
          <a:endParaRPr lang="en-US"/>
        </a:p>
      </dgm:t>
    </dgm:pt>
    <dgm:pt modelId="{1118FFF1-249F-4AAE-8291-DDDE4C893FD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Evolving context for federal and state budget, policy. </a:t>
          </a:r>
        </a:p>
      </dgm:t>
    </dgm:pt>
    <dgm:pt modelId="{ECA3841C-2078-444B-A1E3-733D063655B0}" type="parTrans" cxnId="{CCFE920F-4258-4B58-9183-B6907D36CA49}">
      <dgm:prSet/>
      <dgm:spPr/>
      <dgm:t>
        <a:bodyPr/>
        <a:lstStyle/>
        <a:p>
          <a:endParaRPr lang="en-US"/>
        </a:p>
      </dgm:t>
    </dgm:pt>
    <dgm:pt modelId="{33C6A08B-B178-4193-87C1-485C2CD36FA3}" type="sibTrans" cxnId="{CCFE920F-4258-4B58-9183-B6907D36CA49}">
      <dgm:prSet/>
      <dgm:spPr/>
      <dgm:t>
        <a:bodyPr/>
        <a:lstStyle/>
        <a:p>
          <a:endParaRPr lang="en-US"/>
        </a:p>
      </dgm:t>
    </dgm:pt>
    <dgm:pt modelId="{0EA77A13-CC4C-4E99-A811-C7A625B3F9E3}" type="pres">
      <dgm:prSet presAssocID="{9E752D0F-5ACE-403D-A64D-449842F53416}" presName="root" presStyleCnt="0">
        <dgm:presLayoutVars>
          <dgm:dir/>
          <dgm:resizeHandles val="exact"/>
        </dgm:presLayoutVars>
      </dgm:prSet>
      <dgm:spPr/>
    </dgm:pt>
    <dgm:pt modelId="{2E3D722F-CC51-46C9-9EFE-B9C13ECC9A67}" type="pres">
      <dgm:prSet presAssocID="{E4F92197-0623-44A3-B291-FC6BDDA98431}" presName="compNode" presStyleCnt="0"/>
      <dgm:spPr/>
    </dgm:pt>
    <dgm:pt modelId="{5C7116E2-648A-4993-B2F7-C423054038A1}" type="pres">
      <dgm:prSet presAssocID="{E4F92197-0623-44A3-B291-FC6BDDA9843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ears with solid fill"/>
        </a:ext>
      </dgm:extLst>
    </dgm:pt>
    <dgm:pt modelId="{C86C7562-F6D0-4BD3-BD8F-B526606762ED}" type="pres">
      <dgm:prSet presAssocID="{E4F92197-0623-44A3-B291-FC6BDDA98431}" presName="iconSpace" presStyleCnt="0"/>
      <dgm:spPr/>
    </dgm:pt>
    <dgm:pt modelId="{EE2BDE97-A9B1-4F23-AD0A-312800B51B04}" type="pres">
      <dgm:prSet presAssocID="{E4F92197-0623-44A3-B291-FC6BDDA98431}" presName="parTx" presStyleLbl="revTx" presStyleIdx="0" presStyleCnt="4">
        <dgm:presLayoutVars>
          <dgm:chMax val="0"/>
          <dgm:chPref val="0"/>
        </dgm:presLayoutVars>
      </dgm:prSet>
      <dgm:spPr/>
    </dgm:pt>
    <dgm:pt modelId="{9D2F701E-CAA2-4F70-A98F-0AAB3B510114}" type="pres">
      <dgm:prSet presAssocID="{E4F92197-0623-44A3-B291-FC6BDDA98431}" presName="txSpace" presStyleCnt="0"/>
      <dgm:spPr/>
    </dgm:pt>
    <dgm:pt modelId="{77EC2C97-AEE9-42AF-8C7D-EC20B039B2C1}" type="pres">
      <dgm:prSet presAssocID="{E4F92197-0623-44A3-B291-FC6BDDA98431}" presName="desTx" presStyleLbl="revTx" presStyleIdx="1" presStyleCnt="4">
        <dgm:presLayoutVars/>
      </dgm:prSet>
      <dgm:spPr/>
    </dgm:pt>
    <dgm:pt modelId="{0994BCC9-5128-4CA2-9A1F-8BC4FBDB3D6E}" type="pres">
      <dgm:prSet presAssocID="{66140B5B-6768-4EB5-B228-D18F6856814A}" presName="sibTrans" presStyleCnt="0"/>
      <dgm:spPr/>
    </dgm:pt>
    <dgm:pt modelId="{EF0E272D-1DCB-4BEF-BE6E-AC26B12546E4}" type="pres">
      <dgm:prSet presAssocID="{B5063C0B-EAEC-4321-8EC7-E839BB5FC4C6}" presName="compNode" presStyleCnt="0"/>
      <dgm:spPr/>
    </dgm:pt>
    <dgm:pt modelId="{CF4BEC75-4AE1-4B4E-8A21-1F63930FDE34}" type="pres">
      <dgm:prSet presAssocID="{B5063C0B-EAEC-4321-8EC7-E839BB5FC4C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laybook with solid fill"/>
        </a:ext>
      </dgm:extLst>
    </dgm:pt>
    <dgm:pt modelId="{C48490F5-94F2-4113-B4C7-096211D66B74}" type="pres">
      <dgm:prSet presAssocID="{B5063C0B-EAEC-4321-8EC7-E839BB5FC4C6}" presName="iconSpace" presStyleCnt="0"/>
      <dgm:spPr/>
    </dgm:pt>
    <dgm:pt modelId="{6C071A9F-B800-4779-A997-7B6203085E40}" type="pres">
      <dgm:prSet presAssocID="{B5063C0B-EAEC-4321-8EC7-E839BB5FC4C6}" presName="parTx" presStyleLbl="revTx" presStyleIdx="2" presStyleCnt="4">
        <dgm:presLayoutVars>
          <dgm:chMax val="0"/>
          <dgm:chPref val="0"/>
        </dgm:presLayoutVars>
      </dgm:prSet>
      <dgm:spPr/>
    </dgm:pt>
    <dgm:pt modelId="{F54F7D85-754A-480A-9CD5-10A6EC89F9B3}" type="pres">
      <dgm:prSet presAssocID="{B5063C0B-EAEC-4321-8EC7-E839BB5FC4C6}" presName="txSpace" presStyleCnt="0"/>
      <dgm:spPr/>
    </dgm:pt>
    <dgm:pt modelId="{3FCACBC5-2DCC-4FF4-9104-5D6FB0DCC848}" type="pres">
      <dgm:prSet presAssocID="{B5063C0B-EAEC-4321-8EC7-E839BB5FC4C6}" presName="desTx" presStyleLbl="revTx" presStyleIdx="3" presStyleCnt="4">
        <dgm:presLayoutVars/>
      </dgm:prSet>
      <dgm:spPr/>
    </dgm:pt>
  </dgm:ptLst>
  <dgm:cxnLst>
    <dgm:cxn modelId="{4EC6B60D-3565-42D1-9F08-78B46DDF93B2}" srcId="{B5063C0B-EAEC-4321-8EC7-E839BB5FC4C6}" destId="{1038CABF-D7A5-4FD7-B3CE-D4646B832870}" srcOrd="0" destOrd="0" parTransId="{39C67C5A-4927-44AC-BDB4-42857B5C2D43}" sibTransId="{6DC1B1A3-294E-4B6A-B2F3-AF03D4019A14}"/>
    <dgm:cxn modelId="{289C4B0E-6333-4563-A293-5DABE15EFEE6}" srcId="{B5063C0B-EAEC-4321-8EC7-E839BB5FC4C6}" destId="{94561301-80C8-4BFF-870B-7B9A3722EDFC}" srcOrd="2" destOrd="0" parTransId="{0635ECBF-2185-4E33-873B-6EDCD1957765}" sibTransId="{BEE6F2C3-A9E9-49C2-BA1B-4EAC505EE95E}"/>
    <dgm:cxn modelId="{CCFE920F-4258-4B58-9183-B6907D36CA49}" srcId="{B5063C0B-EAEC-4321-8EC7-E839BB5FC4C6}" destId="{1118FFF1-249F-4AAE-8291-DDDE4C893FDD}" srcOrd="1" destOrd="0" parTransId="{ECA3841C-2078-444B-A1E3-733D063655B0}" sibTransId="{33C6A08B-B178-4193-87C1-485C2CD36FA3}"/>
    <dgm:cxn modelId="{2EA64C1F-B50B-4BDA-A3ED-339A5212E679}" type="presOf" srcId="{E4F92197-0623-44A3-B291-FC6BDDA98431}" destId="{EE2BDE97-A9B1-4F23-AD0A-312800B51B04}" srcOrd="0" destOrd="0" presId="urn:microsoft.com/office/officeart/2018/2/layout/IconLabelDescriptionList"/>
    <dgm:cxn modelId="{B7920733-549C-43BE-A686-985E9A88AD12}" type="presOf" srcId="{94561301-80C8-4BFF-870B-7B9A3722EDFC}" destId="{3FCACBC5-2DCC-4FF4-9104-5D6FB0DCC848}" srcOrd="0" destOrd="2" presId="urn:microsoft.com/office/officeart/2018/2/layout/IconLabelDescriptionList"/>
    <dgm:cxn modelId="{FADA195E-9AFA-47D3-870E-B024967F8F0E}" srcId="{9E752D0F-5ACE-403D-A64D-449842F53416}" destId="{B5063C0B-EAEC-4321-8EC7-E839BB5FC4C6}" srcOrd="1" destOrd="0" parTransId="{9E6FFE94-FF59-48D7-B5EA-996D4B625FDE}" sibTransId="{896EB46B-7C0A-49EC-A177-C248EDB539D3}"/>
    <dgm:cxn modelId="{6CE09341-DB71-4BCE-B276-8971A518562C}" srcId="{E4F92197-0623-44A3-B291-FC6BDDA98431}" destId="{D1ECA7F4-0F48-4B03-8A37-4FF9A4D53848}" srcOrd="1" destOrd="0" parTransId="{D3A93531-C04B-4F7E-A23F-05C692A84F7B}" sibTransId="{32B2B791-6C1B-44FA-ABA7-8650B8826180}"/>
    <dgm:cxn modelId="{A10EE068-07F2-41FB-AEF0-11F4C9CDA559}" type="presOf" srcId="{9E752D0F-5ACE-403D-A64D-449842F53416}" destId="{0EA77A13-CC4C-4E99-A811-C7A625B3F9E3}" srcOrd="0" destOrd="0" presId="urn:microsoft.com/office/officeart/2018/2/layout/IconLabelDescriptionList"/>
    <dgm:cxn modelId="{3B617F77-106C-4A3F-935F-8C31D306F70E}" type="presOf" srcId="{B5063C0B-EAEC-4321-8EC7-E839BB5FC4C6}" destId="{6C071A9F-B800-4779-A997-7B6203085E40}" srcOrd="0" destOrd="0" presId="urn:microsoft.com/office/officeart/2018/2/layout/IconLabelDescriptionList"/>
    <dgm:cxn modelId="{B202E77A-2ED1-47A5-8703-BE341B4BE87C}" type="presOf" srcId="{EFA3D0AC-943B-4E0C-9359-284EA63143E7}" destId="{77EC2C97-AEE9-42AF-8C7D-EC20B039B2C1}" srcOrd="0" destOrd="0" presId="urn:microsoft.com/office/officeart/2018/2/layout/IconLabelDescriptionList"/>
    <dgm:cxn modelId="{B58B6CA5-0C97-49B0-A2D7-9542B1689CEF}" type="presOf" srcId="{D1ECA7F4-0F48-4B03-8A37-4FF9A4D53848}" destId="{77EC2C97-AEE9-42AF-8C7D-EC20B039B2C1}" srcOrd="0" destOrd="1" presId="urn:microsoft.com/office/officeart/2018/2/layout/IconLabelDescriptionList"/>
    <dgm:cxn modelId="{7C93EBA5-9A2B-4DAE-A2BB-F8ADFB1C2E87}" type="presOf" srcId="{1118FFF1-249F-4AAE-8291-DDDE4C893FDD}" destId="{3FCACBC5-2DCC-4FF4-9104-5D6FB0DCC848}" srcOrd="0" destOrd="1" presId="urn:microsoft.com/office/officeart/2018/2/layout/IconLabelDescriptionList"/>
    <dgm:cxn modelId="{D744BFAF-77D1-41FD-9C80-E91649DDFEB5}" type="presOf" srcId="{1038CABF-D7A5-4FD7-B3CE-D4646B832870}" destId="{3FCACBC5-2DCC-4FF4-9104-5D6FB0DCC848}" srcOrd="0" destOrd="0" presId="urn:microsoft.com/office/officeart/2018/2/layout/IconLabelDescriptionList"/>
    <dgm:cxn modelId="{949332BB-2254-42FE-B31C-ADD3C2FA9102}" srcId="{E4F92197-0623-44A3-B291-FC6BDDA98431}" destId="{EFA3D0AC-943B-4E0C-9359-284EA63143E7}" srcOrd="0" destOrd="0" parTransId="{7EFC8B73-E325-4687-8373-77206EFF3B7E}" sibTransId="{8355C331-5454-4C32-B43A-2337A8967573}"/>
    <dgm:cxn modelId="{484F63E0-EDE6-4D8B-9479-9ABC2F467DA8}" srcId="{9E752D0F-5ACE-403D-A64D-449842F53416}" destId="{E4F92197-0623-44A3-B291-FC6BDDA98431}" srcOrd="0" destOrd="0" parTransId="{C387C193-DAC9-4881-B561-750D9F7630BA}" sibTransId="{66140B5B-6768-4EB5-B228-D18F6856814A}"/>
    <dgm:cxn modelId="{7FDAF1F5-972F-424D-A92E-59137CCEA20F}" type="presParOf" srcId="{0EA77A13-CC4C-4E99-A811-C7A625B3F9E3}" destId="{2E3D722F-CC51-46C9-9EFE-B9C13ECC9A67}" srcOrd="0" destOrd="0" presId="urn:microsoft.com/office/officeart/2018/2/layout/IconLabelDescriptionList"/>
    <dgm:cxn modelId="{AD629E06-C9F8-4B8A-B7DC-3BF31B6D4019}" type="presParOf" srcId="{2E3D722F-CC51-46C9-9EFE-B9C13ECC9A67}" destId="{5C7116E2-648A-4993-B2F7-C423054038A1}" srcOrd="0" destOrd="0" presId="urn:microsoft.com/office/officeart/2018/2/layout/IconLabelDescriptionList"/>
    <dgm:cxn modelId="{3A926BDB-8333-4107-AA3D-F65623FCF22E}" type="presParOf" srcId="{2E3D722F-CC51-46C9-9EFE-B9C13ECC9A67}" destId="{C86C7562-F6D0-4BD3-BD8F-B526606762ED}" srcOrd="1" destOrd="0" presId="urn:microsoft.com/office/officeart/2018/2/layout/IconLabelDescriptionList"/>
    <dgm:cxn modelId="{6C57809A-B8E0-47A9-934D-B5423001BF6B}" type="presParOf" srcId="{2E3D722F-CC51-46C9-9EFE-B9C13ECC9A67}" destId="{EE2BDE97-A9B1-4F23-AD0A-312800B51B04}" srcOrd="2" destOrd="0" presId="urn:microsoft.com/office/officeart/2018/2/layout/IconLabelDescriptionList"/>
    <dgm:cxn modelId="{09208325-5E90-468F-9F6C-6FA153766B14}" type="presParOf" srcId="{2E3D722F-CC51-46C9-9EFE-B9C13ECC9A67}" destId="{9D2F701E-CAA2-4F70-A98F-0AAB3B510114}" srcOrd="3" destOrd="0" presId="urn:microsoft.com/office/officeart/2018/2/layout/IconLabelDescriptionList"/>
    <dgm:cxn modelId="{4F0B2416-A469-4E0A-B3BB-08537C2B2E60}" type="presParOf" srcId="{2E3D722F-CC51-46C9-9EFE-B9C13ECC9A67}" destId="{77EC2C97-AEE9-42AF-8C7D-EC20B039B2C1}" srcOrd="4" destOrd="0" presId="urn:microsoft.com/office/officeart/2018/2/layout/IconLabelDescriptionList"/>
    <dgm:cxn modelId="{058B54E2-A3C9-4911-8B05-A6420136F1FD}" type="presParOf" srcId="{0EA77A13-CC4C-4E99-A811-C7A625B3F9E3}" destId="{0994BCC9-5128-4CA2-9A1F-8BC4FBDB3D6E}" srcOrd="1" destOrd="0" presId="urn:microsoft.com/office/officeart/2018/2/layout/IconLabelDescriptionList"/>
    <dgm:cxn modelId="{7C5FDFBA-4670-4093-B680-DE050126D854}" type="presParOf" srcId="{0EA77A13-CC4C-4E99-A811-C7A625B3F9E3}" destId="{EF0E272D-1DCB-4BEF-BE6E-AC26B12546E4}" srcOrd="2" destOrd="0" presId="urn:microsoft.com/office/officeart/2018/2/layout/IconLabelDescriptionList"/>
    <dgm:cxn modelId="{469147B5-EE86-45E6-ABAF-32C93F13C1A1}" type="presParOf" srcId="{EF0E272D-1DCB-4BEF-BE6E-AC26B12546E4}" destId="{CF4BEC75-4AE1-4B4E-8A21-1F63930FDE34}" srcOrd="0" destOrd="0" presId="urn:microsoft.com/office/officeart/2018/2/layout/IconLabelDescriptionList"/>
    <dgm:cxn modelId="{20850B17-C20F-4D62-A84E-6B9116F7192D}" type="presParOf" srcId="{EF0E272D-1DCB-4BEF-BE6E-AC26B12546E4}" destId="{C48490F5-94F2-4113-B4C7-096211D66B74}" srcOrd="1" destOrd="0" presId="urn:microsoft.com/office/officeart/2018/2/layout/IconLabelDescriptionList"/>
    <dgm:cxn modelId="{2E391150-2A17-42D6-91F0-8FAB69E3B1E3}" type="presParOf" srcId="{EF0E272D-1DCB-4BEF-BE6E-AC26B12546E4}" destId="{6C071A9F-B800-4779-A997-7B6203085E40}" srcOrd="2" destOrd="0" presId="urn:microsoft.com/office/officeart/2018/2/layout/IconLabelDescriptionList"/>
    <dgm:cxn modelId="{42209FEC-E302-40CB-8083-DE84581BE1F9}" type="presParOf" srcId="{EF0E272D-1DCB-4BEF-BE6E-AC26B12546E4}" destId="{F54F7D85-754A-480A-9CD5-10A6EC89F9B3}" srcOrd="3" destOrd="0" presId="urn:microsoft.com/office/officeart/2018/2/layout/IconLabelDescriptionList"/>
    <dgm:cxn modelId="{A498550A-42DA-4F10-8EF2-47728268D9C2}" type="presParOf" srcId="{EF0E272D-1DCB-4BEF-BE6E-AC26B12546E4}" destId="{3FCACBC5-2DCC-4FF4-9104-5D6FB0DCC848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E70637-64D1-48AA-9697-FBCF7331C447}">
      <dsp:nvSpPr>
        <dsp:cNvPr id="0" name=""/>
        <dsp:cNvSpPr/>
      </dsp:nvSpPr>
      <dsp:spPr>
        <a:xfrm>
          <a:off x="0" y="1177130"/>
          <a:ext cx="3619499" cy="21717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latin typeface="Segoe UI"/>
              <a:cs typeface="Segoe UI"/>
            </a:rPr>
            <a:t>Job quality </a:t>
          </a:r>
          <a:endParaRPr lang="en-US" sz="27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>
              <a:latin typeface="Segoe UI"/>
              <a:cs typeface="Segoe UI"/>
            </a:rPr>
            <a:t>Survey closed with over 1,000 responses.</a:t>
          </a:r>
          <a:endParaRPr lang="en-US" sz="2100" kern="1200" dirty="0">
            <a:latin typeface="Segoe UI"/>
            <a:cs typeface="Segoe UI"/>
          </a:endParaRPr>
        </a:p>
      </dsp:txBody>
      <dsp:txXfrm>
        <a:off x="0" y="1177130"/>
        <a:ext cx="3619499" cy="2171700"/>
      </dsp:txXfrm>
    </dsp:sp>
    <dsp:sp modelId="{D7B80E4C-68CB-4A15-BDAB-C5433078DE50}">
      <dsp:nvSpPr>
        <dsp:cNvPr id="0" name=""/>
        <dsp:cNvSpPr/>
      </dsp:nvSpPr>
      <dsp:spPr>
        <a:xfrm>
          <a:off x="3981450" y="1177130"/>
          <a:ext cx="3619499" cy="21717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>
              <a:latin typeface="Segoe UI"/>
              <a:cs typeface="Segoe UI"/>
            </a:rPr>
            <a:t>Youth </a:t>
          </a:r>
          <a:endParaRPr lang="en-US" sz="2700" kern="1200" dirty="0">
            <a:latin typeface="Segoe UI"/>
            <a:cs typeface="Segoe UI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>
              <a:latin typeface="Segoe UI"/>
              <a:cs typeface="Segoe UI"/>
            </a:rPr>
            <a:t>National perspective for catalog of youth support services and credential attainment strategies. </a:t>
          </a:r>
          <a:endParaRPr lang="en-US" sz="2100" kern="1200" dirty="0">
            <a:latin typeface="Segoe UI"/>
            <a:cs typeface="Segoe UI"/>
          </a:endParaRPr>
        </a:p>
      </dsp:txBody>
      <dsp:txXfrm>
        <a:off x="3981450" y="1177130"/>
        <a:ext cx="3619499" cy="2171700"/>
      </dsp:txXfrm>
    </dsp:sp>
    <dsp:sp modelId="{EA646E4B-CE96-46C1-AEE1-4E77D7BF6B1E}">
      <dsp:nvSpPr>
        <dsp:cNvPr id="0" name=""/>
        <dsp:cNvSpPr/>
      </dsp:nvSpPr>
      <dsp:spPr>
        <a:xfrm>
          <a:off x="7962900" y="1177130"/>
          <a:ext cx="3619499" cy="21717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>
              <a:latin typeface="Segoe UI"/>
              <a:cs typeface="Segoe UI"/>
            </a:rPr>
            <a:t>Industry</a:t>
          </a:r>
          <a:endParaRPr lang="en-US" sz="2700" kern="1200" dirty="0">
            <a:latin typeface="Segoe UI"/>
            <a:cs typeface="Segoe UI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>
              <a:latin typeface="Segoe UI"/>
              <a:cs typeface="Segoe UI"/>
            </a:rPr>
            <a:t>First meeting will be virtual and ask for top 3-5 workforce solution priority areas and pain points. </a:t>
          </a:r>
          <a:endParaRPr lang="en-US" sz="2100" kern="1200" dirty="0">
            <a:latin typeface="Segoe UI"/>
            <a:cs typeface="Segoe UI"/>
          </a:endParaRPr>
        </a:p>
      </dsp:txBody>
      <dsp:txXfrm>
        <a:off x="7962900" y="1177130"/>
        <a:ext cx="3619499" cy="21717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7116E2-648A-4993-B2F7-C423054038A1}">
      <dsp:nvSpPr>
        <dsp:cNvPr id="0" name=""/>
        <dsp:cNvSpPr/>
      </dsp:nvSpPr>
      <dsp:spPr>
        <a:xfrm>
          <a:off x="788400" y="229095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2BDE97-A9B1-4F23-AD0A-312800B51B04}">
      <dsp:nvSpPr>
        <dsp:cNvPr id="0" name=""/>
        <dsp:cNvSpPr/>
      </dsp:nvSpPr>
      <dsp:spPr>
        <a:xfrm>
          <a:off x="788400" y="1916009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600" kern="1200"/>
            <a:t>Operations </a:t>
          </a:r>
        </a:p>
      </dsp:txBody>
      <dsp:txXfrm>
        <a:off x="788400" y="1916009"/>
        <a:ext cx="4320000" cy="648000"/>
      </dsp:txXfrm>
    </dsp:sp>
    <dsp:sp modelId="{77EC2C97-AEE9-42AF-8C7D-EC20B039B2C1}">
      <dsp:nvSpPr>
        <dsp:cNvPr id="0" name=""/>
        <dsp:cNvSpPr/>
      </dsp:nvSpPr>
      <dsp:spPr>
        <a:xfrm>
          <a:off x="788400" y="2645364"/>
          <a:ext cx="4320000" cy="16515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tx1"/>
              </a:solidFill>
            </a:rPr>
            <a:t>Workgroup meetings</a:t>
          </a:r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Preparation and group decision-making. </a:t>
          </a:r>
        </a:p>
      </dsp:txBody>
      <dsp:txXfrm>
        <a:off x="788400" y="2645364"/>
        <a:ext cx="4320000" cy="1651503"/>
      </dsp:txXfrm>
    </dsp:sp>
    <dsp:sp modelId="{CF4BEC75-4AE1-4B4E-8A21-1F63930FDE34}">
      <dsp:nvSpPr>
        <dsp:cNvPr id="0" name=""/>
        <dsp:cNvSpPr/>
      </dsp:nvSpPr>
      <dsp:spPr>
        <a:xfrm>
          <a:off x="5864400" y="229095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071A9F-B800-4779-A997-7B6203085E40}">
      <dsp:nvSpPr>
        <dsp:cNvPr id="0" name=""/>
        <dsp:cNvSpPr/>
      </dsp:nvSpPr>
      <dsp:spPr>
        <a:xfrm>
          <a:off x="5864400" y="1916009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600" kern="1200"/>
            <a:t>Planning</a:t>
          </a:r>
        </a:p>
      </dsp:txBody>
      <dsp:txXfrm>
        <a:off x="5864400" y="1916009"/>
        <a:ext cx="4320000" cy="648000"/>
      </dsp:txXfrm>
    </dsp:sp>
    <dsp:sp modelId="{3FCACBC5-2DCC-4FF4-9104-5D6FB0DCC848}">
      <dsp:nvSpPr>
        <dsp:cNvPr id="0" name=""/>
        <dsp:cNvSpPr/>
      </dsp:nvSpPr>
      <dsp:spPr>
        <a:xfrm>
          <a:off x="5864400" y="2645364"/>
          <a:ext cx="4320000" cy="16515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Keeping in mind </a:t>
          </a:r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Evolving context for federal and state budget, policy. </a:t>
          </a:r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March 2026 report to USDOL – update and modification process. </a:t>
          </a:r>
        </a:p>
      </dsp:txBody>
      <dsp:txXfrm>
        <a:off x="5864400" y="2645364"/>
        <a:ext cx="4320000" cy="16515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6D6F29-DB1C-41A5-8A8B-B0249981906C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13727C-DA3F-42BE-B488-3953D1B8C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013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DC9AD7-7F40-42FC-AE50-7A2ECA835FF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4342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Evolving context is a good segue to our next TAP presentation, on system data integration.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13727C-DA3F-42BE-B488-3953D1B8C60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79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10" name="Rectangle 9"/>
          <p:cNvSpPr/>
          <p:nvPr/>
        </p:nvSpPr>
        <p:spPr>
          <a:xfrm>
            <a:off x="-1" y="3701700"/>
            <a:ext cx="12192001" cy="140677"/>
          </a:xfrm>
          <a:prstGeom prst="rect">
            <a:avLst/>
          </a:prstGeom>
          <a:solidFill>
            <a:srgbClr val="54979A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19" name="Rectangle 18"/>
          <p:cNvSpPr/>
          <p:nvPr/>
        </p:nvSpPr>
        <p:spPr>
          <a:xfrm>
            <a:off x="0" y="1"/>
            <a:ext cx="12192000" cy="3701700"/>
          </a:xfrm>
          <a:prstGeom prst="rect">
            <a:avLst/>
          </a:prstGeom>
          <a:solidFill>
            <a:srgbClr val="012A6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365376"/>
            <a:ext cx="11277600" cy="1470025"/>
          </a:xfrm>
          <a:prstGeom prst="rect">
            <a:avLst/>
          </a:prstGeom>
        </p:spPr>
        <p:txBody>
          <a:bodyPr anchor="b"/>
          <a:lstStyle>
            <a:lvl1pPr>
              <a:defRPr sz="5867"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154663"/>
          </a:xfrm>
          <a:prstGeom prst="rect">
            <a:avLst/>
          </a:prstGeom>
        </p:spPr>
        <p:txBody>
          <a:bodyPr/>
          <a:lstStyle>
            <a:lvl1pPr marL="85342" indent="0" algn="l">
              <a:buNone/>
              <a:defRPr sz="3200">
                <a:solidFill>
                  <a:srgbClr val="1A224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609585" indent="0" algn="ctr">
              <a:buNone/>
            </a:lvl2pPr>
            <a:lvl3pPr marL="1219170" indent="0" algn="ctr">
              <a:buNone/>
            </a:lvl3pPr>
            <a:lvl4pPr marL="1828754" indent="0" algn="ctr">
              <a:buNone/>
            </a:lvl4pPr>
            <a:lvl5pPr marL="2438339" indent="0" algn="ctr">
              <a:buNone/>
            </a:lvl5pPr>
            <a:lvl6pPr marL="3047924" indent="0" algn="ctr">
              <a:buNone/>
            </a:lvl6pPr>
            <a:lvl7pPr marL="3657509" indent="0" algn="ctr">
              <a:buNone/>
            </a:lvl7pPr>
            <a:lvl8pPr marL="4267093" indent="0" algn="ctr">
              <a:buNone/>
            </a:lvl8pPr>
            <a:lvl9pPr marL="4876678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2" y="6797042"/>
            <a:ext cx="12192001" cy="60959"/>
          </a:xfrm>
          <a:prstGeom prst="rect">
            <a:avLst/>
          </a:prstGeom>
          <a:solidFill>
            <a:srgbClr val="E46C0A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29" y="5468106"/>
            <a:ext cx="4409171" cy="126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442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4"/>
          </p:nvPr>
        </p:nvSpPr>
        <p:spPr>
          <a:xfrm>
            <a:off x="609600" y="1493837"/>
            <a:ext cx="10972800" cy="4525963"/>
          </a:xfrm>
          <a:prstGeom prst="rect">
            <a:avLst/>
          </a:prstGeom>
        </p:spPr>
        <p:txBody>
          <a:bodyPr/>
          <a:lstStyle>
            <a:lvl1pPr marL="487668" indent="-341367" eaLnBrk="1" latinLnBrk="0" hangingPunct="1">
              <a:buClr>
                <a:srgbClr val="012A60"/>
              </a:buClr>
              <a:buSzPct val="125000"/>
              <a:buFont typeface="Wingdings" pitchFamily="2" charset="2"/>
              <a:buChar char="§"/>
              <a:defRPr sz="3200">
                <a:solidFill>
                  <a:srgbClr val="1A224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877802" indent="-329176" eaLnBrk="1" latinLnBrk="0" hangingPunct="1">
              <a:buClr>
                <a:srgbClr val="54979A"/>
              </a:buClr>
              <a:buSzPct val="125000"/>
              <a:buFont typeface="Wingdings" pitchFamily="2" charset="2"/>
              <a:buChar char="§"/>
              <a:defRPr sz="2933">
                <a:solidFill>
                  <a:srgbClr val="1A224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231361" indent="-292601" eaLnBrk="1" latinLnBrk="0" hangingPunct="1">
              <a:buClr>
                <a:srgbClr val="E46C0A"/>
              </a:buClr>
              <a:buSzPct val="125000"/>
              <a:buFont typeface="Wingdings" pitchFamily="2" charset="2"/>
              <a:buChar char="§"/>
              <a:defRPr sz="2667">
                <a:solidFill>
                  <a:srgbClr val="1A224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572729" indent="-268217">
              <a:buClr>
                <a:srgbClr val="A1BFC2"/>
              </a:buClr>
              <a:buSzPct val="125000"/>
              <a:buFont typeface="Wingdings" pitchFamily="2" charset="2"/>
              <a:buChar char="§"/>
              <a:defRPr sz="2400">
                <a:solidFill>
                  <a:srgbClr val="1A2247"/>
                </a:solidFill>
                <a:latin typeface="Myriad Pro" pitchFamily="34" charset="0"/>
              </a:defRPr>
            </a:lvl4pPr>
            <a:lvl5pPr marL="1853138" indent="-243834">
              <a:buClr>
                <a:srgbClr val="438086"/>
              </a:buClr>
              <a:buSzPct val="125000"/>
              <a:buFont typeface="Wingdings" pitchFamily="2" charset="2"/>
              <a:buChar char="§"/>
              <a:defRPr sz="2133">
                <a:solidFill>
                  <a:srgbClr val="1A2247"/>
                </a:solidFill>
                <a:latin typeface="Myriad Pro" pitchFamily="34" charset="0"/>
              </a:defRPr>
            </a:lvl5pPr>
            <a:lvl6pPr marL="2145738" indent="-243834">
              <a:buClr>
                <a:srgbClr val="53548A"/>
              </a:buClr>
              <a:buFont typeface="Candara" pitchFamily="34" charset="0"/>
              <a:buChar char="○"/>
              <a:defRPr sz="1867">
                <a:solidFill>
                  <a:srgbClr val="373737"/>
                </a:solidFill>
              </a:defRPr>
            </a:lvl6pPr>
            <a:lvl7pPr marL="2438339" indent="-243834">
              <a:buClr>
                <a:srgbClr val="A1BFC2"/>
              </a:buClr>
              <a:buFont typeface="Candara" pitchFamily="34" charset="0"/>
              <a:buChar char="○"/>
              <a:defRPr sz="1600" baseline="0">
                <a:solidFill>
                  <a:srgbClr val="373737"/>
                </a:solidFill>
              </a:defRPr>
            </a:lvl7pPr>
            <a:lvl8pPr marL="2706556" indent="-243834">
              <a:buClr>
                <a:srgbClr val="438086"/>
              </a:buClr>
              <a:buFont typeface="Candara" pitchFamily="34" charset="0"/>
              <a:buChar char="○"/>
              <a:defRPr sz="1467" baseline="0">
                <a:solidFill>
                  <a:srgbClr val="373737"/>
                </a:solidFill>
              </a:defRPr>
            </a:lvl8pPr>
            <a:lvl9pPr marL="2986965" indent="-243834">
              <a:buClr>
                <a:srgbClr val="53548A"/>
              </a:buClr>
              <a:buFont typeface="Candara" pitchFamily="34" charset="0"/>
              <a:buChar char="○"/>
              <a:defRPr sz="1400" baseline="0">
                <a:solidFill>
                  <a:srgbClr val="373737"/>
                </a:solidFill>
              </a:defRPr>
            </a:lvl9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12800" y="0"/>
            <a:ext cx="10907267" cy="762000"/>
          </a:xfrm>
          <a:prstGeom prst="rect">
            <a:avLst/>
          </a:prstGeom>
        </p:spPr>
        <p:txBody>
          <a:bodyPr anchor="ctr"/>
          <a:lstStyle>
            <a:lvl1pPr>
              <a:defRPr sz="4267" b="1" i="0" cap="none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84" y="76200"/>
            <a:ext cx="706203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394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  <a:prstGeom prst="rect">
            <a:avLst/>
          </a:prstGeom>
          <a:ln>
            <a:noFill/>
          </a:ln>
          <a:effectLst/>
        </p:spPr>
        <p:txBody>
          <a:bodyPr anchor="b">
            <a:noAutofit/>
          </a:bodyPr>
          <a:lstStyle>
            <a:lvl1pPr algn="l">
              <a:buNone/>
              <a:defRPr sz="5733" b="1" cap="none" baseline="0">
                <a:ln w="12700">
                  <a:noFill/>
                </a:ln>
                <a:solidFill>
                  <a:srgbClr val="54979A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  <a:prstGeom prst="rect">
            <a:avLst/>
          </a:prstGeom>
        </p:spPr>
        <p:txBody>
          <a:bodyPr anchor="t"/>
          <a:lstStyle>
            <a:lvl1pPr marL="60958" indent="0">
              <a:buNone/>
              <a:defRPr sz="2800" b="0">
                <a:solidFill>
                  <a:srgbClr val="1A224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812800" y="0"/>
            <a:ext cx="10907267" cy="762000"/>
          </a:xfrm>
          <a:prstGeom prst="rect">
            <a:avLst/>
          </a:prstGeom>
        </p:spPr>
        <p:txBody>
          <a:bodyPr anchor="ctr"/>
          <a:lstStyle>
            <a:lvl1pPr algn="l" rtl="0" eaLnBrk="1" latinLnBrk="0" hangingPunct="1">
              <a:spcBef>
                <a:spcPct val="0"/>
              </a:spcBef>
              <a:buNone/>
              <a:defRPr kumimoji="0" sz="3200" b="1" i="0" kern="1200" cap="none" baseline="0">
                <a:solidFill>
                  <a:schemeClr val="bg1"/>
                </a:solidFill>
                <a:latin typeface="Myriad Pro" pitchFamily="34" charset="0"/>
                <a:ea typeface="+mj-ea"/>
                <a:cs typeface="+mj-cs"/>
              </a:defRPr>
            </a:lvl1pPr>
          </a:lstStyle>
          <a:p>
            <a:endParaRPr lang="en-US" sz="4267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84" y="76200"/>
            <a:ext cx="706203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286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609600" y="1447801"/>
            <a:ext cx="5384800" cy="4525963"/>
          </a:xfrm>
          <a:prstGeom prst="rect">
            <a:avLst/>
          </a:prstGeom>
        </p:spPr>
        <p:txBody>
          <a:bodyPr/>
          <a:lstStyle>
            <a:lvl1pPr marL="487668" indent="-341367" eaLnBrk="1" latinLnBrk="0" hangingPunct="1">
              <a:buClr>
                <a:srgbClr val="012A60"/>
              </a:buClr>
              <a:buSzPct val="125000"/>
              <a:buFont typeface="Wingdings" pitchFamily="2" charset="2"/>
              <a:buChar char="§"/>
              <a:defRPr sz="2667">
                <a:solidFill>
                  <a:srgbClr val="1A224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877802" indent="-329176" eaLnBrk="1" latinLnBrk="0" hangingPunct="1">
              <a:buClr>
                <a:srgbClr val="54979A"/>
              </a:buClr>
              <a:buSzPct val="125000"/>
              <a:buFont typeface="Wingdings" pitchFamily="2" charset="2"/>
              <a:buChar char="§"/>
              <a:defRPr sz="2533">
                <a:solidFill>
                  <a:srgbClr val="1A224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231361" indent="-292601" eaLnBrk="1" latinLnBrk="0" hangingPunct="1">
              <a:buClr>
                <a:srgbClr val="E46C0A"/>
              </a:buClr>
              <a:buSzPct val="125000"/>
              <a:buFont typeface="Wingdings" pitchFamily="2" charset="2"/>
              <a:buChar char="§"/>
              <a:defRPr sz="2400">
                <a:solidFill>
                  <a:srgbClr val="1A224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572729" indent="-268217">
              <a:buClr>
                <a:srgbClr val="A1BFC2"/>
              </a:buClr>
              <a:buSzPct val="125000"/>
              <a:buFont typeface="Wingdings" pitchFamily="2" charset="2"/>
              <a:buChar char="§"/>
              <a:defRPr sz="2400">
                <a:solidFill>
                  <a:srgbClr val="1A2247"/>
                </a:solidFill>
                <a:latin typeface="Myriad Pro" pitchFamily="34" charset="0"/>
              </a:defRPr>
            </a:lvl4pPr>
            <a:lvl5pPr marL="1853138" indent="-243834">
              <a:buClr>
                <a:srgbClr val="438086"/>
              </a:buClr>
              <a:buSzPct val="125000"/>
              <a:buFont typeface="Wingdings" pitchFamily="2" charset="2"/>
              <a:buChar char="§"/>
              <a:defRPr sz="2133">
                <a:solidFill>
                  <a:srgbClr val="1A2247"/>
                </a:solidFill>
                <a:latin typeface="Myriad Pro" pitchFamily="34" charset="0"/>
              </a:defRPr>
            </a:lvl5pPr>
            <a:lvl6pPr marL="2145738" indent="-243834">
              <a:buClr>
                <a:srgbClr val="53548A"/>
              </a:buClr>
              <a:buFont typeface="Candara" pitchFamily="34" charset="0"/>
              <a:buChar char="○"/>
              <a:defRPr sz="1867">
                <a:solidFill>
                  <a:srgbClr val="373737"/>
                </a:solidFill>
              </a:defRPr>
            </a:lvl6pPr>
            <a:lvl7pPr marL="2438339" indent="-243834">
              <a:buClr>
                <a:srgbClr val="A1BFC2"/>
              </a:buClr>
              <a:buFont typeface="Candara" pitchFamily="34" charset="0"/>
              <a:buChar char="○"/>
              <a:defRPr sz="1600" baseline="0">
                <a:solidFill>
                  <a:srgbClr val="373737"/>
                </a:solidFill>
              </a:defRPr>
            </a:lvl7pPr>
            <a:lvl8pPr marL="2706556" indent="-243834">
              <a:buClr>
                <a:srgbClr val="438086"/>
              </a:buClr>
              <a:buFont typeface="Candara" pitchFamily="34" charset="0"/>
              <a:buChar char="○"/>
              <a:defRPr sz="1467" baseline="0">
                <a:solidFill>
                  <a:srgbClr val="373737"/>
                </a:solidFill>
              </a:defRPr>
            </a:lvl8pPr>
            <a:lvl9pPr marL="2986965" indent="-243834">
              <a:buClr>
                <a:srgbClr val="53548A"/>
              </a:buClr>
              <a:buFont typeface="Candara" pitchFamily="34" charset="0"/>
              <a:buChar char="○"/>
              <a:defRPr sz="1400" baseline="0">
                <a:solidFill>
                  <a:srgbClr val="373737"/>
                </a:solidFill>
              </a:defRPr>
            </a:lvl9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6197600" y="1447801"/>
            <a:ext cx="5384800" cy="4525963"/>
          </a:xfrm>
          <a:prstGeom prst="rect">
            <a:avLst/>
          </a:prstGeom>
        </p:spPr>
        <p:txBody>
          <a:bodyPr/>
          <a:lstStyle>
            <a:lvl1pPr marL="487668" indent="-341367" eaLnBrk="1" latinLnBrk="0" hangingPunct="1">
              <a:buClr>
                <a:srgbClr val="012A60"/>
              </a:buClr>
              <a:buSzPct val="125000"/>
              <a:buFont typeface="Wingdings" pitchFamily="2" charset="2"/>
              <a:buChar char="§"/>
              <a:defRPr sz="2667">
                <a:solidFill>
                  <a:srgbClr val="1A224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877802" indent="-329176" eaLnBrk="1" latinLnBrk="0" hangingPunct="1">
              <a:buClr>
                <a:srgbClr val="54979A"/>
              </a:buClr>
              <a:buSzPct val="125000"/>
              <a:buFont typeface="Wingdings" pitchFamily="2" charset="2"/>
              <a:buChar char="§"/>
              <a:defRPr sz="2533">
                <a:solidFill>
                  <a:srgbClr val="1A224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231361" indent="-292601" eaLnBrk="1" latinLnBrk="0" hangingPunct="1">
              <a:buClr>
                <a:srgbClr val="E46C0A"/>
              </a:buClr>
              <a:buSzPct val="125000"/>
              <a:buFont typeface="Wingdings" pitchFamily="2" charset="2"/>
              <a:buChar char="§"/>
              <a:defRPr sz="2400">
                <a:solidFill>
                  <a:srgbClr val="1A224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572729" indent="-268217">
              <a:buClr>
                <a:srgbClr val="A1BFC2"/>
              </a:buClr>
              <a:buSzPct val="125000"/>
              <a:buFont typeface="Wingdings" pitchFamily="2" charset="2"/>
              <a:buChar char="§"/>
              <a:defRPr sz="2400">
                <a:solidFill>
                  <a:srgbClr val="1A2247"/>
                </a:solidFill>
                <a:latin typeface="Myriad Pro" pitchFamily="34" charset="0"/>
              </a:defRPr>
            </a:lvl4pPr>
            <a:lvl5pPr marL="1853138" indent="-243834">
              <a:buClr>
                <a:srgbClr val="438086"/>
              </a:buClr>
              <a:buSzPct val="125000"/>
              <a:buFont typeface="Wingdings" pitchFamily="2" charset="2"/>
              <a:buChar char="§"/>
              <a:defRPr sz="2133">
                <a:solidFill>
                  <a:srgbClr val="1A2247"/>
                </a:solidFill>
                <a:latin typeface="Myriad Pro" pitchFamily="34" charset="0"/>
              </a:defRPr>
            </a:lvl5pPr>
            <a:lvl6pPr marL="2145738" indent="-243834">
              <a:buClr>
                <a:srgbClr val="53548A"/>
              </a:buClr>
              <a:buFont typeface="Candara" pitchFamily="34" charset="0"/>
              <a:buChar char="○"/>
              <a:defRPr sz="1867">
                <a:solidFill>
                  <a:srgbClr val="373737"/>
                </a:solidFill>
              </a:defRPr>
            </a:lvl6pPr>
            <a:lvl7pPr marL="2438339" indent="-243834">
              <a:buClr>
                <a:srgbClr val="A1BFC2"/>
              </a:buClr>
              <a:buFont typeface="Candara" pitchFamily="34" charset="0"/>
              <a:buChar char="○"/>
              <a:defRPr sz="1600" baseline="0">
                <a:solidFill>
                  <a:srgbClr val="373737"/>
                </a:solidFill>
              </a:defRPr>
            </a:lvl7pPr>
            <a:lvl8pPr marL="2706556" indent="-243834">
              <a:buClr>
                <a:srgbClr val="438086"/>
              </a:buClr>
              <a:buFont typeface="Candara" pitchFamily="34" charset="0"/>
              <a:buChar char="○"/>
              <a:defRPr sz="1467" baseline="0">
                <a:solidFill>
                  <a:srgbClr val="373737"/>
                </a:solidFill>
              </a:defRPr>
            </a:lvl8pPr>
            <a:lvl9pPr marL="2986965" indent="-243834">
              <a:buClr>
                <a:srgbClr val="53548A"/>
              </a:buClr>
              <a:buFont typeface="Candara" pitchFamily="34" charset="0"/>
              <a:buChar char="○"/>
              <a:defRPr sz="1400" baseline="0">
                <a:solidFill>
                  <a:srgbClr val="373737"/>
                </a:solidFill>
              </a:defRPr>
            </a:lvl9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12800" y="0"/>
            <a:ext cx="10907267" cy="762000"/>
          </a:xfrm>
          <a:prstGeom prst="rect">
            <a:avLst/>
          </a:prstGeom>
        </p:spPr>
        <p:txBody>
          <a:bodyPr anchor="ctr"/>
          <a:lstStyle>
            <a:lvl1pPr>
              <a:defRPr sz="4267" b="1" i="0" cap="none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84" y="76200"/>
            <a:ext cx="706203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442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93837"/>
            <a:ext cx="5388864" cy="457200"/>
          </a:xfrm>
          <a:prstGeom prst="rect">
            <a:avLst/>
          </a:prstGeom>
          <a:solidFill>
            <a:srgbClr val="012A60"/>
          </a:solidFill>
          <a:ln w="12700">
            <a:solidFill>
              <a:srgbClr val="54979A"/>
            </a:solidFill>
          </a:ln>
        </p:spPr>
        <p:txBody>
          <a:bodyPr anchor="ctr">
            <a:noAutofit/>
          </a:bodyPr>
          <a:lstStyle>
            <a:lvl1pPr marL="60958" indent="0">
              <a:buNone/>
              <a:defRPr sz="2533"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>
              <a:buNone/>
              <a:defRPr sz="2667" b="1"/>
            </a:lvl2pPr>
            <a:lvl3pPr>
              <a:buNone/>
              <a:defRPr sz="2400" b="1"/>
            </a:lvl3pPr>
            <a:lvl4pPr>
              <a:buNone/>
              <a:defRPr sz="2133" b="1"/>
            </a:lvl4pPr>
            <a:lvl5pPr>
              <a:buNone/>
              <a:defRPr sz="2133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96569" y="1493837"/>
            <a:ext cx="5389033" cy="457200"/>
          </a:xfrm>
          <a:prstGeom prst="rect">
            <a:avLst/>
          </a:prstGeom>
          <a:solidFill>
            <a:srgbClr val="012A60"/>
          </a:solidFill>
          <a:ln w="12700">
            <a:solidFill>
              <a:srgbClr val="54979A"/>
            </a:solidFill>
          </a:ln>
        </p:spPr>
        <p:txBody>
          <a:bodyPr anchor="ctr">
            <a:noAutofit/>
          </a:bodyPr>
          <a:lstStyle>
            <a:lvl1pPr marL="60958" indent="0">
              <a:buNone/>
              <a:defRPr sz="2533"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>
              <a:buNone/>
              <a:defRPr sz="2667" b="1"/>
            </a:lvl2pPr>
            <a:lvl3pPr>
              <a:buNone/>
              <a:defRPr sz="2400" b="1"/>
            </a:lvl3pPr>
            <a:lvl4pPr>
              <a:buNone/>
              <a:defRPr sz="2133" b="1"/>
            </a:lvl4pPr>
            <a:lvl5pPr>
              <a:buNone/>
              <a:defRPr sz="2133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0"/>
          </p:nvPr>
        </p:nvSpPr>
        <p:spPr>
          <a:xfrm>
            <a:off x="609600" y="1951037"/>
            <a:ext cx="5384800" cy="4068763"/>
          </a:xfrm>
          <a:prstGeom prst="rect">
            <a:avLst/>
          </a:prstGeom>
        </p:spPr>
        <p:txBody>
          <a:bodyPr/>
          <a:lstStyle>
            <a:lvl1pPr marL="487668" indent="-341367" eaLnBrk="1" latinLnBrk="0" hangingPunct="1">
              <a:buClr>
                <a:srgbClr val="012A60"/>
              </a:buClr>
              <a:buSzPct val="125000"/>
              <a:buFont typeface="Wingdings" pitchFamily="2" charset="2"/>
              <a:buChar char="§"/>
              <a:defRPr sz="2667">
                <a:solidFill>
                  <a:srgbClr val="1A224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877802" indent="-329176" eaLnBrk="1" latinLnBrk="0" hangingPunct="1">
              <a:buClr>
                <a:srgbClr val="54979A"/>
              </a:buClr>
              <a:buSzPct val="125000"/>
              <a:buFont typeface="Wingdings" pitchFamily="2" charset="2"/>
              <a:buChar char="§"/>
              <a:defRPr sz="2533">
                <a:solidFill>
                  <a:srgbClr val="1A224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231361" indent="-292601" eaLnBrk="1" latinLnBrk="0" hangingPunct="1">
              <a:buClr>
                <a:srgbClr val="E46C0A"/>
              </a:buClr>
              <a:buSzPct val="125000"/>
              <a:buFont typeface="Wingdings" pitchFamily="2" charset="2"/>
              <a:buChar char="§"/>
              <a:defRPr sz="2400">
                <a:solidFill>
                  <a:srgbClr val="1A224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572729" indent="-268217">
              <a:buClr>
                <a:srgbClr val="A1BFC2"/>
              </a:buClr>
              <a:buSzPct val="125000"/>
              <a:buFont typeface="Wingdings" pitchFamily="2" charset="2"/>
              <a:buChar char="§"/>
              <a:defRPr sz="2400">
                <a:solidFill>
                  <a:srgbClr val="1A2247"/>
                </a:solidFill>
              </a:defRPr>
            </a:lvl4pPr>
            <a:lvl5pPr marL="1853138" indent="-243834">
              <a:buClr>
                <a:srgbClr val="438086"/>
              </a:buClr>
              <a:buSzPct val="125000"/>
              <a:buFont typeface="Wingdings" pitchFamily="2" charset="2"/>
              <a:buChar char="§"/>
              <a:defRPr sz="2400">
                <a:solidFill>
                  <a:srgbClr val="1A2247"/>
                </a:solidFill>
              </a:defRPr>
            </a:lvl5pPr>
            <a:lvl6pPr marL="2145738" indent="-243834">
              <a:buClr>
                <a:srgbClr val="53548A"/>
              </a:buClr>
              <a:buFont typeface="Candara" pitchFamily="34" charset="0"/>
              <a:buChar char="○"/>
              <a:defRPr>
                <a:solidFill>
                  <a:srgbClr val="373737"/>
                </a:solidFill>
              </a:defRPr>
            </a:lvl6pPr>
            <a:lvl7pPr marL="2438339" indent="-243834">
              <a:buClr>
                <a:srgbClr val="A1BFC2"/>
              </a:buClr>
              <a:buFont typeface="Candara" pitchFamily="34" charset="0"/>
              <a:buChar char="○"/>
              <a:defRPr baseline="0">
                <a:solidFill>
                  <a:srgbClr val="373737"/>
                </a:solidFill>
              </a:defRPr>
            </a:lvl7pPr>
            <a:lvl8pPr marL="2706556" indent="-243834">
              <a:buClr>
                <a:srgbClr val="438086"/>
              </a:buClr>
              <a:buFont typeface="Candara" pitchFamily="34" charset="0"/>
              <a:buChar char="○"/>
              <a:defRPr baseline="0">
                <a:solidFill>
                  <a:srgbClr val="373737"/>
                </a:solidFill>
              </a:defRPr>
            </a:lvl8pPr>
            <a:lvl9pPr marL="2986965" indent="-243834">
              <a:buClr>
                <a:srgbClr val="53548A"/>
              </a:buClr>
              <a:buFont typeface="Candara" pitchFamily="34" charset="0"/>
              <a:buChar char="○"/>
              <a:defRPr baseline="0">
                <a:solidFill>
                  <a:srgbClr val="373737"/>
                </a:solidFill>
              </a:defRPr>
            </a:lvl9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sz="half" idx="13"/>
          </p:nvPr>
        </p:nvSpPr>
        <p:spPr>
          <a:xfrm>
            <a:off x="6400800" y="1951037"/>
            <a:ext cx="5384800" cy="4068763"/>
          </a:xfrm>
          <a:prstGeom prst="rect">
            <a:avLst/>
          </a:prstGeom>
        </p:spPr>
        <p:txBody>
          <a:bodyPr/>
          <a:lstStyle>
            <a:lvl1pPr marL="487668" indent="-341367" eaLnBrk="1" latinLnBrk="0" hangingPunct="1">
              <a:buClr>
                <a:srgbClr val="012A60"/>
              </a:buClr>
              <a:buSzPct val="125000"/>
              <a:buFont typeface="Wingdings" pitchFamily="2" charset="2"/>
              <a:buChar char="§"/>
              <a:defRPr sz="2667">
                <a:solidFill>
                  <a:srgbClr val="1A224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877802" indent="-329176" eaLnBrk="1" latinLnBrk="0" hangingPunct="1">
              <a:buClr>
                <a:srgbClr val="54979A"/>
              </a:buClr>
              <a:buSzPct val="125000"/>
              <a:buFont typeface="Wingdings" pitchFamily="2" charset="2"/>
              <a:buChar char="§"/>
              <a:defRPr sz="2533">
                <a:solidFill>
                  <a:srgbClr val="1A224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231361" indent="-292601" eaLnBrk="1" latinLnBrk="0" hangingPunct="1">
              <a:buClr>
                <a:srgbClr val="E46C0A"/>
              </a:buClr>
              <a:buSzPct val="125000"/>
              <a:buFont typeface="Wingdings" pitchFamily="2" charset="2"/>
              <a:buChar char="§"/>
              <a:defRPr sz="2400">
                <a:solidFill>
                  <a:srgbClr val="1A224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572729" indent="-268217">
              <a:buClr>
                <a:srgbClr val="A1BFC2"/>
              </a:buClr>
              <a:buSzPct val="125000"/>
              <a:buFont typeface="Wingdings" pitchFamily="2" charset="2"/>
              <a:buChar char="§"/>
              <a:defRPr sz="2400">
                <a:solidFill>
                  <a:srgbClr val="1A2247"/>
                </a:solidFill>
              </a:defRPr>
            </a:lvl4pPr>
            <a:lvl5pPr marL="1853138" indent="-243834">
              <a:buClr>
                <a:srgbClr val="438086"/>
              </a:buClr>
              <a:buSzPct val="125000"/>
              <a:buFont typeface="Wingdings" pitchFamily="2" charset="2"/>
              <a:buChar char="§"/>
              <a:defRPr sz="2400">
                <a:solidFill>
                  <a:srgbClr val="1A2247"/>
                </a:solidFill>
              </a:defRPr>
            </a:lvl5pPr>
            <a:lvl6pPr marL="2145738" indent="-243834">
              <a:buClr>
                <a:srgbClr val="53548A"/>
              </a:buClr>
              <a:buFont typeface="Candara" pitchFamily="34" charset="0"/>
              <a:buChar char="○"/>
              <a:defRPr>
                <a:solidFill>
                  <a:srgbClr val="373737"/>
                </a:solidFill>
              </a:defRPr>
            </a:lvl6pPr>
            <a:lvl7pPr marL="2438339" indent="-243834">
              <a:buClr>
                <a:srgbClr val="A1BFC2"/>
              </a:buClr>
              <a:buFont typeface="Candara" pitchFamily="34" charset="0"/>
              <a:buChar char="○"/>
              <a:defRPr baseline="0">
                <a:solidFill>
                  <a:srgbClr val="373737"/>
                </a:solidFill>
              </a:defRPr>
            </a:lvl7pPr>
            <a:lvl8pPr marL="2706556" indent="-243834">
              <a:buClr>
                <a:srgbClr val="438086"/>
              </a:buClr>
              <a:buFont typeface="Candara" pitchFamily="34" charset="0"/>
              <a:buChar char="○"/>
              <a:defRPr baseline="0">
                <a:solidFill>
                  <a:srgbClr val="373737"/>
                </a:solidFill>
              </a:defRPr>
            </a:lvl8pPr>
            <a:lvl9pPr marL="2986965" indent="-243834">
              <a:buClr>
                <a:srgbClr val="53548A"/>
              </a:buClr>
              <a:buFont typeface="Candara" pitchFamily="34" charset="0"/>
              <a:buChar char="○"/>
              <a:defRPr baseline="0">
                <a:solidFill>
                  <a:srgbClr val="373737"/>
                </a:solidFill>
              </a:defRPr>
            </a:lvl9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12800" y="0"/>
            <a:ext cx="10907267" cy="762000"/>
          </a:xfrm>
          <a:prstGeom prst="rect">
            <a:avLst/>
          </a:prstGeom>
        </p:spPr>
        <p:txBody>
          <a:bodyPr anchor="ctr"/>
          <a:lstStyle>
            <a:lvl1pPr>
              <a:defRPr sz="4267" b="1" i="0" cap="none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84" y="76200"/>
            <a:ext cx="706203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685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12800" y="0"/>
            <a:ext cx="10907267" cy="762000"/>
          </a:xfrm>
          <a:prstGeom prst="rect">
            <a:avLst/>
          </a:prstGeom>
        </p:spPr>
        <p:txBody>
          <a:bodyPr anchor="ctr"/>
          <a:lstStyle>
            <a:lvl1pPr>
              <a:defRPr sz="4267" b="1" i="0" cap="none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84" y="76200"/>
            <a:ext cx="706203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261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381"/>
            <a:ext cx="12192000" cy="761620"/>
          </a:xfrm>
          <a:prstGeom prst="rect">
            <a:avLst/>
          </a:prstGeom>
          <a:solidFill>
            <a:srgbClr val="012A6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30" name="Rectangle 29"/>
          <p:cNvSpPr/>
          <p:nvPr/>
        </p:nvSpPr>
        <p:spPr>
          <a:xfrm>
            <a:off x="2" y="762001"/>
            <a:ext cx="12192001" cy="91441"/>
          </a:xfrm>
          <a:prstGeom prst="rect">
            <a:avLst/>
          </a:prstGeom>
          <a:solidFill>
            <a:srgbClr val="54979A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1480800" y="6390958"/>
            <a:ext cx="71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DEBCA6E-0431-47F1-AFB5-C3BA817D0DA8}" type="slidenum">
              <a:rPr lang="en-US" sz="2400" smtClean="0">
                <a:solidFill>
                  <a:srgbClr val="012A60"/>
                </a:solidFill>
                <a:latin typeface="Myriad Pro" pitchFamily="34" charset="0"/>
              </a:rPr>
              <a:pPr algn="r"/>
              <a:t>‹#›</a:t>
            </a:fld>
            <a:endParaRPr lang="en-US" sz="2400">
              <a:solidFill>
                <a:srgbClr val="012A60"/>
              </a:solidFill>
              <a:latin typeface="Myriad Pro" pitchFamily="34" charset="0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2" y="6797042"/>
            <a:ext cx="12192001" cy="60959"/>
          </a:xfrm>
          <a:prstGeom prst="rect">
            <a:avLst/>
          </a:prstGeom>
          <a:solidFill>
            <a:srgbClr val="E46C0A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</p:spTree>
    <p:extLst>
      <p:ext uri="{BB962C8B-B14F-4D97-AF65-F5344CB8AC3E}">
        <p14:creationId xmlns:p14="http://schemas.microsoft.com/office/powerpoint/2010/main" val="324591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rtl="0" eaLnBrk="1" latinLnBrk="0" hangingPunct="1">
        <a:spcBef>
          <a:spcPct val="0"/>
        </a:spcBef>
        <a:buNone/>
        <a:defRPr kumimoji="0" sz="5333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6300" indent="0" algn="l" rtl="0" eaLnBrk="1" latinLnBrk="0" hangingPunct="1">
        <a:spcBef>
          <a:spcPts val="400"/>
        </a:spcBef>
        <a:buClr>
          <a:schemeClr val="accent3"/>
        </a:buClr>
        <a:buFont typeface="Georgia"/>
        <a:buNone/>
        <a:defRPr kumimoji="0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877802" indent="-329176" algn="l" rtl="0" eaLnBrk="1" latinLnBrk="0" hangingPunct="1">
        <a:spcBef>
          <a:spcPts val="400"/>
        </a:spcBef>
        <a:buClr>
          <a:schemeClr val="accent2"/>
        </a:buClr>
        <a:buFont typeface="Georgia"/>
        <a:buChar char="▫"/>
        <a:defRPr kumimoji="0" sz="3467" kern="1200">
          <a:solidFill>
            <a:schemeClr val="accent2"/>
          </a:solidFill>
          <a:latin typeface="+mn-lt"/>
          <a:ea typeface="+mn-ea"/>
          <a:cs typeface="+mn-cs"/>
        </a:defRPr>
      </a:lvl2pPr>
      <a:lvl3pPr marL="1231361" indent="-292601" algn="l" rtl="0" eaLnBrk="1" latinLnBrk="0" hangingPunct="1">
        <a:spcBef>
          <a:spcPts val="400"/>
        </a:spcBef>
        <a:buClr>
          <a:schemeClr val="accent1"/>
        </a:buClr>
        <a:buFont typeface="Wingdings 2"/>
        <a:buChar char=""/>
        <a:defRPr kumimoji="0" sz="32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572729" indent="-268217" algn="l" rtl="0" eaLnBrk="1" latinLnBrk="0" hangingPunct="1">
        <a:spcBef>
          <a:spcPts val="400"/>
        </a:spcBef>
        <a:buClr>
          <a:schemeClr val="accent1"/>
        </a:buClr>
        <a:buFont typeface="Wingdings 2"/>
        <a:buChar char=""/>
        <a:defRPr kumimoji="0" sz="2933" kern="1200">
          <a:solidFill>
            <a:schemeClr val="accent1"/>
          </a:solidFill>
          <a:latin typeface="+mn-lt"/>
          <a:ea typeface="+mn-ea"/>
          <a:cs typeface="+mn-cs"/>
        </a:defRPr>
      </a:lvl4pPr>
      <a:lvl5pPr marL="1853138" indent="-243834" algn="l" rtl="0" eaLnBrk="1" latinLnBrk="0" hangingPunct="1">
        <a:spcBef>
          <a:spcPts val="400"/>
        </a:spcBef>
        <a:buClr>
          <a:schemeClr val="accent3"/>
        </a:buClr>
        <a:buFont typeface="Georgia"/>
        <a:buChar char="▫"/>
        <a:defRPr kumimoji="0" sz="2667" kern="1200">
          <a:solidFill>
            <a:schemeClr val="accent3"/>
          </a:solidFill>
          <a:latin typeface="+mn-lt"/>
          <a:ea typeface="+mn-ea"/>
          <a:cs typeface="+mn-cs"/>
        </a:defRPr>
      </a:lvl5pPr>
      <a:lvl6pPr marL="2145738" indent="-243834" algn="l" rtl="0" eaLnBrk="1" latinLnBrk="0" hangingPunct="1">
        <a:spcBef>
          <a:spcPts val="400"/>
        </a:spcBef>
        <a:buClr>
          <a:schemeClr val="accent3"/>
        </a:buClr>
        <a:buFont typeface="Georgia"/>
        <a:buChar char="▫"/>
        <a:defRPr kumimoji="0" sz="24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2438339" indent="-243834" algn="l" rtl="0" eaLnBrk="1" latinLnBrk="0" hangingPunct="1">
        <a:spcBef>
          <a:spcPts val="400"/>
        </a:spcBef>
        <a:buClr>
          <a:schemeClr val="accent3"/>
        </a:buClr>
        <a:buFont typeface="Georgia"/>
        <a:buChar char="▫"/>
        <a:defRPr kumimoji="0" sz="2133" kern="1200">
          <a:solidFill>
            <a:schemeClr val="accent3"/>
          </a:solidFill>
          <a:latin typeface="+mn-lt"/>
          <a:ea typeface="+mn-ea"/>
          <a:cs typeface="+mn-cs"/>
        </a:defRPr>
      </a:lvl7pPr>
      <a:lvl8pPr marL="2706556" indent="-243834" algn="l" rtl="0" eaLnBrk="1" latinLnBrk="0" hangingPunct="1">
        <a:spcBef>
          <a:spcPts val="400"/>
        </a:spcBef>
        <a:buClr>
          <a:schemeClr val="accent3"/>
        </a:buClr>
        <a:buFont typeface="Georgia"/>
        <a:buChar char="◦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986965" indent="-243834" algn="l" rtl="0" eaLnBrk="1" latinLnBrk="0" hangingPunct="1">
        <a:spcBef>
          <a:spcPts val="400"/>
        </a:spcBef>
        <a:buClr>
          <a:schemeClr val="accent3"/>
        </a:buClr>
        <a:buFont typeface="Georgia"/>
        <a:buChar char="◦"/>
        <a:defRPr kumimoji="0" sz="1867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Emily.persky@wtb.wa.gov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41833"/>
            <a:ext cx="11277600" cy="923544"/>
          </a:xfrm>
        </p:spPr>
        <p:txBody>
          <a:bodyPr lIns="121920" tIns="60960" rIns="121920" bIns="60960" anchor="b"/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4267" dirty="0">
                <a:ea typeface="Times New Roman" panose="02020603050405020304" pitchFamily="18" charset="0"/>
              </a:rPr>
              <a:t>TAP Implementation updates</a:t>
            </a:r>
            <a:endParaRPr lang="en-US" sz="4267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50000" y="5849492"/>
            <a:ext cx="5384800" cy="748263"/>
          </a:xfrm>
        </p:spPr>
        <p:txBody>
          <a:bodyPr/>
          <a:lstStyle/>
          <a:p>
            <a:pPr algn="r"/>
            <a:r>
              <a:rPr lang="en-US" sz="1867" dirty="0"/>
              <a:t>Emily Persky, Workforce Board </a:t>
            </a:r>
          </a:p>
          <a:p>
            <a:pPr algn="r"/>
            <a:r>
              <a:rPr lang="en-US" sz="1867" dirty="0"/>
              <a:t>03/20/2025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4A6D01-210F-70F2-D729-87404B0B1FE0}"/>
              </a:ext>
            </a:extLst>
          </p:cNvPr>
          <p:cNvSpPr txBox="1"/>
          <p:nvPr/>
        </p:nvSpPr>
        <p:spPr>
          <a:xfrm>
            <a:off x="0" y="2269223"/>
            <a:ext cx="1219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0" i="1" dirty="0">
                <a:solidFill>
                  <a:schemeClr val="bg1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Talent and Prosperity for All</a:t>
            </a:r>
            <a:r>
              <a:rPr lang="en-US" sz="2800" i="1" dirty="0">
                <a:solidFill>
                  <a:schemeClr val="bg1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</a:p>
          <a:p>
            <a:pPr algn="ctr"/>
            <a:r>
              <a:rPr lang="en-US" sz="2000" b="0" dirty="0">
                <a:solidFill>
                  <a:schemeClr val="bg1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Washington’s workforce development plan </a:t>
            </a:r>
            <a:endParaRPr lang="en-US" sz="20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35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23CB289-2CDE-81E7-6A87-9EA9928FB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rmAutofit/>
          </a:bodyPr>
          <a:lstStyle/>
          <a:p>
            <a:r>
              <a:rPr lang="en-US" dirty="0"/>
              <a:t>Overview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5CABAB-1BD7-8B24-AF82-6D0882279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2119312"/>
          </a:xfrm>
        </p:spPr>
        <p:txBody>
          <a:bodyPr anchor="t">
            <a:normAutofit/>
          </a:bodyPr>
          <a:lstStyle/>
          <a:p>
            <a:r>
              <a:rPr lang="en-US" dirty="0"/>
              <a:t>Workstream highlights </a:t>
            </a:r>
          </a:p>
          <a:p>
            <a:r>
              <a:rPr lang="en-US" dirty="0"/>
              <a:t>TAP Operations and planning </a:t>
            </a:r>
          </a:p>
          <a:p>
            <a:r>
              <a:rPr lang="en-US" dirty="0"/>
              <a:t>Board discussion and questions on TAP status report </a:t>
            </a:r>
          </a:p>
        </p:txBody>
      </p:sp>
    </p:spTree>
    <p:extLst>
      <p:ext uri="{BB962C8B-B14F-4D97-AF65-F5344CB8AC3E}">
        <p14:creationId xmlns:p14="http://schemas.microsoft.com/office/powerpoint/2010/main" val="2857660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2C55421-6CDA-375C-D597-583A6635EDCF}"/>
              </a:ext>
            </a:extLst>
          </p:cNvPr>
          <p:cNvGraphicFramePr>
            <a:graphicFrameLocks noGrp="1"/>
          </p:cNvGraphicFramePr>
          <p:nvPr>
            <p:ph sz="half" idx="14"/>
            <p:extLst>
              <p:ext uri="{D42A27DB-BD31-4B8C-83A1-F6EECF244321}">
                <p14:modId xmlns:p14="http://schemas.microsoft.com/office/powerpoint/2010/main" val="1778918030"/>
              </p:ext>
            </p:extLst>
          </p:nvPr>
        </p:nvGraphicFramePr>
        <p:xfrm>
          <a:off x="304800" y="1493838"/>
          <a:ext cx="115824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37EC1567-3398-32FC-616E-803018BD5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Workstream highlights </a:t>
            </a:r>
          </a:p>
        </p:txBody>
      </p:sp>
    </p:spTree>
    <p:extLst>
      <p:ext uri="{BB962C8B-B14F-4D97-AF65-F5344CB8AC3E}">
        <p14:creationId xmlns:p14="http://schemas.microsoft.com/office/powerpoint/2010/main" val="782199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295778E-3674-3E58-F48A-5A343E667073}"/>
              </a:ext>
            </a:extLst>
          </p:cNvPr>
          <p:cNvSpPr/>
          <p:nvPr/>
        </p:nvSpPr>
        <p:spPr>
          <a:xfrm>
            <a:off x="6439319" y="4109776"/>
            <a:ext cx="1752182" cy="391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5D8A09-E69B-11C1-6B39-E385242190E5}"/>
              </a:ext>
            </a:extLst>
          </p:cNvPr>
          <p:cNvSpPr/>
          <p:nvPr/>
        </p:nvSpPr>
        <p:spPr>
          <a:xfrm>
            <a:off x="1367672" y="4109776"/>
            <a:ext cx="2223253" cy="391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48571926-05AD-438C-624C-05CB4579ED64}"/>
              </a:ext>
            </a:extLst>
          </p:cNvPr>
          <p:cNvGraphicFramePr>
            <a:graphicFrameLocks noGrp="1"/>
          </p:cNvGraphicFramePr>
          <p:nvPr>
            <p:ph sz="half" idx="14"/>
            <p:extLst>
              <p:ext uri="{D42A27DB-BD31-4B8C-83A1-F6EECF244321}">
                <p14:modId xmlns:p14="http://schemas.microsoft.com/office/powerpoint/2010/main" val="2166358957"/>
              </p:ext>
            </p:extLst>
          </p:nvPr>
        </p:nvGraphicFramePr>
        <p:xfrm>
          <a:off x="609600" y="1493837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357498F8-7EA6-191E-72EA-21EC2D3B0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0"/>
            <a:ext cx="10907267" cy="762000"/>
          </a:xfrm>
        </p:spPr>
        <p:txBody>
          <a:bodyPr anchor="ctr">
            <a:normAutofit/>
          </a:bodyPr>
          <a:lstStyle/>
          <a:p>
            <a:r>
              <a:rPr lang="en-US" dirty="0"/>
              <a:t>TAP Operations and planning </a:t>
            </a:r>
          </a:p>
        </p:txBody>
      </p:sp>
    </p:spTree>
    <p:extLst>
      <p:ext uri="{BB962C8B-B14F-4D97-AF65-F5344CB8AC3E}">
        <p14:creationId xmlns:p14="http://schemas.microsoft.com/office/powerpoint/2010/main" val="827743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BBB0AA3-97B1-8EF9-CE8E-775D014EF304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r>
              <a:rPr lang="en-US" dirty="0"/>
              <a:t>Questions, suggestions or directions? </a:t>
            </a:r>
          </a:p>
          <a:p>
            <a:r>
              <a:rPr lang="en-US" dirty="0"/>
              <a:t>What other information would be helpful?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6A294CB-61C1-2866-41FF-7656BC67E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Board discussion on TAP status report </a:t>
            </a:r>
          </a:p>
        </p:txBody>
      </p:sp>
    </p:spTree>
    <p:extLst>
      <p:ext uri="{BB962C8B-B14F-4D97-AF65-F5344CB8AC3E}">
        <p14:creationId xmlns:p14="http://schemas.microsoft.com/office/powerpoint/2010/main" val="2521404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AA9A64-E5D5-60CD-9C2B-401DC97C3506}"/>
              </a:ext>
            </a:extLst>
          </p:cNvPr>
          <p:cNvSpPr txBox="1"/>
          <p:nvPr/>
        </p:nvSpPr>
        <p:spPr>
          <a:xfrm>
            <a:off x="5357811" y="5457737"/>
            <a:ext cx="65293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Continue the conversation</a:t>
            </a:r>
          </a:p>
          <a:p>
            <a:r>
              <a:rPr lang="en-US" sz="3600" b="1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emily.persky@wtb.wa.gov</a:t>
            </a:r>
            <a:r>
              <a:rPr lang="en-US" sz="3600" b="1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E47F802-FDB6-3DC5-C23C-80E3E405117C}"/>
              </a:ext>
            </a:extLst>
          </p:cNvPr>
          <p:cNvGrpSpPr/>
          <p:nvPr/>
        </p:nvGrpSpPr>
        <p:grpSpPr>
          <a:xfrm>
            <a:off x="786309" y="1152156"/>
            <a:ext cx="10619382" cy="1754327"/>
            <a:chOff x="936222" y="1152156"/>
            <a:chExt cx="10619382" cy="1754327"/>
          </a:xfrm>
        </p:grpSpPr>
        <p:pic>
          <p:nvPicPr>
            <p:cNvPr id="8" name="Graphic 7" descr="End with solid fill">
              <a:extLst>
                <a:ext uri="{FF2B5EF4-FFF2-40B4-BE49-F238E27FC236}">
                  <a16:creationId xmlns:a16="http://schemas.microsoft.com/office/drawing/2014/main" id="{767EE859-2309-2ACB-B1C7-02166779A56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>
            <a:xfrm>
              <a:off x="936222" y="1152156"/>
              <a:ext cx="1754327" cy="1754327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052E718-3194-0FE0-8DF4-8EB92C0ECA48}"/>
                </a:ext>
              </a:extLst>
            </p:cNvPr>
            <p:cNvSpPr txBox="1"/>
            <p:nvPr/>
          </p:nvSpPr>
          <p:spPr>
            <a:xfrm>
              <a:off x="2690549" y="1521489"/>
              <a:ext cx="886505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System data integration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300643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015 Presentation Template">
  <a:themeElements>
    <a:clrScheme name="Workforce Board">
      <a:dk1>
        <a:sysClr val="windowText" lastClr="000000"/>
      </a:dk1>
      <a:lt1>
        <a:srgbClr val="FFFFFF"/>
      </a:lt1>
      <a:dk2>
        <a:srgbClr val="012A60"/>
      </a:dk2>
      <a:lt2>
        <a:srgbClr val="EEEEF0"/>
      </a:lt2>
      <a:accent1>
        <a:srgbClr val="54979A"/>
      </a:accent1>
      <a:accent2>
        <a:srgbClr val="E46C0A"/>
      </a:accent2>
      <a:accent3>
        <a:srgbClr val="800080"/>
      </a:accent3>
      <a:accent4>
        <a:srgbClr val="FBD226"/>
      </a:accent4>
      <a:accent5>
        <a:srgbClr val="3F6E8C"/>
      </a:accent5>
      <a:accent6>
        <a:srgbClr val="626A77"/>
      </a:accent6>
      <a:hlink>
        <a:srgbClr val="000000"/>
      </a:hlink>
      <a:folHlink>
        <a:srgbClr val="000000"/>
      </a:folHlink>
    </a:clrScheme>
    <a:fontScheme name="WTB Segoe UI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5936B3F7732444AFEF1606BFED34DC" ma:contentTypeVersion="17" ma:contentTypeDescription="Create a new document." ma:contentTypeScope="" ma:versionID="05d140f9a253a8f9b73e81baee6c957b">
  <xsd:schema xmlns:xsd="http://www.w3.org/2001/XMLSchema" xmlns:xs="http://www.w3.org/2001/XMLSchema" xmlns:p="http://schemas.microsoft.com/office/2006/metadata/properties" xmlns:ns1="http://schemas.microsoft.com/sharepoint/v3" xmlns:ns2="704f474e-3c68-4b88-93ac-7c86e7119ccc" xmlns:ns3="25bf28c8-6ae6-42aa-a4b2-d83c9f61aeaa" targetNamespace="http://schemas.microsoft.com/office/2006/metadata/properties" ma:root="true" ma:fieldsID="5d97cc6ce89ee43cc7c1be79a2f29111" ns1:_="" ns2:_="" ns3:_="">
    <xsd:import namespace="http://schemas.microsoft.com/sharepoint/v3"/>
    <xsd:import namespace="704f474e-3c68-4b88-93ac-7c86e7119ccc"/>
    <xsd:import namespace="25bf28c8-6ae6-42aa-a4b2-d83c9f61ae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4f474e-3c68-4b88-93ac-7c86e7119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360a6a1c-50a4-4ec0-87e3-f00760ffe76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bf28c8-6ae6-42aa-a4b2-d83c9f61aea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fc3c31cd-ca16-4f7d-8cb9-8ab7a70dea27}" ma:internalName="TaxCatchAll" ma:showField="CatchAllData" ma:web="25bf28c8-6ae6-42aa-a4b2-d83c9f61ae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704f474e-3c68-4b88-93ac-7c86e7119ccc">
      <Terms xmlns="http://schemas.microsoft.com/office/infopath/2007/PartnerControls"/>
    </lcf76f155ced4ddcb4097134ff3c332f>
    <TaxCatchAll xmlns="25bf28c8-6ae6-42aa-a4b2-d83c9f61aeaa" xsi:nil="true"/>
  </documentManagement>
</p:properties>
</file>

<file path=customXml/itemProps1.xml><?xml version="1.0" encoding="utf-8"?>
<ds:datastoreItem xmlns:ds="http://schemas.openxmlformats.org/officeDocument/2006/customXml" ds:itemID="{2AD0AA8D-7534-4AD2-A48E-A98DD4BF257F}">
  <ds:schemaRefs>
    <ds:schemaRef ds:uri="25bf28c8-6ae6-42aa-a4b2-d83c9f61aeaa"/>
    <ds:schemaRef ds:uri="704f474e-3c68-4b88-93ac-7c86e7119cc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017C2F9-4F10-40A7-A09F-06ECFAB7A2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5A6E55-77F6-4277-98A4-C0B22FDDF6A9}">
  <ds:schemaRefs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704f474e-3c68-4b88-93ac-7c86e7119ccc"/>
    <ds:schemaRef ds:uri="http://www.w3.org/XML/1998/namespace"/>
    <ds:schemaRef ds:uri="25bf28c8-6ae6-42aa-a4b2-d83c9f61aeaa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7471</TotalTime>
  <Words>167</Words>
  <Application>Microsoft Office PowerPoint</Application>
  <PresentationFormat>Widescreen</PresentationFormat>
  <Paragraphs>33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Aptos</vt:lpstr>
      <vt:lpstr>Calibri</vt:lpstr>
      <vt:lpstr>Candara</vt:lpstr>
      <vt:lpstr>Georgia</vt:lpstr>
      <vt:lpstr>Myriad Pro</vt:lpstr>
      <vt:lpstr>Segoe UI</vt:lpstr>
      <vt:lpstr>Times New Roman</vt:lpstr>
      <vt:lpstr>Wingdings</vt:lpstr>
      <vt:lpstr>Wingdings 2</vt:lpstr>
      <vt:lpstr>2015 Presentation Template</vt:lpstr>
      <vt:lpstr>TAP Implementation updates</vt:lpstr>
      <vt:lpstr>Overview </vt:lpstr>
      <vt:lpstr>Workstream highlights </vt:lpstr>
      <vt:lpstr>TAP Operations and planning </vt:lpstr>
      <vt:lpstr>Board discussion on TAP status report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Laxton, Bianca (WTB)</dc:creator>
  <cp:lastModifiedBy>Persky, Emily (WTB)</cp:lastModifiedBy>
  <cp:revision>16</cp:revision>
  <dcterms:created xsi:type="dcterms:W3CDTF">2025-01-30T21:27:39Z</dcterms:created>
  <dcterms:modified xsi:type="dcterms:W3CDTF">2025-03-19T20:14:22Z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0x0101005D5936B3F7732444AFEF1606BFED34DC</vt:lpwstr>
  </property>
  <property fmtid="{D5CDD505-2E9C-101B-9397-08002B2CF9AE}" pid="3" name="MediaServiceImageTags">
    <vt:lpwstr/>
  </property>
</Properties>
</file>