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3"/>
  </p:notesMasterIdLst>
  <p:sldIdLst>
    <p:sldId id="257" r:id="rId2"/>
    <p:sldId id="1066" r:id="rId3"/>
    <p:sldId id="1067" r:id="rId4"/>
    <p:sldId id="1068" r:id="rId5"/>
    <p:sldId id="1069" r:id="rId6"/>
    <p:sldId id="1070" r:id="rId7"/>
    <p:sldId id="1071" r:id="rId8"/>
    <p:sldId id="1072" r:id="rId9"/>
    <p:sldId id="1073" r:id="rId10"/>
    <p:sldId id="1074" r:id="rId11"/>
    <p:sldId id="1038" r:id="rId12"/>
  </p:sldIdLst>
  <p:sldSz cx="9144000" cy="5143500" type="screen16x9"/>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237" userDrawn="1">
          <p15:clr>
            <a:srgbClr val="A4A3A4"/>
          </p15:clr>
        </p15:guide>
        <p15:guide id="2" pos="295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7DE40F-DB0C-4E7D-39BB-643A5EAEB51F}" name="Smith, Donald (WTB)" initials="SD(" userId="S::donald.smith@wtb.wa.gov::9bb768be-9be5-4f99-aa04-8970ffcf5ef1" providerId="AD"/>
  <p188:author id="{56DC4A54-621F-2EF2-9D1D-E852B53AC370}" name="Pierce, Michelle (WTB)" initials="MP" userId="S::michelle.pierce@wtb.wa.gov::ddca9ece-da1e-456d-b017-641c40492aa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38086"/>
    <a:srgbClr val="E46C0A"/>
    <a:srgbClr val="0B0153"/>
    <a:srgbClr val="373737"/>
    <a:srgbClr val="54979A"/>
    <a:srgbClr val="012A60"/>
    <a:srgbClr val="131C41"/>
    <a:srgbClr val="1A2247"/>
    <a:srgbClr val="4244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D569A2-4250-4E7D-BF49-8F413EAC17AC}" v="185" dt="2025-03-19T20:30:58.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658" autoAdjust="0"/>
  </p:normalViewPr>
  <p:slideViewPr>
    <p:cSldViewPr>
      <p:cViewPr varScale="1">
        <p:scale>
          <a:sx n="107" d="100"/>
          <a:sy n="107" d="100"/>
        </p:scale>
        <p:origin x="1014" y="54"/>
      </p:cViewPr>
      <p:guideLst>
        <p:guide orient="horz" pos="1620"/>
        <p:guide pos="2880"/>
      </p:guideLst>
    </p:cSldViewPr>
  </p:slideViewPr>
  <p:notesTextViewPr>
    <p:cViewPr>
      <p:scale>
        <a:sx n="1" d="1"/>
        <a:sy n="1" d="1"/>
      </p:scale>
      <p:origin x="0" y="0"/>
    </p:cViewPr>
  </p:notesTextViewPr>
  <p:sorterViewPr>
    <p:cViewPr>
      <p:scale>
        <a:sx n="130" d="100"/>
        <a:sy n="130" d="100"/>
      </p:scale>
      <p:origin x="0" y="-3426"/>
    </p:cViewPr>
  </p:sorterViewPr>
  <p:notesViewPr>
    <p:cSldViewPr>
      <p:cViewPr varScale="1">
        <p:scale>
          <a:sx n="62" d="100"/>
          <a:sy n="62" d="100"/>
        </p:scale>
        <p:origin x="-3154" y="-82"/>
      </p:cViewPr>
      <p:guideLst>
        <p:guide orient="horz" pos="2237"/>
        <p:guide pos="295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la, Christopher (WTB)" userId="6e375f34-cedc-4bc1-93ac-b39fad27422b" providerId="ADAL" clId="{7ADCB272-2C83-4BBF-ADE2-2117A3D6A8F5}"/>
    <pc:docChg chg="modSld">
      <pc:chgData name="Dula, Christopher (WTB)" userId="6e375f34-cedc-4bc1-93ac-b39fad27422b" providerId="ADAL" clId="{7ADCB272-2C83-4BBF-ADE2-2117A3D6A8F5}" dt="2025-01-23T18:05:37.128" v="1" actId="20577"/>
      <pc:docMkLst>
        <pc:docMk/>
      </pc:docMkLst>
      <pc:sldChg chg="modSp mod">
        <pc:chgData name="Dula, Christopher (WTB)" userId="6e375f34-cedc-4bc1-93ac-b39fad27422b" providerId="ADAL" clId="{7ADCB272-2C83-4BBF-ADE2-2117A3D6A8F5}" dt="2025-01-23T18:05:37.128" v="1" actId="20577"/>
        <pc:sldMkLst>
          <pc:docMk/>
          <pc:sldMk cId="2864313695" sldId="257"/>
        </pc:sldMkLst>
        <pc:spChg chg="mod">
          <ac:chgData name="Dula, Christopher (WTB)" userId="6e375f34-cedc-4bc1-93ac-b39fad27422b" providerId="ADAL" clId="{7ADCB272-2C83-4BBF-ADE2-2117A3D6A8F5}" dt="2025-01-23T18:05:37.128" v="1" actId="20577"/>
          <ac:spMkLst>
            <pc:docMk/>
            <pc:sldMk cId="2864313695" sldId="257"/>
            <ac:spMk id="3" creationId="{7433E31A-55E7-7C71-C0ED-24F4666A31BC}"/>
          </ac:spMkLst>
        </pc:spChg>
      </pc:sldChg>
    </pc:docChg>
  </pc:docChgLst>
  <pc:docChgLst>
    <pc:chgData name="Dula, Christopher (WTB)" userId="6e375f34-cedc-4bc1-93ac-b39fad27422b" providerId="ADAL" clId="{ABD569A2-4250-4E7D-BF49-8F413EAC17AC}"/>
    <pc:docChg chg="undo custSel addSld delSld modSld addSection delSection">
      <pc:chgData name="Dula, Christopher (WTB)" userId="6e375f34-cedc-4bc1-93ac-b39fad27422b" providerId="ADAL" clId="{ABD569A2-4250-4E7D-BF49-8F413EAC17AC}" dt="2025-03-19T20:31:00.630" v="1168" actId="478"/>
      <pc:docMkLst>
        <pc:docMk/>
      </pc:docMkLst>
      <pc:sldChg chg="modSp mod">
        <pc:chgData name="Dula, Christopher (WTB)" userId="6e375f34-cedc-4bc1-93ac-b39fad27422b" providerId="ADAL" clId="{ABD569A2-4250-4E7D-BF49-8F413EAC17AC}" dt="2025-03-19T17:42:07.748" v="94" actId="114"/>
        <pc:sldMkLst>
          <pc:docMk/>
          <pc:sldMk cId="2864313695" sldId="257"/>
        </pc:sldMkLst>
        <pc:spChg chg="mod">
          <ac:chgData name="Dula, Christopher (WTB)" userId="6e375f34-cedc-4bc1-93ac-b39fad27422b" providerId="ADAL" clId="{ABD569A2-4250-4E7D-BF49-8F413EAC17AC}" dt="2025-03-19T17:42:07.748" v="94" actId="114"/>
          <ac:spMkLst>
            <pc:docMk/>
            <pc:sldMk cId="2864313695" sldId="257"/>
            <ac:spMk id="3" creationId="{7433E31A-55E7-7C71-C0ED-24F4666A31BC}"/>
          </ac:spMkLst>
        </pc:spChg>
      </pc:sldChg>
      <pc:sldChg chg="addSp delSp modSp mod">
        <pc:chgData name="Dula, Christopher (WTB)" userId="6e375f34-cedc-4bc1-93ac-b39fad27422b" providerId="ADAL" clId="{ABD569A2-4250-4E7D-BF49-8F413EAC17AC}" dt="2025-03-19T17:45:46.171" v="294" actId="255"/>
        <pc:sldMkLst>
          <pc:docMk/>
          <pc:sldMk cId="1678132037" sldId="1066"/>
        </pc:sldMkLst>
        <pc:spChg chg="mod">
          <ac:chgData name="Dula, Christopher (WTB)" userId="6e375f34-cedc-4bc1-93ac-b39fad27422b" providerId="ADAL" clId="{ABD569A2-4250-4E7D-BF49-8F413EAC17AC}" dt="2025-03-19T17:42:51.022" v="111" actId="20577"/>
          <ac:spMkLst>
            <pc:docMk/>
            <pc:sldMk cId="1678132037" sldId="1066"/>
            <ac:spMk id="3" creationId="{2E1447FD-DA20-38A7-254A-805B0D856025}"/>
          </ac:spMkLst>
        </pc:spChg>
        <pc:spChg chg="add mod">
          <ac:chgData name="Dula, Christopher (WTB)" userId="6e375f34-cedc-4bc1-93ac-b39fad27422b" providerId="ADAL" clId="{ABD569A2-4250-4E7D-BF49-8F413EAC17AC}" dt="2025-03-19T17:43:02.210" v="112" actId="767"/>
          <ac:spMkLst>
            <pc:docMk/>
            <pc:sldMk cId="1678132037" sldId="1066"/>
            <ac:spMk id="4" creationId="{1D0B0398-6451-5B6A-846D-B03581B280A4}"/>
          </ac:spMkLst>
        </pc:spChg>
        <pc:spChg chg="add mod">
          <ac:chgData name="Dula, Christopher (WTB)" userId="6e375f34-cedc-4bc1-93ac-b39fad27422b" providerId="ADAL" clId="{ABD569A2-4250-4E7D-BF49-8F413EAC17AC}" dt="2025-03-19T17:45:46.171" v="294" actId="255"/>
          <ac:spMkLst>
            <pc:docMk/>
            <pc:sldMk cId="1678132037" sldId="1066"/>
            <ac:spMk id="6" creationId="{E577887C-B8EE-DDDC-0FA2-BD32936438A7}"/>
          </ac:spMkLst>
        </pc:spChg>
        <pc:graphicFrameChg chg="del">
          <ac:chgData name="Dula, Christopher (WTB)" userId="6e375f34-cedc-4bc1-93ac-b39fad27422b" providerId="ADAL" clId="{ABD569A2-4250-4E7D-BF49-8F413EAC17AC}" dt="2025-03-19T17:42:15.901" v="97" actId="478"/>
          <ac:graphicFrameMkLst>
            <pc:docMk/>
            <pc:sldMk cId="1678132037" sldId="1066"/>
            <ac:graphicFrameMk id="2" creationId="{9779AF21-54E1-0675-4D1F-BCC33B1EF527}"/>
          </ac:graphicFrameMkLst>
        </pc:graphicFrameChg>
        <pc:graphicFrameChg chg="add mod modGraphic">
          <ac:chgData name="Dula, Christopher (WTB)" userId="6e375f34-cedc-4bc1-93ac-b39fad27422b" providerId="ADAL" clId="{ABD569A2-4250-4E7D-BF49-8F413EAC17AC}" dt="2025-03-19T17:45:19.108" v="267" actId="1076"/>
          <ac:graphicFrameMkLst>
            <pc:docMk/>
            <pc:sldMk cId="1678132037" sldId="1066"/>
            <ac:graphicFrameMk id="5" creationId="{E3E0B09F-D6C1-BE19-DE60-0869EAEB4E4B}"/>
          </ac:graphicFrameMkLst>
        </pc:graphicFrameChg>
      </pc:sldChg>
      <pc:sldChg chg="addSp delSp modSp new mod">
        <pc:chgData name="Dula, Christopher (WTB)" userId="6e375f34-cedc-4bc1-93ac-b39fad27422b" providerId="ADAL" clId="{ABD569A2-4250-4E7D-BF49-8F413EAC17AC}" dt="2025-03-19T20:25:46.225" v="1121" actId="27918"/>
        <pc:sldMkLst>
          <pc:docMk/>
          <pc:sldMk cId="1222114001" sldId="1067"/>
        </pc:sldMkLst>
        <pc:spChg chg="mod">
          <ac:chgData name="Dula, Christopher (WTB)" userId="6e375f34-cedc-4bc1-93ac-b39fad27422b" providerId="ADAL" clId="{ABD569A2-4250-4E7D-BF49-8F413EAC17AC}" dt="2025-03-19T18:03:46.624" v="587" actId="1036"/>
          <ac:spMkLst>
            <pc:docMk/>
            <pc:sldMk cId="1222114001" sldId="1067"/>
            <ac:spMk id="2" creationId="{C6049486-F331-0CBA-7439-28A12B2BF987}"/>
          </ac:spMkLst>
        </pc:spChg>
        <pc:spChg chg="mod">
          <ac:chgData name="Dula, Christopher (WTB)" userId="6e375f34-cedc-4bc1-93ac-b39fad27422b" providerId="ADAL" clId="{ABD569A2-4250-4E7D-BF49-8F413EAC17AC}" dt="2025-03-19T17:48:22.013" v="384" actId="20577"/>
          <ac:spMkLst>
            <pc:docMk/>
            <pc:sldMk cId="1222114001" sldId="1067"/>
            <ac:spMk id="3" creationId="{066092AC-1510-5203-12F5-2735C9E5ECE7}"/>
          </ac:spMkLst>
        </pc:spChg>
        <pc:spChg chg="add del mod">
          <ac:chgData name="Dula, Christopher (WTB)" userId="6e375f34-cedc-4bc1-93ac-b39fad27422b" providerId="ADAL" clId="{ABD569A2-4250-4E7D-BF49-8F413EAC17AC}" dt="2025-03-19T20:25:37.723" v="1120" actId="478"/>
          <ac:spMkLst>
            <pc:docMk/>
            <pc:sldMk cId="1222114001" sldId="1067"/>
            <ac:spMk id="5" creationId="{1E077136-CE2E-6E5C-3689-1FADE4949718}"/>
          </ac:spMkLst>
        </pc:spChg>
        <pc:graphicFrameChg chg="add del mod">
          <ac:chgData name="Dula, Christopher (WTB)" userId="6e375f34-cedc-4bc1-93ac-b39fad27422b" providerId="ADAL" clId="{ABD569A2-4250-4E7D-BF49-8F413EAC17AC}" dt="2025-03-19T20:21:48.257" v="1094" actId="478"/>
          <ac:graphicFrameMkLst>
            <pc:docMk/>
            <pc:sldMk cId="1222114001" sldId="1067"/>
            <ac:graphicFrameMk id="4" creationId="{0B78B416-5D2D-AE84-9BBB-8D5D275A5C75}"/>
          </ac:graphicFrameMkLst>
        </pc:graphicFrameChg>
        <pc:graphicFrameChg chg="add mod">
          <ac:chgData name="Dula, Christopher (WTB)" userId="6e375f34-cedc-4bc1-93ac-b39fad27422b" providerId="ADAL" clId="{ABD569A2-4250-4E7D-BF49-8F413EAC17AC}" dt="2025-03-19T20:25:35.749" v="1119" actId="1035"/>
          <ac:graphicFrameMkLst>
            <pc:docMk/>
            <pc:sldMk cId="1222114001" sldId="1067"/>
            <ac:graphicFrameMk id="6" creationId="{0B78B416-5D2D-AE84-9BBB-8D5D275A5C75}"/>
          </ac:graphicFrameMkLst>
        </pc:graphicFrameChg>
      </pc:sldChg>
      <pc:sldChg chg="del">
        <pc:chgData name="Dula, Christopher (WTB)" userId="6e375f34-cedc-4bc1-93ac-b39fad27422b" providerId="ADAL" clId="{ABD569A2-4250-4E7D-BF49-8F413EAC17AC}" dt="2025-03-19T17:42:13.574" v="96" actId="47"/>
        <pc:sldMkLst>
          <pc:docMk/>
          <pc:sldMk cId="1416407447" sldId="1067"/>
        </pc:sldMkLst>
      </pc:sldChg>
      <pc:sldChg chg="del">
        <pc:chgData name="Dula, Christopher (WTB)" userId="6e375f34-cedc-4bc1-93ac-b39fad27422b" providerId="ADAL" clId="{ABD569A2-4250-4E7D-BF49-8F413EAC17AC}" dt="2025-03-19T17:42:12.821" v="95" actId="47"/>
        <pc:sldMkLst>
          <pc:docMk/>
          <pc:sldMk cId="299506343" sldId="1068"/>
        </pc:sldMkLst>
      </pc:sldChg>
      <pc:sldChg chg="addSp delSp modSp new mod">
        <pc:chgData name="Dula, Christopher (WTB)" userId="6e375f34-cedc-4bc1-93ac-b39fad27422b" providerId="ADAL" clId="{ABD569A2-4250-4E7D-BF49-8F413EAC17AC}" dt="2025-03-19T20:26:52.867" v="1129" actId="207"/>
        <pc:sldMkLst>
          <pc:docMk/>
          <pc:sldMk cId="2025819748" sldId="1068"/>
        </pc:sldMkLst>
        <pc:spChg chg="del">
          <ac:chgData name="Dula, Christopher (WTB)" userId="6e375f34-cedc-4bc1-93ac-b39fad27422b" providerId="ADAL" clId="{ABD569A2-4250-4E7D-BF49-8F413EAC17AC}" dt="2025-03-19T17:54:28.194" v="451" actId="478"/>
          <ac:spMkLst>
            <pc:docMk/>
            <pc:sldMk cId="2025819748" sldId="1068"/>
            <ac:spMk id="2" creationId="{D8BF77E0-AEBF-5409-621F-4DE2C5A0B2E2}"/>
          </ac:spMkLst>
        </pc:spChg>
        <pc:spChg chg="mod">
          <ac:chgData name="Dula, Christopher (WTB)" userId="6e375f34-cedc-4bc1-93ac-b39fad27422b" providerId="ADAL" clId="{ABD569A2-4250-4E7D-BF49-8F413EAC17AC}" dt="2025-03-19T17:54:20.251" v="450" actId="20577"/>
          <ac:spMkLst>
            <pc:docMk/>
            <pc:sldMk cId="2025819748" sldId="1068"/>
            <ac:spMk id="3" creationId="{27AF1A37-DDA0-CDED-68AA-72CBC8FA0733}"/>
          </ac:spMkLst>
        </pc:spChg>
        <pc:spChg chg="add mod">
          <ac:chgData name="Dula, Christopher (WTB)" userId="6e375f34-cedc-4bc1-93ac-b39fad27422b" providerId="ADAL" clId="{ABD569A2-4250-4E7D-BF49-8F413EAC17AC}" dt="2025-03-19T18:04:07.313" v="596" actId="1076"/>
          <ac:spMkLst>
            <pc:docMk/>
            <pc:sldMk cId="2025819748" sldId="1068"/>
            <ac:spMk id="5" creationId="{C65E3D87-5D4D-1B2B-9CFD-636787A412DD}"/>
          </ac:spMkLst>
        </pc:spChg>
        <pc:spChg chg="add del mod">
          <ac:chgData name="Dula, Christopher (WTB)" userId="6e375f34-cedc-4bc1-93ac-b39fad27422b" providerId="ADAL" clId="{ABD569A2-4250-4E7D-BF49-8F413EAC17AC}" dt="2025-03-19T20:26:26.412" v="1125" actId="478"/>
          <ac:spMkLst>
            <pc:docMk/>
            <pc:sldMk cId="2025819748" sldId="1068"/>
            <ac:spMk id="6" creationId="{541EBEAD-59C4-4F64-2AF0-EF90AC6FFD8A}"/>
          </ac:spMkLst>
        </pc:spChg>
        <pc:graphicFrameChg chg="add mod">
          <ac:chgData name="Dula, Christopher (WTB)" userId="6e375f34-cedc-4bc1-93ac-b39fad27422b" providerId="ADAL" clId="{ABD569A2-4250-4E7D-BF49-8F413EAC17AC}" dt="2025-03-19T20:26:52.867" v="1129" actId="207"/>
          <ac:graphicFrameMkLst>
            <pc:docMk/>
            <pc:sldMk cId="2025819748" sldId="1068"/>
            <ac:graphicFrameMk id="2" creationId="{FBAF1381-8B14-4E1B-C3B7-9E334018FD0D}"/>
          </ac:graphicFrameMkLst>
        </pc:graphicFrameChg>
        <pc:graphicFrameChg chg="add del mod">
          <ac:chgData name="Dula, Christopher (WTB)" userId="6e375f34-cedc-4bc1-93ac-b39fad27422b" providerId="ADAL" clId="{ABD569A2-4250-4E7D-BF49-8F413EAC17AC}" dt="2025-03-19T20:22:41.610" v="1097" actId="478"/>
          <ac:graphicFrameMkLst>
            <pc:docMk/>
            <pc:sldMk cId="2025819748" sldId="1068"/>
            <ac:graphicFrameMk id="4" creationId="{FBAF1381-8B14-4E1B-C3B7-9E334018FD0D}"/>
          </ac:graphicFrameMkLst>
        </pc:graphicFrameChg>
      </pc:sldChg>
      <pc:sldChg chg="addSp delSp modSp new mod">
        <pc:chgData name="Dula, Christopher (WTB)" userId="6e375f34-cedc-4bc1-93ac-b39fad27422b" providerId="ADAL" clId="{ABD569A2-4250-4E7D-BF49-8F413EAC17AC}" dt="2025-03-19T20:27:51.627" v="1138" actId="27918"/>
        <pc:sldMkLst>
          <pc:docMk/>
          <pc:sldMk cId="2811137083" sldId="1069"/>
        </pc:sldMkLst>
        <pc:spChg chg="del">
          <ac:chgData name="Dula, Christopher (WTB)" userId="6e375f34-cedc-4bc1-93ac-b39fad27422b" providerId="ADAL" clId="{ABD569A2-4250-4E7D-BF49-8F413EAC17AC}" dt="2025-03-19T18:04:43.035" v="625" actId="478"/>
          <ac:spMkLst>
            <pc:docMk/>
            <pc:sldMk cId="2811137083" sldId="1069"/>
            <ac:spMk id="2" creationId="{47DF4895-1048-9FF2-9841-DE06C0672D65}"/>
          </ac:spMkLst>
        </pc:spChg>
        <pc:spChg chg="mod">
          <ac:chgData name="Dula, Christopher (WTB)" userId="6e375f34-cedc-4bc1-93ac-b39fad27422b" providerId="ADAL" clId="{ABD569A2-4250-4E7D-BF49-8F413EAC17AC}" dt="2025-03-19T18:04:34.202" v="624" actId="20577"/>
          <ac:spMkLst>
            <pc:docMk/>
            <pc:sldMk cId="2811137083" sldId="1069"/>
            <ac:spMk id="3" creationId="{7FD2B8E0-83D2-F094-4638-A6929721E291}"/>
          </ac:spMkLst>
        </pc:spChg>
        <pc:spChg chg="add mod">
          <ac:chgData name="Dula, Christopher (WTB)" userId="6e375f34-cedc-4bc1-93ac-b39fad27422b" providerId="ADAL" clId="{ABD569A2-4250-4E7D-BF49-8F413EAC17AC}" dt="2025-03-19T18:04:46.298" v="631" actId="20577"/>
          <ac:spMkLst>
            <pc:docMk/>
            <pc:sldMk cId="2811137083" sldId="1069"/>
            <ac:spMk id="4" creationId="{0C59AFFE-C4B5-3529-BCCF-77387642D31B}"/>
          </ac:spMkLst>
        </pc:spChg>
        <pc:spChg chg="add del mod">
          <ac:chgData name="Dula, Christopher (WTB)" userId="6e375f34-cedc-4bc1-93ac-b39fad27422b" providerId="ADAL" clId="{ABD569A2-4250-4E7D-BF49-8F413EAC17AC}" dt="2025-03-19T20:27:21.053" v="1135" actId="478"/>
          <ac:spMkLst>
            <pc:docMk/>
            <pc:sldMk cId="2811137083" sldId="1069"/>
            <ac:spMk id="5" creationId="{89814972-2972-D8E6-1D96-9EB6485B5F46}"/>
          </ac:spMkLst>
        </pc:spChg>
        <pc:graphicFrameChg chg="add mod">
          <ac:chgData name="Dula, Christopher (WTB)" userId="6e375f34-cedc-4bc1-93ac-b39fad27422b" providerId="ADAL" clId="{ABD569A2-4250-4E7D-BF49-8F413EAC17AC}" dt="2025-03-19T20:27:32.768" v="1137" actId="207"/>
          <ac:graphicFrameMkLst>
            <pc:docMk/>
            <pc:sldMk cId="2811137083" sldId="1069"/>
            <ac:graphicFrameMk id="2" creationId="{2F2711FD-ADC5-B564-BB19-FBD29CE97BD0}"/>
          </ac:graphicFrameMkLst>
        </pc:graphicFrameChg>
        <pc:graphicFrameChg chg="add del mod">
          <ac:chgData name="Dula, Christopher (WTB)" userId="6e375f34-cedc-4bc1-93ac-b39fad27422b" providerId="ADAL" clId="{ABD569A2-4250-4E7D-BF49-8F413EAC17AC}" dt="2025-03-19T20:23:20.897" v="1100" actId="478"/>
          <ac:graphicFrameMkLst>
            <pc:docMk/>
            <pc:sldMk cId="2811137083" sldId="1069"/>
            <ac:graphicFrameMk id="6" creationId="{2F2711FD-ADC5-B564-BB19-FBD29CE97BD0}"/>
          </ac:graphicFrameMkLst>
        </pc:graphicFrameChg>
      </pc:sldChg>
      <pc:sldChg chg="addSp delSp modSp new mod">
        <pc:chgData name="Dula, Christopher (WTB)" userId="6e375f34-cedc-4bc1-93ac-b39fad27422b" providerId="ADAL" clId="{ABD569A2-4250-4E7D-BF49-8F413EAC17AC}" dt="2025-03-19T20:29:06.397" v="1148" actId="1035"/>
        <pc:sldMkLst>
          <pc:docMk/>
          <pc:sldMk cId="1303442602" sldId="1070"/>
        </pc:sldMkLst>
        <pc:spChg chg="mod">
          <ac:chgData name="Dula, Christopher (WTB)" userId="6e375f34-cedc-4bc1-93ac-b39fad27422b" providerId="ADAL" clId="{ABD569A2-4250-4E7D-BF49-8F413EAC17AC}" dt="2025-03-19T18:15:58.903" v="690" actId="1036"/>
          <ac:spMkLst>
            <pc:docMk/>
            <pc:sldMk cId="1303442602" sldId="1070"/>
            <ac:spMk id="2" creationId="{5C8FC59C-F651-5197-FA09-80F96A75DA7D}"/>
          </ac:spMkLst>
        </pc:spChg>
        <pc:spChg chg="mod">
          <ac:chgData name="Dula, Christopher (WTB)" userId="6e375f34-cedc-4bc1-93ac-b39fad27422b" providerId="ADAL" clId="{ABD569A2-4250-4E7D-BF49-8F413EAC17AC}" dt="2025-03-19T18:17:43.689" v="759" actId="20577"/>
          <ac:spMkLst>
            <pc:docMk/>
            <pc:sldMk cId="1303442602" sldId="1070"/>
            <ac:spMk id="3" creationId="{3E151D54-8DCC-7A12-8FAD-0797AF43F357}"/>
          </ac:spMkLst>
        </pc:spChg>
        <pc:spChg chg="add del mod">
          <ac:chgData name="Dula, Christopher (WTB)" userId="6e375f34-cedc-4bc1-93ac-b39fad27422b" providerId="ADAL" clId="{ABD569A2-4250-4E7D-BF49-8F413EAC17AC}" dt="2025-03-19T20:28:55.308" v="1145" actId="478"/>
          <ac:spMkLst>
            <pc:docMk/>
            <pc:sldMk cId="1303442602" sldId="1070"/>
            <ac:spMk id="5" creationId="{4BAA87A3-C873-933F-02D2-B73786FC8680}"/>
          </ac:spMkLst>
        </pc:spChg>
        <pc:graphicFrameChg chg="add del mod">
          <ac:chgData name="Dula, Christopher (WTB)" userId="6e375f34-cedc-4bc1-93ac-b39fad27422b" providerId="ADAL" clId="{ABD569A2-4250-4E7D-BF49-8F413EAC17AC}" dt="2025-03-19T20:23:46.335" v="1103" actId="478"/>
          <ac:graphicFrameMkLst>
            <pc:docMk/>
            <pc:sldMk cId="1303442602" sldId="1070"/>
            <ac:graphicFrameMk id="4" creationId="{46668E5C-3FB2-F0F5-6D9D-99D75F71847B}"/>
          </ac:graphicFrameMkLst>
        </pc:graphicFrameChg>
        <pc:graphicFrameChg chg="add mod">
          <ac:chgData name="Dula, Christopher (WTB)" userId="6e375f34-cedc-4bc1-93ac-b39fad27422b" providerId="ADAL" clId="{ABD569A2-4250-4E7D-BF49-8F413EAC17AC}" dt="2025-03-19T20:29:06.397" v="1148" actId="1035"/>
          <ac:graphicFrameMkLst>
            <pc:docMk/>
            <pc:sldMk cId="1303442602" sldId="1070"/>
            <ac:graphicFrameMk id="6" creationId="{46668E5C-3FB2-F0F5-6D9D-99D75F71847B}"/>
          </ac:graphicFrameMkLst>
        </pc:graphicFrameChg>
      </pc:sldChg>
      <pc:sldChg chg="addSp delSp modSp new mod">
        <pc:chgData name="Dula, Christopher (WTB)" userId="6e375f34-cedc-4bc1-93ac-b39fad27422b" providerId="ADAL" clId="{ABD569A2-4250-4E7D-BF49-8F413EAC17AC}" dt="2025-03-19T20:30:02.178" v="1158" actId="207"/>
        <pc:sldMkLst>
          <pc:docMk/>
          <pc:sldMk cId="1181505951" sldId="1071"/>
        </pc:sldMkLst>
        <pc:spChg chg="mod">
          <ac:chgData name="Dula, Christopher (WTB)" userId="6e375f34-cedc-4bc1-93ac-b39fad27422b" providerId="ADAL" clId="{ABD569A2-4250-4E7D-BF49-8F413EAC17AC}" dt="2025-03-19T18:18:08.247" v="767" actId="1036"/>
          <ac:spMkLst>
            <pc:docMk/>
            <pc:sldMk cId="1181505951" sldId="1071"/>
            <ac:spMk id="2" creationId="{60BEFDB8-232C-9081-216B-0A0197C428C5}"/>
          </ac:spMkLst>
        </pc:spChg>
        <pc:spChg chg="mod">
          <ac:chgData name="Dula, Christopher (WTB)" userId="6e375f34-cedc-4bc1-93ac-b39fad27422b" providerId="ADAL" clId="{ABD569A2-4250-4E7D-BF49-8F413EAC17AC}" dt="2025-03-19T18:17:37.865" v="742" actId="20577"/>
          <ac:spMkLst>
            <pc:docMk/>
            <pc:sldMk cId="1181505951" sldId="1071"/>
            <ac:spMk id="3" creationId="{EECC95D7-7C77-858D-0978-DB4A612678E0}"/>
          </ac:spMkLst>
        </pc:spChg>
        <pc:spChg chg="add del mod">
          <ac:chgData name="Dula, Christopher (WTB)" userId="6e375f34-cedc-4bc1-93ac-b39fad27422b" providerId="ADAL" clId="{ABD569A2-4250-4E7D-BF49-8F413EAC17AC}" dt="2025-03-19T20:29:53.487" v="1156" actId="478"/>
          <ac:spMkLst>
            <pc:docMk/>
            <pc:sldMk cId="1181505951" sldId="1071"/>
            <ac:spMk id="5" creationId="{A95B16AC-149E-76E5-1965-6DC0381E69D3}"/>
          </ac:spMkLst>
        </pc:spChg>
        <pc:graphicFrameChg chg="add del mod">
          <ac:chgData name="Dula, Christopher (WTB)" userId="6e375f34-cedc-4bc1-93ac-b39fad27422b" providerId="ADAL" clId="{ABD569A2-4250-4E7D-BF49-8F413EAC17AC}" dt="2025-03-19T20:24:25.307" v="1106" actId="478"/>
          <ac:graphicFrameMkLst>
            <pc:docMk/>
            <pc:sldMk cId="1181505951" sldId="1071"/>
            <ac:graphicFrameMk id="4" creationId="{30C6769A-7DD8-4DB5-ABE4-3B3B411E41F1}"/>
          </ac:graphicFrameMkLst>
        </pc:graphicFrameChg>
        <pc:graphicFrameChg chg="add mod">
          <ac:chgData name="Dula, Christopher (WTB)" userId="6e375f34-cedc-4bc1-93ac-b39fad27422b" providerId="ADAL" clId="{ABD569A2-4250-4E7D-BF49-8F413EAC17AC}" dt="2025-03-19T20:30:02.178" v="1158" actId="207"/>
          <ac:graphicFrameMkLst>
            <pc:docMk/>
            <pc:sldMk cId="1181505951" sldId="1071"/>
            <ac:graphicFrameMk id="6" creationId="{30C6769A-7DD8-4DB5-ABE4-3B3B411E41F1}"/>
          </ac:graphicFrameMkLst>
        </pc:graphicFrameChg>
      </pc:sldChg>
      <pc:sldChg chg="addSp delSp modSp new mod modNotesTx">
        <pc:chgData name="Dula, Christopher (WTB)" userId="6e375f34-cedc-4bc1-93ac-b39fad27422b" providerId="ADAL" clId="{ABD569A2-4250-4E7D-BF49-8F413EAC17AC}" dt="2025-03-19T20:31:00.630" v="1168" actId="478"/>
        <pc:sldMkLst>
          <pc:docMk/>
          <pc:sldMk cId="1090410275" sldId="1072"/>
        </pc:sldMkLst>
        <pc:spChg chg="add del mod">
          <ac:chgData name="Dula, Christopher (WTB)" userId="6e375f34-cedc-4bc1-93ac-b39fad27422b" providerId="ADAL" clId="{ABD569A2-4250-4E7D-BF49-8F413EAC17AC}" dt="2025-03-19T18:20:56.137" v="816" actId="14100"/>
          <ac:spMkLst>
            <pc:docMk/>
            <pc:sldMk cId="1090410275" sldId="1072"/>
            <ac:spMk id="2" creationId="{3C090B13-97F9-37F5-E097-4EABCF77DD0D}"/>
          </ac:spMkLst>
        </pc:spChg>
        <pc:spChg chg="mod">
          <ac:chgData name="Dula, Christopher (WTB)" userId="6e375f34-cedc-4bc1-93ac-b39fad27422b" providerId="ADAL" clId="{ABD569A2-4250-4E7D-BF49-8F413EAC17AC}" dt="2025-03-19T18:20:39.962" v="807" actId="20577"/>
          <ac:spMkLst>
            <pc:docMk/>
            <pc:sldMk cId="1090410275" sldId="1072"/>
            <ac:spMk id="3" creationId="{74D37560-3EBA-1468-0FAF-42271C91BFC9}"/>
          </ac:spMkLst>
        </pc:spChg>
        <pc:spChg chg="add del mod">
          <ac:chgData name="Dula, Christopher (WTB)" userId="6e375f34-cedc-4bc1-93ac-b39fad27422b" providerId="ADAL" clId="{ABD569A2-4250-4E7D-BF49-8F413EAC17AC}" dt="2025-03-19T18:20:52.731" v="814" actId="478"/>
          <ac:spMkLst>
            <pc:docMk/>
            <pc:sldMk cId="1090410275" sldId="1072"/>
            <ac:spMk id="5" creationId="{6E534BCD-5383-A22F-BD71-DA5965082110}"/>
          </ac:spMkLst>
        </pc:spChg>
        <pc:spChg chg="add del mod">
          <ac:chgData name="Dula, Christopher (WTB)" userId="6e375f34-cedc-4bc1-93ac-b39fad27422b" providerId="ADAL" clId="{ABD569A2-4250-4E7D-BF49-8F413EAC17AC}" dt="2025-03-19T20:31:00.630" v="1168" actId="478"/>
          <ac:spMkLst>
            <pc:docMk/>
            <pc:sldMk cId="1090410275" sldId="1072"/>
            <ac:spMk id="6" creationId="{C79B5B64-5DE2-3713-61F4-E75FE102A5C7}"/>
          </ac:spMkLst>
        </pc:spChg>
        <pc:graphicFrameChg chg="add mod">
          <ac:chgData name="Dula, Christopher (WTB)" userId="6e375f34-cedc-4bc1-93ac-b39fad27422b" providerId="ADAL" clId="{ABD569A2-4250-4E7D-BF49-8F413EAC17AC}" dt="2025-03-19T20:30:53.040" v="1167" actId="207"/>
          <ac:graphicFrameMkLst>
            <pc:docMk/>
            <pc:sldMk cId="1090410275" sldId="1072"/>
            <ac:graphicFrameMk id="4" creationId="{6DA10231-C3E1-BE5E-1C47-EAED327DD4C2}"/>
          </ac:graphicFrameMkLst>
        </pc:graphicFrameChg>
        <pc:graphicFrameChg chg="add del mod">
          <ac:chgData name="Dula, Christopher (WTB)" userId="6e375f34-cedc-4bc1-93ac-b39fad27422b" providerId="ADAL" clId="{ABD569A2-4250-4E7D-BF49-8F413EAC17AC}" dt="2025-03-19T20:24:49.736" v="1109" actId="478"/>
          <ac:graphicFrameMkLst>
            <pc:docMk/>
            <pc:sldMk cId="1090410275" sldId="1072"/>
            <ac:graphicFrameMk id="7" creationId="{6DA10231-C3E1-BE5E-1C47-EAED327DD4C2}"/>
          </ac:graphicFrameMkLst>
        </pc:graphicFrameChg>
      </pc:sldChg>
      <pc:sldChg chg="addSp modSp new mod">
        <pc:chgData name="Dula, Christopher (WTB)" userId="6e375f34-cedc-4bc1-93ac-b39fad27422b" providerId="ADAL" clId="{ABD569A2-4250-4E7D-BF49-8F413EAC17AC}" dt="2025-03-19T18:28:18.965" v="1083" actId="313"/>
        <pc:sldMkLst>
          <pc:docMk/>
          <pc:sldMk cId="1273161151" sldId="1073"/>
        </pc:sldMkLst>
        <pc:spChg chg="mod">
          <ac:chgData name="Dula, Christopher (WTB)" userId="6e375f34-cedc-4bc1-93ac-b39fad27422b" providerId="ADAL" clId="{ABD569A2-4250-4E7D-BF49-8F413EAC17AC}" dt="2025-03-19T18:26:01.235" v="1034" actId="1036"/>
          <ac:spMkLst>
            <pc:docMk/>
            <pc:sldMk cId="1273161151" sldId="1073"/>
            <ac:spMk id="2" creationId="{CF94798E-6365-F736-4086-F9C0166C8C4E}"/>
          </ac:spMkLst>
        </pc:spChg>
        <pc:spChg chg="mod">
          <ac:chgData name="Dula, Christopher (WTB)" userId="6e375f34-cedc-4bc1-93ac-b39fad27422b" providerId="ADAL" clId="{ABD569A2-4250-4E7D-BF49-8F413EAC17AC}" dt="2025-03-19T18:27:26.340" v="1058" actId="20577"/>
          <ac:spMkLst>
            <pc:docMk/>
            <pc:sldMk cId="1273161151" sldId="1073"/>
            <ac:spMk id="3" creationId="{A1063027-5145-59C5-6FFD-C607B5576AE3}"/>
          </ac:spMkLst>
        </pc:spChg>
        <pc:spChg chg="add mod">
          <ac:chgData name="Dula, Christopher (WTB)" userId="6e375f34-cedc-4bc1-93ac-b39fad27422b" providerId="ADAL" clId="{ABD569A2-4250-4E7D-BF49-8F413EAC17AC}" dt="2025-03-19T18:28:18.965" v="1083" actId="313"/>
          <ac:spMkLst>
            <pc:docMk/>
            <pc:sldMk cId="1273161151" sldId="1073"/>
            <ac:spMk id="4" creationId="{07415C80-608A-0EC0-3043-63C945925328}"/>
          </ac:spMkLst>
        </pc:spChg>
      </pc:sldChg>
      <pc:sldChg chg="modSp add mod">
        <pc:chgData name="Dula, Christopher (WTB)" userId="6e375f34-cedc-4bc1-93ac-b39fad27422b" providerId="ADAL" clId="{ABD569A2-4250-4E7D-BF49-8F413EAC17AC}" dt="2025-03-19T18:28:32.395" v="1093" actId="313"/>
        <pc:sldMkLst>
          <pc:docMk/>
          <pc:sldMk cId="4277177050" sldId="1074"/>
        </pc:sldMkLst>
        <pc:spChg chg="mod">
          <ac:chgData name="Dula, Christopher (WTB)" userId="6e375f34-cedc-4bc1-93ac-b39fad27422b" providerId="ADAL" clId="{ABD569A2-4250-4E7D-BF49-8F413EAC17AC}" dt="2025-03-19T18:27:33.196" v="1067" actId="20577"/>
          <ac:spMkLst>
            <pc:docMk/>
            <pc:sldMk cId="4277177050" sldId="1074"/>
            <ac:spMk id="3" creationId="{9AEDCC4D-5431-947E-70F0-6B644A9F03EB}"/>
          </ac:spMkLst>
        </pc:spChg>
        <pc:spChg chg="mod">
          <ac:chgData name="Dula, Christopher (WTB)" userId="6e375f34-cedc-4bc1-93ac-b39fad27422b" providerId="ADAL" clId="{ABD569A2-4250-4E7D-BF49-8F413EAC17AC}" dt="2025-03-19T18:28:32.395" v="1093" actId="313"/>
          <ac:spMkLst>
            <pc:docMk/>
            <pc:sldMk cId="4277177050" sldId="1074"/>
            <ac:spMk id="4" creationId="{53C78277-7599-119B-4202-34754CB68FD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12A60"/>
            </a:solidFill>
            <a:ln>
              <a:noFill/>
            </a:ln>
            <a:effectLst/>
          </c:spPr>
          <c:invertIfNegative val="0"/>
          <c:dPt>
            <c:idx val="1"/>
            <c:invertIfNegative val="0"/>
            <c:bubble3D val="0"/>
            <c:spPr>
              <a:solidFill>
                <a:srgbClr val="E46C0A"/>
              </a:solidFill>
              <a:ln>
                <a:noFill/>
              </a:ln>
              <a:effectLst/>
            </c:spPr>
            <c:extLst>
              <c:ext xmlns:c16="http://schemas.microsoft.com/office/drawing/2014/chart" uri="{C3380CC4-5D6E-409C-BE32-E72D297353CC}">
                <c16:uniqueId val="{00000001-D921-4CE4-9F02-76DBA2B21E90}"/>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ptos Display" panose="020B00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Sheet1!$A$4:$A$5</c:f>
              <c:strCache>
                <c:ptCount val="2"/>
                <c:pt idx="0">
                  <c:v>Yes, we should have concentrated time together to make these important decisions.</c:v>
                </c:pt>
                <c:pt idx="1">
                  <c:v>No, we don’t have enough actionable information to make a dedicated retreat worthwhile. We can use existing meeting times to make these decisions.</c:v>
                </c:pt>
              </c:strCache>
            </c:strRef>
          </c:cat>
          <c:val>
            <c:numRef>
              <c:f>Sheet1!$B$4:$B$5</c:f>
              <c:numCache>
                <c:formatCode>General</c:formatCode>
                <c:ptCount val="2"/>
                <c:pt idx="0">
                  <c:v>0.375</c:v>
                </c:pt>
                <c:pt idx="1">
                  <c:v>0.625</c:v>
                </c:pt>
              </c:numCache>
            </c:numRef>
          </c:val>
          <c:extLst>
            <c:ext xmlns:c16="http://schemas.microsoft.com/office/drawing/2014/chart" uri="{C3380CC4-5D6E-409C-BE32-E72D297353CC}">
              <c16:uniqueId val="{00000002-D921-4CE4-9F02-76DBA2B21E90}"/>
            </c:ext>
          </c:extLst>
        </c:ser>
        <c:dLbls>
          <c:showLegendKey val="0"/>
          <c:showVal val="0"/>
          <c:showCatName val="0"/>
          <c:showSerName val="0"/>
          <c:showPercent val="0"/>
          <c:showBubbleSize val="0"/>
        </c:dLbls>
        <c:gapWidth val="219"/>
        <c:overlap val="-27"/>
        <c:axId val="667074608"/>
        <c:axId val="667063568"/>
      </c:barChart>
      <c:catAx>
        <c:axId val="667074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tos Display" panose="020B0004020202020204" pitchFamily="34" charset="0"/>
                <a:ea typeface="+mn-ea"/>
                <a:cs typeface="+mn-cs"/>
              </a:defRPr>
            </a:pPr>
            <a:endParaRPr lang="en-US"/>
          </a:p>
        </c:txPr>
        <c:crossAx val="667063568"/>
        <c:crosses val="autoZero"/>
        <c:auto val="1"/>
        <c:lblAlgn val="ctr"/>
        <c:lblOffset val="100"/>
        <c:noMultiLvlLbl val="0"/>
      </c:catAx>
      <c:valAx>
        <c:axId val="667063568"/>
        <c:scaling>
          <c:orientation val="minMax"/>
        </c:scaling>
        <c:delete val="1"/>
        <c:axPos val="l"/>
        <c:numFmt formatCode="General" sourceLinked="1"/>
        <c:majorTickMark val="none"/>
        <c:minorTickMark val="none"/>
        <c:tickLblPos val="nextTo"/>
        <c:crossAx val="667074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ptos Display" panose="020B00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12A60"/>
            </a:solidFill>
            <a:ln>
              <a:noFill/>
            </a:ln>
            <a:effectLst/>
          </c:spPr>
          <c:invertIfNegative val="0"/>
          <c:dPt>
            <c:idx val="1"/>
            <c:invertIfNegative val="0"/>
            <c:bubble3D val="0"/>
            <c:spPr>
              <a:solidFill>
                <a:srgbClr val="E46C0A"/>
              </a:solidFill>
              <a:ln>
                <a:noFill/>
              </a:ln>
              <a:effectLst/>
            </c:spPr>
            <c:extLst>
              <c:ext xmlns:c16="http://schemas.microsoft.com/office/drawing/2014/chart" uri="{C3380CC4-5D6E-409C-BE32-E72D297353CC}">
                <c16:uniqueId val="{00000001-2100-4F53-B6BA-A286447D2BEB}"/>
              </c:ext>
            </c:extLst>
          </c:dPt>
          <c:dPt>
            <c:idx val="2"/>
            <c:invertIfNegative val="0"/>
            <c:bubble3D val="0"/>
            <c:spPr>
              <a:solidFill>
                <a:srgbClr val="438086"/>
              </a:solidFill>
              <a:ln>
                <a:noFill/>
              </a:ln>
              <a:effectLst/>
            </c:spPr>
            <c:extLst>
              <c:ext xmlns:c16="http://schemas.microsoft.com/office/drawing/2014/chart" uri="{C3380CC4-5D6E-409C-BE32-E72D297353CC}">
                <c16:uniqueId val="{00000003-2100-4F53-B6BA-A286447D2BEB}"/>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ptos Display" panose="020B00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Sheet2!$A$3:$A$5</c:f>
              <c:strCache>
                <c:ptCount val="3"/>
                <c:pt idx="0">
                  <c:v>A traditional 2-day format, in person, with a facilitator.</c:v>
                </c:pt>
                <c:pt idx="1">
                  <c:v>A virtual 2-day format, with a facilitator.</c:v>
                </c:pt>
                <c:pt idx="2">
                  <c:v>A set of 4 smaller meetings (no more than 2 hours each), virtual, over a 4 to 6-week period.</c:v>
                </c:pt>
              </c:strCache>
            </c:strRef>
          </c:cat>
          <c:val>
            <c:numRef>
              <c:f>Sheet2!$B$3:$B$5</c:f>
              <c:numCache>
                <c:formatCode>General</c:formatCode>
                <c:ptCount val="3"/>
                <c:pt idx="0">
                  <c:v>0.5</c:v>
                </c:pt>
                <c:pt idx="1">
                  <c:v>0.16666666666666666</c:v>
                </c:pt>
                <c:pt idx="2">
                  <c:v>0.33333333333333331</c:v>
                </c:pt>
              </c:numCache>
            </c:numRef>
          </c:val>
          <c:extLst>
            <c:ext xmlns:c16="http://schemas.microsoft.com/office/drawing/2014/chart" uri="{C3380CC4-5D6E-409C-BE32-E72D297353CC}">
              <c16:uniqueId val="{00000004-2100-4F53-B6BA-A286447D2BEB}"/>
            </c:ext>
          </c:extLst>
        </c:ser>
        <c:dLbls>
          <c:dLblPos val="outEnd"/>
          <c:showLegendKey val="0"/>
          <c:showVal val="1"/>
          <c:showCatName val="0"/>
          <c:showSerName val="0"/>
          <c:showPercent val="0"/>
          <c:showBubbleSize val="0"/>
        </c:dLbls>
        <c:gapWidth val="219"/>
        <c:overlap val="-27"/>
        <c:axId val="439360752"/>
        <c:axId val="431930512"/>
      </c:barChart>
      <c:catAx>
        <c:axId val="439360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tos Display" panose="020B0004020202020204" pitchFamily="34" charset="0"/>
                <a:ea typeface="+mn-ea"/>
                <a:cs typeface="+mn-cs"/>
              </a:defRPr>
            </a:pPr>
            <a:endParaRPr lang="en-US"/>
          </a:p>
        </c:txPr>
        <c:crossAx val="431930512"/>
        <c:crosses val="autoZero"/>
        <c:auto val="1"/>
        <c:lblAlgn val="ctr"/>
        <c:lblOffset val="100"/>
        <c:noMultiLvlLbl val="0"/>
      </c:catAx>
      <c:valAx>
        <c:axId val="431930512"/>
        <c:scaling>
          <c:orientation val="minMax"/>
        </c:scaling>
        <c:delete val="1"/>
        <c:axPos val="l"/>
        <c:numFmt formatCode="General" sourceLinked="1"/>
        <c:majorTickMark val="none"/>
        <c:minorTickMark val="none"/>
        <c:tickLblPos val="nextTo"/>
        <c:crossAx val="4393607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ptos Display" panose="020B00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B0153"/>
            </a:solidFill>
            <a:ln>
              <a:noFill/>
            </a:ln>
            <a:effectLst/>
          </c:spPr>
          <c:invertIfNegative val="0"/>
          <c:dPt>
            <c:idx val="4"/>
            <c:invertIfNegative val="0"/>
            <c:bubble3D val="0"/>
            <c:spPr>
              <a:solidFill>
                <a:srgbClr val="E46C0A"/>
              </a:solidFill>
              <a:ln>
                <a:noFill/>
              </a:ln>
              <a:effectLst/>
            </c:spPr>
            <c:extLst>
              <c:ext xmlns:c16="http://schemas.microsoft.com/office/drawing/2014/chart" uri="{C3380CC4-5D6E-409C-BE32-E72D297353CC}">
                <c16:uniqueId val="{00000001-EF1A-4CD0-9825-92462ECAE44D}"/>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ptos Display" panose="020B00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Sheet3!$A$4:$A$8</c:f>
              <c:strCache>
                <c:ptCount val="5"/>
                <c:pt idx="0">
                  <c:v>May 13-15, 2025</c:v>
                </c:pt>
                <c:pt idx="1">
                  <c:v>June 2025 (Dates TBD)</c:v>
                </c:pt>
                <c:pt idx="2">
                  <c:v>July 2025 (Dates TBD</c:v>
                </c:pt>
                <c:pt idx="3">
                  <c:v>I have no preference.</c:v>
                </c:pt>
                <c:pt idx="4">
                  <c:v>I am unable to participate in any of these options.</c:v>
                </c:pt>
              </c:strCache>
            </c:strRef>
          </c:cat>
          <c:val>
            <c:numRef>
              <c:f>Sheet3!$B$4:$B$8</c:f>
              <c:numCache>
                <c:formatCode>General</c:formatCode>
                <c:ptCount val="5"/>
                <c:pt idx="0">
                  <c:v>0.25</c:v>
                </c:pt>
                <c:pt idx="1">
                  <c:v>0.375</c:v>
                </c:pt>
                <c:pt idx="2">
                  <c:v>0.25</c:v>
                </c:pt>
                <c:pt idx="3">
                  <c:v>0</c:v>
                </c:pt>
                <c:pt idx="4">
                  <c:v>0.125</c:v>
                </c:pt>
              </c:numCache>
            </c:numRef>
          </c:val>
          <c:extLst>
            <c:ext xmlns:c16="http://schemas.microsoft.com/office/drawing/2014/chart" uri="{C3380CC4-5D6E-409C-BE32-E72D297353CC}">
              <c16:uniqueId val="{00000000-EF1A-4CD0-9825-92462ECAE44D}"/>
            </c:ext>
          </c:extLst>
        </c:ser>
        <c:dLbls>
          <c:showLegendKey val="0"/>
          <c:showVal val="0"/>
          <c:showCatName val="0"/>
          <c:showSerName val="0"/>
          <c:showPercent val="0"/>
          <c:showBubbleSize val="0"/>
        </c:dLbls>
        <c:gapWidth val="219"/>
        <c:overlap val="-27"/>
        <c:axId val="672528544"/>
        <c:axId val="672528064"/>
      </c:barChart>
      <c:catAx>
        <c:axId val="67252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tos Display" panose="020B0004020202020204" pitchFamily="34" charset="0"/>
                <a:ea typeface="+mn-ea"/>
                <a:cs typeface="+mn-cs"/>
              </a:defRPr>
            </a:pPr>
            <a:endParaRPr lang="en-US"/>
          </a:p>
        </c:txPr>
        <c:crossAx val="672528064"/>
        <c:crosses val="autoZero"/>
        <c:auto val="1"/>
        <c:lblAlgn val="ctr"/>
        <c:lblOffset val="100"/>
        <c:noMultiLvlLbl val="0"/>
      </c:catAx>
      <c:valAx>
        <c:axId val="672528064"/>
        <c:scaling>
          <c:orientation val="minMax"/>
        </c:scaling>
        <c:delete val="1"/>
        <c:axPos val="l"/>
        <c:numFmt formatCode="General" sourceLinked="1"/>
        <c:majorTickMark val="none"/>
        <c:minorTickMark val="none"/>
        <c:tickLblPos val="nextTo"/>
        <c:crossAx val="6725285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ptos Display" panose="020B00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B0153"/>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ptos Display" panose="020B00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Sheet4!$A$3:$A$7</c:f>
              <c:strCache>
                <c:ptCount val="5"/>
                <c:pt idx="0">
                  <c:v>Food and beverages</c:v>
                </c:pt>
                <c:pt idx="1">
                  <c:v>Meeting facilities</c:v>
                </c:pt>
                <c:pt idx="2">
                  <c:v>Travel</c:v>
                </c:pt>
                <c:pt idx="3">
                  <c:v>Lodging</c:v>
                </c:pt>
                <c:pt idx="4">
                  <c:v>Facilitation</c:v>
                </c:pt>
              </c:strCache>
            </c:strRef>
          </c:cat>
          <c:val>
            <c:numRef>
              <c:f>Sheet4!$B$3:$B$7</c:f>
              <c:numCache>
                <c:formatCode>General</c:formatCode>
                <c:ptCount val="5"/>
                <c:pt idx="0">
                  <c:v>1</c:v>
                </c:pt>
                <c:pt idx="1">
                  <c:v>0.8</c:v>
                </c:pt>
                <c:pt idx="2">
                  <c:v>0.8</c:v>
                </c:pt>
                <c:pt idx="3">
                  <c:v>0.8</c:v>
                </c:pt>
                <c:pt idx="4">
                  <c:v>0.8</c:v>
                </c:pt>
              </c:numCache>
            </c:numRef>
          </c:val>
          <c:extLst>
            <c:ext xmlns:c16="http://schemas.microsoft.com/office/drawing/2014/chart" uri="{C3380CC4-5D6E-409C-BE32-E72D297353CC}">
              <c16:uniqueId val="{00000000-45CC-477A-B870-5816E40F2BB5}"/>
            </c:ext>
          </c:extLst>
        </c:ser>
        <c:dLbls>
          <c:dLblPos val="outEnd"/>
          <c:showLegendKey val="0"/>
          <c:showVal val="1"/>
          <c:showCatName val="0"/>
          <c:showSerName val="0"/>
          <c:showPercent val="0"/>
          <c:showBubbleSize val="0"/>
        </c:dLbls>
        <c:gapWidth val="219"/>
        <c:overlap val="-27"/>
        <c:axId val="439361712"/>
        <c:axId val="576954656"/>
      </c:barChart>
      <c:catAx>
        <c:axId val="43936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tos Display" panose="020B0004020202020204" pitchFamily="34" charset="0"/>
                <a:ea typeface="+mn-ea"/>
                <a:cs typeface="+mn-cs"/>
              </a:defRPr>
            </a:pPr>
            <a:endParaRPr lang="en-US"/>
          </a:p>
        </c:txPr>
        <c:crossAx val="576954656"/>
        <c:crosses val="autoZero"/>
        <c:auto val="1"/>
        <c:lblAlgn val="ctr"/>
        <c:lblOffset val="100"/>
        <c:noMultiLvlLbl val="0"/>
      </c:catAx>
      <c:valAx>
        <c:axId val="576954656"/>
        <c:scaling>
          <c:orientation val="minMax"/>
        </c:scaling>
        <c:delete val="1"/>
        <c:axPos val="l"/>
        <c:numFmt formatCode="General" sourceLinked="1"/>
        <c:majorTickMark val="none"/>
        <c:minorTickMark val="none"/>
        <c:tickLblPos val="nextTo"/>
        <c:crossAx val="43936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ptos Display" panose="020B00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B0153"/>
            </a:solidFill>
            <a:ln>
              <a:noFill/>
            </a:ln>
            <a:effectLst/>
          </c:spPr>
          <c:invertIfNegative val="0"/>
          <c:dPt>
            <c:idx val="1"/>
            <c:invertIfNegative val="0"/>
            <c:bubble3D val="0"/>
            <c:spPr>
              <a:solidFill>
                <a:srgbClr val="E46C0A"/>
              </a:solidFill>
              <a:ln>
                <a:noFill/>
              </a:ln>
              <a:effectLst/>
            </c:spPr>
            <c:extLst>
              <c:ext xmlns:c16="http://schemas.microsoft.com/office/drawing/2014/chart" uri="{C3380CC4-5D6E-409C-BE32-E72D297353CC}">
                <c16:uniqueId val="{00000001-ACD4-4CAA-82A3-5FDAB373E92F}"/>
              </c:ext>
            </c:extLst>
          </c:dPt>
          <c:dLbls>
            <c:numFmt formatCode="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ptos Display" panose="020B00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Sheet5!$A$2:$A$3</c:f>
              <c:strCache>
                <c:ptCount val="2"/>
                <c:pt idx="0">
                  <c:v>Yes</c:v>
                </c:pt>
                <c:pt idx="1">
                  <c:v>No</c:v>
                </c:pt>
              </c:strCache>
            </c:strRef>
          </c:cat>
          <c:val>
            <c:numRef>
              <c:f>Sheet5!$B$2:$B$3</c:f>
              <c:numCache>
                <c:formatCode>General</c:formatCode>
                <c:ptCount val="2"/>
                <c:pt idx="0">
                  <c:v>0.33333333333333331</c:v>
                </c:pt>
                <c:pt idx="1">
                  <c:v>0.66666666666666663</c:v>
                </c:pt>
              </c:numCache>
            </c:numRef>
          </c:val>
          <c:extLst>
            <c:ext xmlns:c16="http://schemas.microsoft.com/office/drawing/2014/chart" uri="{C3380CC4-5D6E-409C-BE32-E72D297353CC}">
              <c16:uniqueId val="{00000000-ACD4-4CAA-82A3-5FDAB373E92F}"/>
            </c:ext>
          </c:extLst>
        </c:ser>
        <c:dLbls>
          <c:dLblPos val="outEnd"/>
          <c:showLegendKey val="0"/>
          <c:showVal val="1"/>
          <c:showCatName val="0"/>
          <c:showSerName val="0"/>
          <c:showPercent val="0"/>
          <c:showBubbleSize val="0"/>
        </c:dLbls>
        <c:gapWidth val="219"/>
        <c:overlap val="-27"/>
        <c:axId val="585831728"/>
        <c:axId val="585831248"/>
      </c:barChart>
      <c:catAx>
        <c:axId val="585831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tos Display" panose="020B0004020202020204" pitchFamily="34" charset="0"/>
                <a:ea typeface="+mn-ea"/>
                <a:cs typeface="+mn-cs"/>
              </a:defRPr>
            </a:pPr>
            <a:endParaRPr lang="en-US"/>
          </a:p>
        </c:txPr>
        <c:crossAx val="585831248"/>
        <c:crosses val="autoZero"/>
        <c:auto val="1"/>
        <c:lblAlgn val="ctr"/>
        <c:lblOffset val="100"/>
        <c:noMultiLvlLbl val="0"/>
      </c:catAx>
      <c:valAx>
        <c:axId val="585831248"/>
        <c:scaling>
          <c:orientation val="minMax"/>
        </c:scaling>
        <c:delete val="1"/>
        <c:axPos val="l"/>
        <c:numFmt formatCode="General" sourceLinked="1"/>
        <c:majorTickMark val="none"/>
        <c:minorTickMark val="none"/>
        <c:tickLblPos val="nextTo"/>
        <c:crossAx val="5858317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ptos Display" panose="020B00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B0153"/>
            </a:solidFill>
            <a:ln>
              <a:noFill/>
            </a:ln>
            <a:effectLst/>
          </c:spPr>
          <c:invertIfNegative val="0"/>
          <c:dPt>
            <c:idx val="1"/>
            <c:invertIfNegative val="0"/>
            <c:bubble3D val="0"/>
            <c:spPr>
              <a:solidFill>
                <a:srgbClr val="E46C0A"/>
              </a:solidFill>
              <a:ln>
                <a:noFill/>
              </a:ln>
              <a:effectLst/>
            </c:spPr>
            <c:extLst>
              <c:ext xmlns:c16="http://schemas.microsoft.com/office/drawing/2014/chart" uri="{C3380CC4-5D6E-409C-BE32-E72D297353CC}">
                <c16:uniqueId val="{00000001-9D43-4944-B7AF-85C29CD95897}"/>
              </c:ext>
            </c:extLst>
          </c:dPt>
          <c:dPt>
            <c:idx val="2"/>
            <c:invertIfNegative val="0"/>
            <c:bubble3D val="0"/>
            <c:spPr>
              <a:solidFill>
                <a:srgbClr val="438086"/>
              </a:solidFill>
              <a:ln>
                <a:noFill/>
              </a:ln>
              <a:effectLst/>
            </c:spPr>
            <c:extLst>
              <c:ext xmlns:c16="http://schemas.microsoft.com/office/drawing/2014/chart" uri="{C3380CC4-5D6E-409C-BE32-E72D297353CC}">
                <c16:uniqueId val="{00000002-9D43-4944-B7AF-85C29CD95897}"/>
              </c:ext>
            </c:extLst>
          </c:dPt>
          <c:dLbls>
            <c:numFmt formatCode="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ptos Display" panose="020B00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Sheet6!$A$2:$A$4</c:f>
              <c:strCache>
                <c:ptCount val="3"/>
                <c:pt idx="0">
                  <c:v>Yes</c:v>
                </c:pt>
                <c:pt idx="1">
                  <c:v>No</c:v>
                </c:pt>
                <c:pt idx="2">
                  <c:v>Maybe</c:v>
                </c:pt>
              </c:strCache>
            </c:strRef>
          </c:cat>
          <c:val>
            <c:numRef>
              <c:f>Sheet6!$B$2:$B$4</c:f>
              <c:numCache>
                <c:formatCode>General</c:formatCode>
                <c:ptCount val="3"/>
                <c:pt idx="0">
                  <c:v>0.33333333333333331</c:v>
                </c:pt>
                <c:pt idx="1">
                  <c:v>0.16666666666666666</c:v>
                </c:pt>
                <c:pt idx="2">
                  <c:v>0.5</c:v>
                </c:pt>
              </c:numCache>
            </c:numRef>
          </c:val>
          <c:extLst>
            <c:ext xmlns:c16="http://schemas.microsoft.com/office/drawing/2014/chart" uri="{C3380CC4-5D6E-409C-BE32-E72D297353CC}">
              <c16:uniqueId val="{00000000-9D43-4944-B7AF-85C29CD95897}"/>
            </c:ext>
          </c:extLst>
        </c:ser>
        <c:dLbls>
          <c:dLblPos val="outEnd"/>
          <c:showLegendKey val="0"/>
          <c:showVal val="1"/>
          <c:showCatName val="0"/>
          <c:showSerName val="0"/>
          <c:showPercent val="0"/>
          <c:showBubbleSize val="0"/>
        </c:dLbls>
        <c:gapWidth val="219"/>
        <c:overlap val="-27"/>
        <c:axId val="429381360"/>
        <c:axId val="429383280"/>
      </c:barChart>
      <c:catAx>
        <c:axId val="429381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tos Display" panose="020B0004020202020204" pitchFamily="34" charset="0"/>
                <a:ea typeface="+mn-ea"/>
                <a:cs typeface="+mn-cs"/>
              </a:defRPr>
            </a:pPr>
            <a:endParaRPr lang="en-US"/>
          </a:p>
        </c:txPr>
        <c:crossAx val="429383280"/>
        <c:crosses val="autoZero"/>
        <c:auto val="1"/>
        <c:lblAlgn val="ctr"/>
        <c:lblOffset val="100"/>
        <c:noMultiLvlLbl val="0"/>
      </c:catAx>
      <c:valAx>
        <c:axId val="429383280"/>
        <c:scaling>
          <c:orientation val="minMax"/>
        </c:scaling>
        <c:delete val="1"/>
        <c:axPos val="l"/>
        <c:numFmt formatCode="General" sourceLinked="1"/>
        <c:majorTickMark val="none"/>
        <c:minorTickMark val="none"/>
        <c:tickLblPos val="nextTo"/>
        <c:crossAx val="4293813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ptos Display" panose="020B00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339" cy="355124"/>
          </a:xfrm>
          <a:prstGeom prst="rect">
            <a:avLst/>
          </a:prstGeom>
        </p:spPr>
        <p:txBody>
          <a:bodyPr vert="horz" lIns="94209" tIns="47105" rIns="94209" bIns="47105" rtlCol="0"/>
          <a:lstStyle>
            <a:lvl1pPr algn="l">
              <a:defRPr sz="1200"/>
            </a:lvl1pPr>
          </a:lstStyle>
          <a:p>
            <a:endParaRPr lang="en-US"/>
          </a:p>
        </p:txBody>
      </p:sp>
      <p:sp>
        <p:nvSpPr>
          <p:cNvPr id="3" name="Date Placeholder 2"/>
          <p:cNvSpPr>
            <a:spLocks noGrp="1"/>
          </p:cNvSpPr>
          <p:nvPr>
            <p:ph type="dt" idx="1"/>
          </p:nvPr>
        </p:nvSpPr>
        <p:spPr>
          <a:xfrm>
            <a:off x="5317966" y="0"/>
            <a:ext cx="4068339" cy="355124"/>
          </a:xfrm>
          <a:prstGeom prst="rect">
            <a:avLst/>
          </a:prstGeom>
        </p:spPr>
        <p:txBody>
          <a:bodyPr vert="horz" lIns="94209" tIns="47105" rIns="94209" bIns="47105" rtlCol="0"/>
          <a:lstStyle>
            <a:lvl1pPr algn="r">
              <a:defRPr sz="1200"/>
            </a:lvl1pPr>
          </a:lstStyle>
          <a:p>
            <a:fld id="{A0ACFE14-F0A4-4244-8D07-5E86585719C6}" type="datetimeFigureOut">
              <a:rPr lang="en-US" smtClean="0"/>
              <a:t>3/19/2025</a:t>
            </a:fld>
            <a:endParaRPr lang="en-US"/>
          </a:p>
        </p:txBody>
      </p:sp>
      <p:sp>
        <p:nvSpPr>
          <p:cNvPr id="4" name="Slide Image Placeholder 3"/>
          <p:cNvSpPr>
            <a:spLocks noGrp="1" noRot="1" noChangeAspect="1"/>
          </p:cNvSpPr>
          <p:nvPr>
            <p:ph type="sldImg" idx="2"/>
          </p:nvPr>
        </p:nvSpPr>
        <p:spPr>
          <a:xfrm>
            <a:off x="2327275" y="531813"/>
            <a:ext cx="4733925" cy="2663825"/>
          </a:xfrm>
          <a:prstGeom prst="rect">
            <a:avLst/>
          </a:prstGeom>
          <a:noFill/>
          <a:ln w="12700">
            <a:solidFill>
              <a:prstClr val="black"/>
            </a:solidFill>
          </a:ln>
        </p:spPr>
        <p:txBody>
          <a:bodyPr vert="horz" lIns="94209" tIns="47105" rIns="94209" bIns="47105" rtlCol="0" anchor="ctr"/>
          <a:lstStyle/>
          <a:p>
            <a:endParaRPr lang="en-US"/>
          </a:p>
        </p:txBody>
      </p:sp>
      <p:sp>
        <p:nvSpPr>
          <p:cNvPr id="5" name="Notes Placeholder 4"/>
          <p:cNvSpPr>
            <a:spLocks noGrp="1"/>
          </p:cNvSpPr>
          <p:nvPr>
            <p:ph type="body" sz="quarter" idx="3"/>
          </p:nvPr>
        </p:nvSpPr>
        <p:spPr>
          <a:xfrm>
            <a:off x="938848" y="3373676"/>
            <a:ext cx="7510780" cy="3196114"/>
          </a:xfrm>
          <a:prstGeom prst="rect">
            <a:avLst/>
          </a:prstGeom>
        </p:spPr>
        <p:txBody>
          <a:bodyPr vert="horz" lIns="94209" tIns="47105" rIns="94209" bIns="4710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746119"/>
            <a:ext cx="4068339" cy="355124"/>
          </a:xfrm>
          <a:prstGeom prst="rect">
            <a:avLst/>
          </a:prstGeom>
        </p:spPr>
        <p:txBody>
          <a:bodyPr vert="horz" lIns="94209" tIns="47105" rIns="94209" bIns="47105" rtlCol="0" anchor="b"/>
          <a:lstStyle>
            <a:lvl1pPr algn="l">
              <a:defRPr sz="1200"/>
            </a:lvl1pPr>
          </a:lstStyle>
          <a:p>
            <a:endParaRPr lang="en-US"/>
          </a:p>
        </p:txBody>
      </p:sp>
      <p:sp>
        <p:nvSpPr>
          <p:cNvPr id="7" name="Slide Number Placeholder 6"/>
          <p:cNvSpPr>
            <a:spLocks noGrp="1"/>
          </p:cNvSpPr>
          <p:nvPr>
            <p:ph type="sldNum" sz="quarter" idx="5"/>
          </p:nvPr>
        </p:nvSpPr>
        <p:spPr>
          <a:xfrm>
            <a:off x="5317966" y="6746119"/>
            <a:ext cx="4068339" cy="355124"/>
          </a:xfrm>
          <a:prstGeom prst="rect">
            <a:avLst/>
          </a:prstGeom>
        </p:spPr>
        <p:txBody>
          <a:bodyPr vert="horz" lIns="94209" tIns="47105" rIns="94209" bIns="47105" rtlCol="0" anchor="b"/>
          <a:lstStyle>
            <a:lvl1pPr algn="r">
              <a:defRPr sz="1200"/>
            </a:lvl1pPr>
          </a:lstStyle>
          <a:p>
            <a:fld id="{0CDC9AD7-7F40-42FC-AE50-7A2ECA835FF1}" type="slidenum">
              <a:rPr lang="en-US" smtClean="0"/>
              <a:t>‹#›</a:t>
            </a:fld>
            <a:endParaRPr lang="en-US"/>
          </a:p>
        </p:txBody>
      </p:sp>
    </p:spTree>
    <p:extLst>
      <p:ext uri="{BB962C8B-B14F-4D97-AF65-F5344CB8AC3E}">
        <p14:creationId xmlns:p14="http://schemas.microsoft.com/office/powerpoint/2010/main" val="1659294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DC9AD7-7F40-42FC-AE50-7A2ECA835FF1}" type="slidenum">
              <a:rPr lang="en-US" smtClean="0"/>
              <a:t>1</a:t>
            </a:fld>
            <a:endParaRPr lang="en-US"/>
          </a:p>
        </p:txBody>
      </p:sp>
    </p:spTree>
    <p:extLst>
      <p:ext uri="{BB962C8B-B14F-4D97-AF65-F5344CB8AC3E}">
        <p14:creationId xmlns:p14="http://schemas.microsoft.com/office/powerpoint/2010/main" val="2214423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DC9AD7-7F40-42FC-AE50-7A2ECA835FF1}" type="slidenum">
              <a:rPr lang="en-US" smtClean="0"/>
              <a:t>3</a:t>
            </a:fld>
            <a:endParaRPr lang="en-US"/>
          </a:p>
        </p:txBody>
      </p:sp>
    </p:spTree>
    <p:extLst>
      <p:ext uri="{BB962C8B-B14F-4D97-AF65-F5344CB8AC3E}">
        <p14:creationId xmlns:p14="http://schemas.microsoft.com/office/powerpoint/2010/main" val="3698292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‘Maybe’ responses are contingent upon lifting of travel restrictions and/or improvement in State and Federal funding.</a:t>
            </a:r>
          </a:p>
        </p:txBody>
      </p:sp>
      <p:sp>
        <p:nvSpPr>
          <p:cNvPr id="4" name="Slide Number Placeholder 3"/>
          <p:cNvSpPr>
            <a:spLocks noGrp="1"/>
          </p:cNvSpPr>
          <p:nvPr>
            <p:ph type="sldNum" sz="quarter" idx="5"/>
          </p:nvPr>
        </p:nvSpPr>
        <p:spPr/>
        <p:txBody>
          <a:bodyPr/>
          <a:lstStyle/>
          <a:p>
            <a:fld id="{0CDC9AD7-7F40-42FC-AE50-7A2ECA835FF1}" type="slidenum">
              <a:rPr lang="en-US" smtClean="0"/>
              <a:t>8</a:t>
            </a:fld>
            <a:endParaRPr lang="en-US"/>
          </a:p>
        </p:txBody>
      </p:sp>
    </p:spTree>
    <p:extLst>
      <p:ext uri="{BB962C8B-B14F-4D97-AF65-F5344CB8AC3E}">
        <p14:creationId xmlns:p14="http://schemas.microsoft.com/office/powerpoint/2010/main" val="424630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DD925-5F9A-E9C2-39D3-BBDA001983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EB7A2D-106B-4045-689E-357559CD20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F06C21-A2AC-EB2B-AFBB-84897EA74E9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05922A4-5CAB-659A-CBC5-DBE7F37213BC}"/>
              </a:ext>
            </a:extLst>
          </p:cNvPr>
          <p:cNvSpPr>
            <a:spLocks noGrp="1"/>
          </p:cNvSpPr>
          <p:nvPr>
            <p:ph type="sldNum" sz="quarter" idx="5"/>
          </p:nvPr>
        </p:nvSpPr>
        <p:spPr/>
        <p:txBody>
          <a:bodyPr/>
          <a:lstStyle/>
          <a:p>
            <a:fld id="{0CDC9AD7-7F40-42FC-AE50-7A2ECA835FF1}" type="slidenum">
              <a:rPr lang="en-US" smtClean="0"/>
              <a:t>11</a:t>
            </a:fld>
            <a:endParaRPr lang="en-US"/>
          </a:p>
        </p:txBody>
      </p:sp>
    </p:spTree>
    <p:extLst>
      <p:ext uri="{BB962C8B-B14F-4D97-AF65-F5344CB8AC3E}">
        <p14:creationId xmlns:p14="http://schemas.microsoft.com/office/powerpoint/2010/main" val="40886528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2776275"/>
            <a:ext cx="9144001" cy="105508"/>
          </a:xfrm>
          <a:prstGeom prst="rect">
            <a:avLst/>
          </a:prstGeom>
          <a:solidFill>
            <a:srgbClr val="54979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2776275"/>
          </a:xfrm>
          <a:prstGeom prst="rect">
            <a:avLst/>
          </a:prstGeom>
          <a:solidFill>
            <a:srgbClr val="012A6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774031"/>
            <a:ext cx="8458200" cy="1102519"/>
          </a:xfrm>
          <a:prstGeom prst="rect">
            <a:avLst/>
          </a:prstGeom>
        </p:spPr>
        <p:txBody>
          <a:bodyPr anchor="b"/>
          <a:lstStyle>
            <a:lvl1pPr>
              <a:defRPr sz="44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endParaRPr kumimoji="0" lang="en-US" dirty="0"/>
          </a:p>
        </p:txBody>
      </p:sp>
      <p:sp>
        <p:nvSpPr>
          <p:cNvPr id="9" name="Subtitle 8"/>
          <p:cNvSpPr>
            <a:spLocks noGrp="1"/>
          </p:cNvSpPr>
          <p:nvPr>
            <p:ph type="subTitle" idx="1"/>
          </p:nvPr>
        </p:nvSpPr>
        <p:spPr>
          <a:xfrm>
            <a:off x="457200" y="2924953"/>
            <a:ext cx="4953000" cy="865997"/>
          </a:xfrm>
          <a:prstGeom prst="rect">
            <a:avLst/>
          </a:prstGeom>
        </p:spPr>
        <p:txBody>
          <a:bodyPr/>
          <a:lstStyle>
            <a:lvl1pPr marL="64008" indent="0" algn="l">
              <a:buNone/>
              <a:defRPr sz="24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12" name="Rectangle 11"/>
          <p:cNvSpPr/>
          <p:nvPr userDrawn="1"/>
        </p:nvSpPr>
        <p:spPr>
          <a:xfrm>
            <a:off x="1" y="5097781"/>
            <a:ext cx="9144001" cy="45719"/>
          </a:xfrm>
          <a:prstGeom prst="rect">
            <a:avLst/>
          </a:prstGeom>
          <a:solidFill>
            <a:srgbClr val="E46C0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22" y="4101079"/>
            <a:ext cx="3306878" cy="950728"/>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2"/>
          <p:cNvSpPr>
            <a:spLocks noGrp="1"/>
          </p:cNvSpPr>
          <p:nvPr>
            <p:ph sz="half" idx="14"/>
          </p:nvPr>
        </p:nvSpPr>
        <p:spPr>
          <a:xfrm>
            <a:off x="457200" y="1120378"/>
            <a:ext cx="8229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4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22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p:txBody>
      </p:sp>
      <p:sp>
        <p:nvSpPr>
          <p:cNvPr id="9"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dirty="0"/>
              <a:t>Click to edit Master title style</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a:prstGeom prst="rect">
            <a:avLst/>
          </a:prstGeom>
          <a:ln>
            <a:noFill/>
          </a:ln>
          <a:effectLst/>
        </p:spPr>
        <p:txBody>
          <a:bodyPr anchor="b">
            <a:noAutofit/>
          </a:bodyPr>
          <a:lstStyle>
            <a:lvl1pPr algn="l">
              <a:buNone/>
              <a:defRPr sz="4300" b="1" cap="none" baseline="0">
                <a:ln w="12700">
                  <a:noFill/>
                </a:ln>
                <a:solidFill>
                  <a:srgbClr val="54979A"/>
                </a:solidFill>
                <a:effectLst/>
                <a:latin typeface="Segoe UI" panose="020B0502040204020203" pitchFamily="34" charset="0"/>
                <a:ea typeface="Segoe UI" panose="020B0502040204020203" pitchFamily="34" charset="0"/>
                <a:cs typeface="Segoe UI" panose="020B0502040204020203" pitchFamily="34" charset="0"/>
              </a:defRPr>
            </a:lvl1pPr>
          </a:lstStyle>
          <a:p>
            <a:r>
              <a:rPr kumimoji="0" lang="en-US" dirty="0"/>
              <a:t>Click to edit Master title style</a:t>
            </a:r>
          </a:p>
        </p:txBody>
      </p:sp>
      <p:sp>
        <p:nvSpPr>
          <p:cNvPr id="3" name="Text Placeholder 2"/>
          <p:cNvSpPr>
            <a:spLocks noGrp="1"/>
          </p:cNvSpPr>
          <p:nvPr>
            <p:ph type="body" idx="1"/>
          </p:nvPr>
        </p:nvSpPr>
        <p:spPr>
          <a:xfrm>
            <a:off x="722313" y="2525316"/>
            <a:ext cx="7772400" cy="1132284"/>
          </a:xfrm>
          <a:prstGeom prst="rect">
            <a:avLst/>
          </a:prstGeom>
        </p:spPr>
        <p:txBody>
          <a:bodyPr anchor="t"/>
          <a:lstStyle>
            <a:lvl1pPr marL="45720" indent="0">
              <a:buNone/>
              <a:defRPr sz="2100" b="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6" name="Title 1"/>
          <p:cNvSpPr txBox="1">
            <a:spLocks/>
          </p:cNvSpPr>
          <p:nvPr userDrawn="1"/>
        </p:nvSpPr>
        <p:spPr>
          <a:xfrm>
            <a:off x="609600" y="0"/>
            <a:ext cx="8180450" cy="571500"/>
          </a:xfrm>
          <a:prstGeom prst="rect">
            <a:avLst/>
          </a:prstGeom>
        </p:spPr>
        <p:txBody>
          <a:bodyPr anchor="ctr"/>
          <a:lstStyle>
            <a:lvl1pPr algn="l" rtl="0" eaLnBrk="1" latinLnBrk="0" hangingPunct="1">
              <a:spcBef>
                <a:spcPct val="0"/>
              </a:spcBef>
              <a:buNone/>
              <a:defRPr kumimoji="0" sz="3200" b="1" i="0" kern="1200" cap="none" baseline="0">
                <a:solidFill>
                  <a:schemeClr val="bg1"/>
                </a:solidFill>
                <a:latin typeface="Myriad Pro" pitchFamily="34" charset="0"/>
                <a:ea typeface="+mj-ea"/>
                <a:cs typeface="+mj-cs"/>
              </a:defRPr>
            </a:lvl1pPr>
          </a:lstStyle>
          <a:p>
            <a:endParaRPr lang="en-US" dirty="0">
              <a:latin typeface="Segoe UI" panose="020B0502040204020203" pitchFamily="34" charset="0"/>
              <a:ea typeface="Segoe UI" panose="020B0502040204020203" pitchFamily="34" charset="0"/>
              <a:cs typeface="Segoe UI" panose="020B0502040204020203"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4"/>
          </p:nvPr>
        </p:nvSpPr>
        <p:spPr>
          <a:xfrm>
            <a:off x="457200" y="1085851"/>
            <a:ext cx="4038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p:txBody>
      </p:sp>
      <p:sp>
        <p:nvSpPr>
          <p:cNvPr id="12" name="Content Placeholder 2"/>
          <p:cNvSpPr>
            <a:spLocks noGrp="1"/>
          </p:cNvSpPr>
          <p:nvPr>
            <p:ph sz="half" idx="15"/>
          </p:nvPr>
        </p:nvSpPr>
        <p:spPr>
          <a:xfrm>
            <a:off x="4648200" y="1085851"/>
            <a:ext cx="4038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p:txBody>
      </p:sp>
      <p:sp>
        <p:nvSpPr>
          <p:cNvPr id="6"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dirty="0"/>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20378"/>
            <a:ext cx="4041648" cy="342900"/>
          </a:xfrm>
          <a:prstGeom prst="rect">
            <a:avLst/>
          </a:prstGeom>
          <a:solidFill>
            <a:srgbClr val="012A60"/>
          </a:solidFill>
          <a:ln w="12700">
            <a:solidFill>
              <a:srgbClr val="54979A"/>
            </a:solidFill>
          </a:ln>
        </p:spPr>
        <p:txBody>
          <a:bodyPr anchor="ctr">
            <a:noAutofit/>
          </a:bodyPr>
          <a:lstStyle>
            <a:lvl1pPr marL="45720" indent="0">
              <a:buNone/>
              <a:defRPr sz="19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4" name="Text Placeholder 3"/>
          <p:cNvSpPr>
            <a:spLocks noGrp="1"/>
          </p:cNvSpPr>
          <p:nvPr>
            <p:ph type="body" sz="half" idx="3"/>
          </p:nvPr>
        </p:nvSpPr>
        <p:spPr>
          <a:xfrm>
            <a:off x="4797426" y="1120378"/>
            <a:ext cx="4041775" cy="342900"/>
          </a:xfrm>
          <a:prstGeom prst="rect">
            <a:avLst/>
          </a:prstGeom>
          <a:solidFill>
            <a:srgbClr val="012A60"/>
          </a:solidFill>
          <a:ln w="12700">
            <a:solidFill>
              <a:srgbClr val="54979A"/>
            </a:solidFill>
          </a:ln>
        </p:spPr>
        <p:txBody>
          <a:bodyPr anchor="ctr">
            <a:noAutofit/>
          </a:bodyPr>
          <a:lstStyle>
            <a:lvl1pPr marL="45720" indent="0">
              <a:buNone/>
              <a:defRPr sz="19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10" name="Content Placeholder 2"/>
          <p:cNvSpPr>
            <a:spLocks noGrp="1"/>
          </p:cNvSpPr>
          <p:nvPr>
            <p:ph sz="half" idx="10"/>
          </p:nvPr>
        </p:nvSpPr>
        <p:spPr>
          <a:xfrm>
            <a:off x="457200" y="1463278"/>
            <a:ext cx="4038600" cy="30515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defRPr>
            </a:lvl4pPr>
            <a:lvl5pPr marL="1389888" indent="-182880">
              <a:buClr>
                <a:srgbClr val="438086"/>
              </a:buClr>
              <a:buSzPct val="125000"/>
              <a:buFont typeface="Wingdings" pitchFamily="2" charset="2"/>
              <a:buChar char="§"/>
              <a:defRPr sz="1800">
                <a:solidFill>
                  <a:srgbClr val="1A2247"/>
                </a:solidFill>
              </a:defRPr>
            </a:lvl5pPr>
            <a:lvl6pPr marL="1609344" indent="-182880">
              <a:buClr>
                <a:srgbClr val="53548A"/>
              </a:buClr>
              <a:buFont typeface="Candara" pitchFamily="34" charset="0"/>
              <a:buChar char="○"/>
              <a:defRPr>
                <a:solidFill>
                  <a:srgbClr val="373737"/>
                </a:solidFill>
              </a:defRPr>
            </a:lvl6pPr>
            <a:lvl7pPr marL="1828800" indent="-182880">
              <a:buClr>
                <a:srgbClr val="A1BFC2"/>
              </a:buClr>
              <a:buFont typeface="Candara" pitchFamily="34" charset="0"/>
              <a:buChar char="○"/>
              <a:defRPr baseline="0">
                <a:solidFill>
                  <a:srgbClr val="373737"/>
                </a:solidFill>
              </a:defRPr>
            </a:lvl7pPr>
            <a:lvl8pPr marL="2029968" indent="-182880">
              <a:buClr>
                <a:srgbClr val="438086"/>
              </a:buClr>
              <a:buFont typeface="Candara" pitchFamily="34" charset="0"/>
              <a:buChar char="○"/>
              <a:defRPr baseline="0">
                <a:solidFill>
                  <a:srgbClr val="373737"/>
                </a:solidFill>
              </a:defRPr>
            </a:lvl8pPr>
            <a:lvl9pPr marL="2240280" indent="-182880">
              <a:buClr>
                <a:srgbClr val="53548A"/>
              </a:buClr>
              <a:buFont typeface="Candara" pitchFamily="34" charset="0"/>
              <a:buChar char="○"/>
              <a:defRPr baseline="0">
                <a:solidFill>
                  <a:srgbClr val="373737"/>
                </a:solidFill>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p:txBody>
      </p:sp>
      <p:sp>
        <p:nvSpPr>
          <p:cNvPr id="14" name="Content Placeholder 2"/>
          <p:cNvSpPr>
            <a:spLocks noGrp="1"/>
          </p:cNvSpPr>
          <p:nvPr>
            <p:ph sz="half" idx="13"/>
          </p:nvPr>
        </p:nvSpPr>
        <p:spPr>
          <a:xfrm>
            <a:off x="4800600" y="1463278"/>
            <a:ext cx="4038600" cy="30515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defRPr>
            </a:lvl4pPr>
            <a:lvl5pPr marL="1389888" indent="-182880">
              <a:buClr>
                <a:srgbClr val="438086"/>
              </a:buClr>
              <a:buSzPct val="125000"/>
              <a:buFont typeface="Wingdings" pitchFamily="2" charset="2"/>
              <a:buChar char="§"/>
              <a:defRPr sz="1800">
                <a:solidFill>
                  <a:srgbClr val="1A2247"/>
                </a:solidFill>
              </a:defRPr>
            </a:lvl5pPr>
            <a:lvl6pPr marL="1609344" indent="-182880">
              <a:buClr>
                <a:srgbClr val="53548A"/>
              </a:buClr>
              <a:buFont typeface="Candara" pitchFamily="34" charset="0"/>
              <a:buChar char="○"/>
              <a:defRPr>
                <a:solidFill>
                  <a:srgbClr val="373737"/>
                </a:solidFill>
              </a:defRPr>
            </a:lvl6pPr>
            <a:lvl7pPr marL="1828800" indent="-182880">
              <a:buClr>
                <a:srgbClr val="A1BFC2"/>
              </a:buClr>
              <a:buFont typeface="Candara" pitchFamily="34" charset="0"/>
              <a:buChar char="○"/>
              <a:defRPr baseline="0">
                <a:solidFill>
                  <a:srgbClr val="373737"/>
                </a:solidFill>
              </a:defRPr>
            </a:lvl7pPr>
            <a:lvl8pPr marL="2029968" indent="-182880">
              <a:buClr>
                <a:srgbClr val="438086"/>
              </a:buClr>
              <a:buFont typeface="Candara" pitchFamily="34" charset="0"/>
              <a:buChar char="○"/>
              <a:defRPr baseline="0">
                <a:solidFill>
                  <a:srgbClr val="373737"/>
                </a:solidFill>
              </a:defRPr>
            </a:lvl8pPr>
            <a:lvl9pPr marL="2240280" indent="-182880">
              <a:buClr>
                <a:srgbClr val="53548A"/>
              </a:buClr>
              <a:buFont typeface="Candara" pitchFamily="34" charset="0"/>
              <a:buChar char="○"/>
              <a:defRPr baseline="0">
                <a:solidFill>
                  <a:srgbClr val="373737"/>
                </a:solidFill>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p:txBody>
      </p:sp>
      <p:sp>
        <p:nvSpPr>
          <p:cNvPr id="9"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dirty="0"/>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dirty="0"/>
              <a:t>Click to edit Master title style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Rectangle 28"/>
          <p:cNvSpPr/>
          <p:nvPr/>
        </p:nvSpPr>
        <p:spPr>
          <a:xfrm>
            <a:off x="0" y="285"/>
            <a:ext cx="9144000" cy="571215"/>
          </a:xfrm>
          <a:prstGeom prst="rect">
            <a:avLst/>
          </a:prstGeom>
          <a:solidFill>
            <a:srgbClr val="012A6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571500"/>
            <a:ext cx="9144001" cy="68581"/>
          </a:xfrm>
          <a:prstGeom prst="rect">
            <a:avLst/>
          </a:prstGeom>
          <a:solidFill>
            <a:srgbClr val="54979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6" name="TextBox 15"/>
          <p:cNvSpPr txBox="1"/>
          <p:nvPr userDrawn="1"/>
        </p:nvSpPr>
        <p:spPr>
          <a:xfrm>
            <a:off x="8610600" y="4793218"/>
            <a:ext cx="533400" cy="369332"/>
          </a:xfrm>
          <a:prstGeom prst="rect">
            <a:avLst/>
          </a:prstGeom>
          <a:noFill/>
        </p:spPr>
        <p:txBody>
          <a:bodyPr wrap="square" rtlCol="0">
            <a:spAutoFit/>
          </a:bodyPr>
          <a:lstStyle/>
          <a:p>
            <a:pPr algn="r"/>
            <a:fld id="{5DEBCA6E-0431-47F1-AFB5-C3BA817D0DA8}" type="slidenum">
              <a:rPr lang="en-US" smtClean="0">
                <a:solidFill>
                  <a:srgbClr val="012A60"/>
                </a:solidFill>
                <a:latin typeface="Myriad Pro" pitchFamily="34" charset="0"/>
              </a:rPr>
              <a:pPr algn="r"/>
              <a:t>‹#›</a:t>
            </a:fld>
            <a:endParaRPr lang="en-US" dirty="0">
              <a:solidFill>
                <a:srgbClr val="012A60"/>
              </a:solidFill>
              <a:latin typeface="Myriad Pro" pitchFamily="34" charset="0"/>
            </a:endParaRPr>
          </a:p>
        </p:txBody>
      </p:sp>
      <p:sp>
        <p:nvSpPr>
          <p:cNvPr id="5" name="Rectangle 4"/>
          <p:cNvSpPr/>
          <p:nvPr userDrawn="1"/>
        </p:nvSpPr>
        <p:spPr>
          <a:xfrm>
            <a:off x="1" y="5097781"/>
            <a:ext cx="9144001" cy="45719"/>
          </a:xfrm>
          <a:prstGeom prst="rect">
            <a:avLst/>
          </a:prstGeom>
          <a:solidFill>
            <a:srgbClr val="E46C0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Lst>
  <mc:AlternateContent xmlns:mc="http://schemas.openxmlformats.org/markup-compatibility/2006" xmlns:p14="http://schemas.microsoft.com/office/powerpoint/2010/main">
    <mc:Choice Requires="p14">
      <p:transition p14:dur="10" advClick="0"/>
    </mc:Choice>
    <mc:Fallback xmlns="">
      <p:transition advClick="0"/>
    </mc:Fallback>
  </mc:AlternateConten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109728" indent="0" algn="l" rtl="0" eaLnBrk="1" latinLnBrk="0" hangingPunct="1">
        <a:spcBef>
          <a:spcPts val="300"/>
        </a:spcBef>
        <a:buClr>
          <a:schemeClr val="accent3"/>
        </a:buClr>
        <a:buFont typeface="Georgia"/>
        <a:buNone/>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hristopher.dula@wtb.wa.gov"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4171950"/>
            <a:ext cx="8077200" cy="838200"/>
          </a:xfrm>
        </p:spPr>
        <p:txBody>
          <a:bodyPr/>
          <a:lstStyle/>
          <a:p>
            <a:pPr algn="r"/>
            <a:r>
              <a:rPr lang="en-US" sz="1600" b="1" dirty="0">
                <a:solidFill>
                  <a:schemeClr val="tx2"/>
                </a:solidFill>
              </a:rPr>
              <a:t>Christopher Dula</a:t>
            </a:r>
          </a:p>
          <a:p>
            <a:pPr algn="r">
              <a:spcBef>
                <a:spcPts val="0"/>
              </a:spcBef>
            </a:pPr>
            <a:r>
              <a:rPr lang="en-US" sz="1600" dirty="0">
                <a:latin typeface="Calibri" panose="020F0502020204030204" pitchFamily="34" charset="0"/>
                <a:cs typeface="Calibri" panose="020F0502020204030204" pitchFamily="34" charset="0"/>
              </a:rPr>
              <a:t>Senior Research Manager</a:t>
            </a:r>
          </a:p>
        </p:txBody>
      </p:sp>
      <p:sp>
        <p:nvSpPr>
          <p:cNvPr id="3" name="Title 2">
            <a:extLst>
              <a:ext uri="{FF2B5EF4-FFF2-40B4-BE49-F238E27FC236}">
                <a16:creationId xmlns:a16="http://schemas.microsoft.com/office/drawing/2014/main" id="{7433E31A-55E7-7C71-C0ED-24F4666A31BC}"/>
              </a:ext>
            </a:extLst>
          </p:cNvPr>
          <p:cNvSpPr>
            <a:spLocks noGrp="1"/>
          </p:cNvSpPr>
          <p:nvPr>
            <p:ph type="ctrTitle"/>
          </p:nvPr>
        </p:nvSpPr>
        <p:spPr>
          <a:xfrm>
            <a:off x="304800" y="1276350"/>
            <a:ext cx="9118600" cy="1246996"/>
          </a:xfrm>
        </p:spPr>
        <p:txBody>
          <a:bodyPr/>
          <a:lstStyle/>
          <a:p>
            <a:pPr rtl="0"/>
            <a:r>
              <a:rPr lang="en-US" sz="2400" dirty="0"/>
              <a:t>Workforce Board Retreat – Survey Findings</a:t>
            </a:r>
            <a:endParaRPr lang="en-US" sz="4000" dirty="0"/>
          </a:p>
        </p:txBody>
      </p:sp>
    </p:spTree>
    <p:extLst>
      <p:ext uri="{BB962C8B-B14F-4D97-AF65-F5344CB8AC3E}">
        <p14:creationId xmlns:p14="http://schemas.microsoft.com/office/powerpoint/2010/main" val="2864313695"/>
      </p:ext>
    </p:extLst>
  </p:cSld>
  <p:clrMapOvr>
    <a:masterClrMapping/>
  </p:clrMapOvr>
  <mc:AlternateContent xmlns:mc="http://schemas.openxmlformats.org/markup-compatibility/2006" xmlns:p14="http://schemas.microsoft.com/office/powerpoint/2010/main">
    <mc:Choice Requires="p14">
      <p:transition spd="slow" p14:dur="2000" advTm="21472"/>
    </mc:Choice>
    <mc:Fallback xmlns="">
      <p:transition spd="slow" advTm="214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34564-7B5A-7093-1384-24B00B61E9A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F36DFB-FCF6-650F-77A9-A05CCA481C33}"/>
              </a:ext>
            </a:extLst>
          </p:cNvPr>
          <p:cNvSpPr>
            <a:spLocks noGrp="1"/>
          </p:cNvSpPr>
          <p:nvPr>
            <p:ph sz="half" idx="14"/>
          </p:nvPr>
        </p:nvSpPr>
        <p:spPr>
          <a:xfrm>
            <a:off x="-8860" y="663178"/>
            <a:ext cx="8229600" cy="917972"/>
          </a:xfrm>
        </p:spPr>
        <p:txBody>
          <a:bodyPr/>
          <a:lstStyle/>
          <a:p>
            <a:pPr marL="109728" indent="0">
              <a:buNone/>
            </a:pPr>
            <a:r>
              <a:rPr lang="en-US" b="0" i="0" dirty="0">
                <a:solidFill>
                  <a:srgbClr val="333E48"/>
                </a:solidFill>
                <a:effectLst/>
                <a:latin typeface="National2"/>
              </a:rPr>
              <a:t>Anything else the Board should consider when discussing and/or making a decision about the retreat?</a:t>
            </a:r>
          </a:p>
          <a:p>
            <a:pPr marL="109728" indent="0">
              <a:buNone/>
            </a:pPr>
            <a:endParaRPr lang="en-US" dirty="0"/>
          </a:p>
        </p:txBody>
      </p:sp>
      <p:sp>
        <p:nvSpPr>
          <p:cNvPr id="3" name="Title 2">
            <a:extLst>
              <a:ext uri="{FF2B5EF4-FFF2-40B4-BE49-F238E27FC236}">
                <a16:creationId xmlns:a16="http://schemas.microsoft.com/office/drawing/2014/main" id="{9AEDCC4D-5431-947E-70F0-6B644A9F03EB}"/>
              </a:ext>
            </a:extLst>
          </p:cNvPr>
          <p:cNvSpPr>
            <a:spLocks noGrp="1"/>
          </p:cNvSpPr>
          <p:nvPr>
            <p:ph type="title"/>
          </p:nvPr>
        </p:nvSpPr>
        <p:spPr/>
        <p:txBody>
          <a:bodyPr/>
          <a:lstStyle/>
          <a:p>
            <a:r>
              <a:rPr lang="en-US" dirty="0"/>
              <a:t>Other Discussion Items (Part 2)</a:t>
            </a:r>
          </a:p>
        </p:txBody>
      </p:sp>
      <p:sp>
        <p:nvSpPr>
          <p:cNvPr id="4" name="TextBox 3">
            <a:extLst>
              <a:ext uri="{FF2B5EF4-FFF2-40B4-BE49-F238E27FC236}">
                <a16:creationId xmlns:a16="http://schemas.microsoft.com/office/drawing/2014/main" id="{53C78277-7599-119B-4202-34754CB68FD6}"/>
              </a:ext>
            </a:extLst>
          </p:cNvPr>
          <p:cNvSpPr txBox="1"/>
          <p:nvPr/>
        </p:nvSpPr>
        <p:spPr>
          <a:xfrm>
            <a:off x="609600" y="1733550"/>
            <a:ext cx="7611140" cy="2031325"/>
          </a:xfrm>
          <a:prstGeom prst="rect">
            <a:avLst/>
          </a:prstGeom>
          <a:noFill/>
        </p:spPr>
        <p:txBody>
          <a:bodyPr wrap="square" rtlCol="0">
            <a:spAutoFit/>
          </a:bodyPr>
          <a:lstStyle/>
          <a:p>
            <a:r>
              <a:rPr lang="en-US" b="0" i="0" dirty="0">
                <a:solidFill>
                  <a:srgbClr val="333E48"/>
                </a:solidFill>
                <a:effectLst/>
                <a:latin typeface="National2"/>
              </a:rPr>
              <a:t>“I think you should also make sure you have time to get the gov's office to weigh in on the current TAP plan and discuss their perspective on WF Development. Although I picked June, July may be a better timeframe for the retreat to allow time to do that.”</a:t>
            </a:r>
          </a:p>
          <a:p>
            <a:endParaRPr lang="en-US" dirty="0">
              <a:solidFill>
                <a:srgbClr val="333E48"/>
              </a:solidFill>
              <a:latin typeface="National2"/>
            </a:endParaRPr>
          </a:p>
          <a:p>
            <a:r>
              <a:rPr lang="en-US" b="0" i="0" dirty="0">
                <a:solidFill>
                  <a:srgbClr val="333E48"/>
                </a:solidFill>
                <a:effectLst/>
                <a:latin typeface="National2"/>
              </a:rPr>
              <a:t>“Given the federal and state fiscal landscape it seems prudent to refine WIOA goals to only those of highest priority.”</a:t>
            </a:r>
            <a:endParaRPr lang="en-US" dirty="0"/>
          </a:p>
        </p:txBody>
      </p:sp>
    </p:spTree>
    <p:extLst>
      <p:ext uri="{BB962C8B-B14F-4D97-AF65-F5344CB8AC3E}">
        <p14:creationId xmlns:p14="http://schemas.microsoft.com/office/powerpoint/2010/main" val="427717705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CF7B7-0808-CD64-C943-AB5CECBB8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F52FB5-992B-846B-591D-2EE77C24CBD3}"/>
              </a:ext>
            </a:extLst>
          </p:cNvPr>
          <p:cNvSpPr>
            <a:spLocks noGrp="1"/>
          </p:cNvSpPr>
          <p:nvPr>
            <p:ph type="ctrTitle"/>
          </p:nvPr>
        </p:nvSpPr>
        <p:spPr>
          <a:xfrm>
            <a:off x="1066800" y="666750"/>
            <a:ext cx="3352800" cy="1219200"/>
          </a:xfrm>
        </p:spPr>
        <p:txBody>
          <a:bodyPr/>
          <a:lstStyle/>
          <a:p>
            <a:r>
              <a:rPr lang="en-US" sz="4000" dirty="0">
                <a:latin typeface="Calibri" panose="020F0502020204030204" pitchFamily="34" charset="0"/>
                <a:cs typeface="Calibri" panose="020F0502020204030204" pitchFamily="34" charset="0"/>
              </a:rPr>
              <a:t>Questions?</a:t>
            </a:r>
          </a:p>
        </p:txBody>
      </p:sp>
      <p:sp>
        <p:nvSpPr>
          <p:cNvPr id="3" name="Subtitle 2">
            <a:extLst>
              <a:ext uri="{FF2B5EF4-FFF2-40B4-BE49-F238E27FC236}">
                <a16:creationId xmlns:a16="http://schemas.microsoft.com/office/drawing/2014/main" id="{15701E3B-2BC2-E576-82A9-69BDBCD17950}"/>
              </a:ext>
            </a:extLst>
          </p:cNvPr>
          <p:cNvSpPr>
            <a:spLocks noGrp="1"/>
          </p:cNvSpPr>
          <p:nvPr>
            <p:ph type="subTitle" idx="1"/>
          </p:nvPr>
        </p:nvSpPr>
        <p:spPr>
          <a:xfrm>
            <a:off x="457200" y="2818981"/>
            <a:ext cx="7924800" cy="865997"/>
          </a:xfrm>
        </p:spPr>
        <p:txBody>
          <a:bodyPr/>
          <a:lstStyle/>
          <a:p>
            <a:endParaRPr lang="en-US" sz="450" dirty="0">
              <a:latin typeface="Calibri" panose="020F0502020204030204" pitchFamily="34" charset="0"/>
              <a:cs typeface="Calibri" panose="020F0502020204030204" pitchFamily="34" charset="0"/>
            </a:endParaRPr>
          </a:p>
          <a:p>
            <a:pPr>
              <a:spcBef>
                <a:spcPts val="0"/>
              </a:spcBef>
            </a:pPr>
            <a:r>
              <a:rPr lang="en-US" sz="2200" dirty="0">
                <a:latin typeface="Calibri" panose="020F0502020204030204" pitchFamily="34" charset="0"/>
                <a:cs typeface="Calibri" panose="020F0502020204030204" pitchFamily="34" charset="0"/>
              </a:rPr>
              <a:t>Christopher Dula</a:t>
            </a:r>
          </a:p>
          <a:p>
            <a:pPr>
              <a:spcBef>
                <a:spcPts val="0"/>
              </a:spcBef>
            </a:pPr>
            <a:r>
              <a:rPr lang="en-US" sz="2200" dirty="0">
                <a:latin typeface="Calibri" panose="020F0502020204030204" pitchFamily="34" charset="0"/>
                <a:cs typeface="Calibri" panose="020F0502020204030204" pitchFamily="34" charset="0"/>
              </a:rPr>
              <a:t>Senior Research Manager</a:t>
            </a:r>
          </a:p>
          <a:p>
            <a:pPr>
              <a:spcBef>
                <a:spcPts val="0"/>
              </a:spcBef>
            </a:pPr>
            <a:r>
              <a:rPr lang="en-US" sz="2200" dirty="0">
                <a:latin typeface="Calibri" panose="020F0502020204030204" pitchFamily="34" charset="0"/>
                <a:cs typeface="Calibri" panose="020F0502020204030204" pitchFamily="34" charset="0"/>
                <a:hlinkClick r:id="rId3"/>
              </a:rPr>
              <a:t>Christopher.dula@wtb.wa.gov</a:t>
            </a:r>
            <a:r>
              <a:rPr lang="en-US" sz="22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8363378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1447FD-DA20-38A7-254A-805B0D856025}"/>
              </a:ext>
            </a:extLst>
          </p:cNvPr>
          <p:cNvSpPr>
            <a:spLocks noGrp="1"/>
          </p:cNvSpPr>
          <p:nvPr>
            <p:ph type="title"/>
          </p:nvPr>
        </p:nvSpPr>
        <p:spPr/>
        <p:txBody>
          <a:bodyPr/>
          <a:lstStyle/>
          <a:p>
            <a:r>
              <a:rPr lang="en-US" dirty="0"/>
              <a:t>Response Count</a:t>
            </a:r>
          </a:p>
        </p:txBody>
      </p:sp>
      <p:graphicFrame>
        <p:nvGraphicFramePr>
          <p:cNvPr id="5" name="Table 4">
            <a:extLst>
              <a:ext uri="{FF2B5EF4-FFF2-40B4-BE49-F238E27FC236}">
                <a16:creationId xmlns:a16="http://schemas.microsoft.com/office/drawing/2014/main" id="{E3E0B09F-D6C1-BE19-DE60-0869EAEB4E4B}"/>
              </a:ext>
            </a:extLst>
          </p:cNvPr>
          <p:cNvGraphicFramePr>
            <a:graphicFrameLocks noGrp="1"/>
          </p:cNvGraphicFramePr>
          <p:nvPr>
            <p:extLst>
              <p:ext uri="{D42A27DB-BD31-4B8C-83A1-F6EECF244321}">
                <p14:modId xmlns:p14="http://schemas.microsoft.com/office/powerpoint/2010/main" val="2638317962"/>
              </p:ext>
            </p:extLst>
          </p:nvPr>
        </p:nvGraphicFramePr>
        <p:xfrm>
          <a:off x="3505200" y="1276350"/>
          <a:ext cx="5334000" cy="2225040"/>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147208617"/>
                    </a:ext>
                  </a:extLst>
                </a:gridCol>
              </a:tblGrid>
              <a:tr h="370840">
                <a:tc>
                  <a:txBody>
                    <a:bodyPr/>
                    <a:lstStyle/>
                    <a:p>
                      <a:r>
                        <a:rPr lang="en-US" dirty="0">
                          <a:latin typeface="Aptos Display" panose="020B0004020202020204" pitchFamily="34" charset="0"/>
                        </a:rPr>
                        <a:t>Organization</a:t>
                      </a:r>
                    </a:p>
                  </a:txBody>
                  <a:tcPr/>
                </a:tc>
                <a:extLst>
                  <a:ext uri="{0D108BD9-81ED-4DB2-BD59-A6C34878D82A}">
                    <a16:rowId xmlns:a16="http://schemas.microsoft.com/office/drawing/2014/main" val="1443306330"/>
                  </a:ext>
                </a:extLst>
              </a:tr>
              <a:tr h="370840">
                <a:tc>
                  <a:txBody>
                    <a:bodyPr/>
                    <a:lstStyle/>
                    <a:p>
                      <a:r>
                        <a:rPr lang="en-US" dirty="0">
                          <a:latin typeface="Aptos Display" panose="020B0004020202020204" pitchFamily="34" charset="0"/>
                        </a:rPr>
                        <a:t>Washington State Labor Council</a:t>
                      </a:r>
                    </a:p>
                  </a:txBody>
                  <a:tcPr/>
                </a:tc>
                <a:extLst>
                  <a:ext uri="{0D108BD9-81ED-4DB2-BD59-A6C34878D82A}">
                    <a16:rowId xmlns:a16="http://schemas.microsoft.com/office/drawing/2014/main" val="32162566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ptos Display" panose="020B0004020202020204" pitchFamily="34" charset="0"/>
                        </a:rPr>
                        <a:t>Spokane Workforce Council</a:t>
                      </a:r>
                    </a:p>
                  </a:txBody>
                  <a:tcPr/>
                </a:tc>
                <a:extLst>
                  <a:ext uri="{0D108BD9-81ED-4DB2-BD59-A6C34878D82A}">
                    <a16:rowId xmlns:a16="http://schemas.microsoft.com/office/drawing/2014/main" val="31945801"/>
                  </a:ext>
                </a:extLst>
              </a:tr>
              <a:tr h="370840">
                <a:tc>
                  <a:txBody>
                    <a:bodyPr/>
                    <a:lstStyle/>
                    <a:p>
                      <a:r>
                        <a:rPr lang="en-US" dirty="0">
                          <a:latin typeface="Aptos Display" panose="020B0004020202020204" pitchFamily="34" charset="0"/>
                        </a:rPr>
                        <a:t>WA State Employment Security Department</a:t>
                      </a:r>
                    </a:p>
                  </a:txBody>
                  <a:tcPr/>
                </a:tc>
                <a:extLst>
                  <a:ext uri="{0D108BD9-81ED-4DB2-BD59-A6C34878D82A}">
                    <a16:rowId xmlns:a16="http://schemas.microsoft.com/office/drawing/2014/main" val="3615163461"/>
                  </a:ext>
                </a:extLst>
              </a:tr>
              <a:tr h="370840">
                <a:tc>
                  <a:txBody>
                    <a:bodyPr/>
                    <a:lstStyle/>
                    <a:p>
                      <a:r>
                        <a:rPr lang="en-US" dirty="0">
                          <a:latin typeface="Aptos Display" panose="020B0004020202020204" pitchFamily="34" charset="0"/>
                        </a:rPr>
                        <a:t>WA State Department of Commerce</a:t>
                      </a:r>
                    </a:p>
                  </a:txBody>
                  <a:tcPr/>
                </a:tc>
                <a:extLst>
                  <a:ext uri="{0D108BD9-81ED-4DB2-BD59-A6C34878D82A}">
                    <a16:rowId xmlns:a16="http://schemas.microsoft.com/office/drawing/2014/main" val="2555317411"/>
                  </a:ext>
                </a:extLst>
              </a:tr>
              <a:tr h="370840">
                <a:tc>
                  <a:txBody>
                    <a:bodyPr/>
                    <a:lstStyle/>
                    <a:p>
                      <a:r>
                        <a:rPr lang="en-US" dirty="0">
                          <a:latin typeface="Aptos Display" panose="020B0004020202020204" pitchFamily="34" charset="0"/>
                        </a:rPr>
                        <a:t>WA State Board for Community and Technical Colleges</a:t>
                      </a:r>
                    </a:p>
                  </a:txBody>
                  <a:tcPr/>
                </a:tc>
                <a:extLst>
                  <a:ext uri="{0D108BD9-81ED-4DB2-BD59-A6C34878D82A}">
                    <a16:rowId xmlns:a16="http://schemas.microsoft.com/office/drawing/2014/main" val="220121576"/>
                  </a:ext>
                </a:extLst>
              </a:tr>
            </a:tbl>
          </a:graphicData>
        </a:graphic>
      </p:graphicFrame>
      <p:sp>
        <p:nvSpPr>
          <p:cNvPr id="6" name="TextBox 5">
            <a:extLst>
              <a:ext uri="{FF2B5EF4-FFF2-40B4-BE49-F238E27FC236}">
                <a16:creationId xmlns:a16="http://schemas.microsoft.com/office/drawing/2014/main" id="{E577887C-B8EE-DDDC-0FA2-BD32936438A7}"/>
              </a:ext>
            </a:extLst>
          </p:cNvPr>
          <p:cNvSpPr txBox="1"/>
          <p:nvPr/>
        </p:nvSpPr>
        <p:spPr>
          <a:xfrm>
            <a:off x="609600" y="1581150"/>
            <a:ext cx="1676400" cy="830997"/>
          </a:xfrm>
          <a:prstGeom prst="rect">
            <a:avLst/>
          </a:prstGeom>
          <a:noFill/>
        </p:spPr>
        <p:txBody>
          <a:bodyPr wrap="square" rtlCol="0">
            <a:spAutoFit/>
          </a:bodyPr>
          <a:lstStyle/>
          <a:p>
            <a:r>
              <a:rPr lang="en-US" sz="2400" b="1" dirty="0">
                <a:latin typeface="Aptos Display" panose="020B0004020202020204" pitchFamily="34" charset="0"/>
              </a:rPr>
              <a:t>8 Total Responses</a:t>
            </a:r>
          </a:p>
        </p:txBody>
      </p:sp>
    </p:spTree>
    <p:extLst>
      <p:ext uri="{BB962C8B-B14F-4D97-AF65-F5344CB8AC3E}">
        <p14:creationId xmlns:p14="http://schemas.microsoft.com/office/powerpoint/2010/main" val="167813203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049486-F331-0CBA-7439-28A12B2BF987}"/>
              </a:ext>
            </a:extLst>
          </p:cNvPr>
          <p:cNvSpPr>
            <a:spLocks noGrp="1"/>
          </p:cNvSpPr>
          <p:nvPr>
            <p:ph sz="half" idx="14"/>
          </p:nvPr>
        </p:nvSpPr>
        <p:spPr>
          <a:xfrm>
            <a:off x="-8860" y="676497"/>
            <a:ext cx="8926032" cy="1209453"/>
          </a:xfrm>
        </p:spPr>
        <p:txBody>
          <a:bodyPr/>
          <a:lstStyle/>
          <a:p>
            <a:pPr marL="109728" indent="0">
              <a:buNone/>
            </a:pPr>
            <a:r>
              <a:rPr lang="en-US" b="0" i="0" dirty="0">
                <a:solidFill>
                  <a:srgbClr val="333E48"/>
                </a:solidFill>
                <a:effectLst/>
                <a:latin typeface="Aptos Display" panose="020B0004020202020204" pitchFamily="34" charset="0"/>
              </a:rPr>
              <a:t>Should the Board move forward with holding a retreat this year to develop its 2026 legislative agenda and to review and potentially modify the TAP Plan?</a:t>
            </a:r>
          </a:p>
          <a:p>
            <a:pPr marL="109728" indent="0">
              <a:buNone/>
            </a:pPr>
            <a:endParaRPr lang="en-US" dirty="0">
              <a:latin typeface="Aptos Display" panose="020B0004020202020204" pitchFamily="34" charset="0"/>
            </a:endParaRPr>
          </a:p>
        </p:txBody>
      </p:sp>
      <p:sp>
        <p:nvSpPr>
          <p:cNvPr id="3" name="Title 2">
            <a:extLst>
              <a:ext uri="{FF2B5EF4-FFF2-40B4-BE49-F238E27FC236}">
                <a16:creationId xmlns:a16="http://schemas.microsoft.com/office/drawing/2014/main" id="{066092AC-1510-5203-12F5-2735C9E5ECE7}"/>
              </a:ext>
            </a:extLst>
          </p:cNvPr>
          <p:cNvSpPr>
            <a:spLocks noGrp="1"/>
          </p:cNvSpPr>
          <p:nvPr>
            <p:ph type="title"/>
          </p:nvPr>
        </p:nvSpPr>
        <p:spPr/>
        <p:txBody>
          <a:bodyPr/>
          <a:lstStyle/>
          <a:p>
            <a:r>
              <a:rPr lang="en-US" dirty="0"/>
              <a:t>Suggestions on Holding a Retreat</a:t>
            </a:r>
          </a:p>
        </p:txBody>
      </p:sp>
      <p:graphicFrame>
        <p:nvGraphicFramePr>
          <p:cNvPr id="6" name="Chart 5">
            <a:extLst>
              <a:ext uri="{FF2B5EF4-FFF2-40B4-BE49-F238E27FC236}">
                <a16:creationId xmlns:a16="http://schemas.microsoft.com/office/drawing/2014/main" id="{0B78B416-5D2D-AE84-9BBB-8D5D275A5C75}"/>
              </a:ext>
            </a:extLst>
          </p:cNvPr>
          <p:cNvGraphicFramePr>
            <a:graphicFrameLocks/>
          </p:cNvGraphicFramePr>
          <p:nvPr>
            <p:extLst>
              <p:ext uri="{D42A27DB-BD31-4B8C-83A1-F6EECF244321}">
                <p14:modId xmlns:p14="http://schemas.microsoft.com/office/powerpoint/2010/main" val="1127035253"/>
              </p:ext>
            </p:extLst>
          </p:nvPr>
        </p:nvGraphicFramePr>
        <p:xfrm>
          <a:off x="1219200" y="1504950"/>
          <a:ext cx="64008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211400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AF1A37-DDA0-CDED-68AA-72CBC8FA0733}"/>
              </a:ext>
            </a:extLst>
          </p:cNvPr>
          <p:cNvSpPr>
            <a:spLocks noGrp="1"/>
          </p:cNvSpPr>
          <p:nvPr>
            <p:ph type="title"/>
          </p:nvPr>
        </p:nvSpPr>
        <p:spPr/>
        <p:txBody>
          <a:bodyPr/>
          <a:lstStyle/>
          <a:p>
            <a:r>
              <a:rPr lang="en-US" dirty="0"/>
              <a:t>Suggestions on Retreat Format</a:t>
            </a:r>
          </a:p>
        </p:txBody>
      </p:sp>
      <p:sp>
        <p:nvSpPr>
          <p:cNvPr id="5" name="TextBox 4">
            <a:extLst>
              <a:ext uri="{FF2B5EF4-FFF2-40B4-BE49-F238E27FC236}">
                <a16:creationId xmlns:a16="http://schemas.microsoft.com/office/drawing/2014/main" id="{C65E3D87-5D4D-1B2B-9CFD-636787A412DD}"/>
              </a:ext>
            </a:extLst>
          </p:cNvPr>
          <p:cNvSpPr txBox="1"/>
          <p:nvPr/>
        </p:nvSpPr>
        <p:spPr>
          <a:xfrm>
            <a:off x="2552700" y="745607"/>
            <a:ext cx="4038600" cy="461665"/>
          </a:xfrm>
          <a:prstGeom prst="rect">
            <a:avLst/>
          </a:prstGeom>
          <a:noFill/>
        </p:spPr>
        <p:txBody>
          <a:bodyPr wrap="square" rtlCol="0">
            <a:spAutoFit/>
          </a:bodyPr>
          <a:lstStyle/>
          <a:p>
            <a:r>
              <a:rPr lang="en-US" sz="2400" b="0" i="0" dirty="0">
                <a:solidFill>
                  <a:srgbClr val="333E48"/>
                </a:solidFill>
                <a:effectLst/>
                <a:latin typeface="Aptos Display" panose="020B0004020202020204" pitchFamily="34" charset="0"/>
              </a:rPr>
              <a:t>Preference for Retreat Format</a:t>
            </a:r>
            <a:endParaRPr lang="en-US" sz="2400" dirty="0">
              <a:latin typeface="Aptos Display" panose="020B0004020202020204" pitchFamily="34" charset="0"/>
            </a:endParaRPr>
          </a:p>
        </p:txBody>
      </p:sp>
      <p:graphicFrame>
        <p:nvGraphicFramePr>
          <p:cNvPr id="2" name="Chart 1">
            <a:extLst>
              <a:ext uri="{FF2B5EF4-FFF2-40B4-BE49-F238E27FC236}">
                <a16:creationId xmlns:a16="http://schemas.microsoft.com/office/drawing/2014/main" id="{FBAF1381-8B14-4E1B-C3B7-9E334018FD0D}"/>
              </a:ext>
            </a:extLst>
          </p:cNvPr>
          <p:cNvGraphicFramePr>
            <a:graphicFrameLocks/>
          </p:cNvGraphicFramePr>
          <p:nvPr>
            <p:extLst>
              <p:ext uri="{D42A27DB-BD31-4B8C-83A1-F6EECF244321}">
                <p14:modId xmlns:p14="http://schemas.microsoft.com/office/powerpoint/2010/main" val="445958741"/>
              </p:ext>
            </p:extLst>
          </p:nvPr>
        </p:nvGraphicFramePr>
        <p:xfrm>
          <a:off x="1326776" y="1231203"/>
          <a:ext cx="64008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581974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D2B8E0-83D2-F094-4638-A6929721E291}"/>
              </a:ext>
            </a:extLst>
          </p:cNvPr>
          <p:cNvSpPr>
            <a:spLocks noGrp="1"/>
          </p:cNvSpPr>
          <p:nvPr>
            <p:ph type="title"/>
          </p:nvPr>
        </p:nvSpPr>
        <p:spPr/>
        <p:txBody>
          <a:bodyPr/>
          <a:lstStyle/>
          <a:p>
            <a:r>
              <a:rPr lang="en-US" dirty="0"/>
              <a:t>Suggestions on Retreat Date</a:t>
            </a:r>
          </a:p>
        </p:txBody>
      </p:sp>
      <p:sp>
        <p:nvSpPr>
          <p:cNvPr id="4" name="TextBox 3">
            <a:extLst>
              <a:ext uri="{FF2B5EF4-FFF2-40B4-BE49-F238E27FC236}">
                <a16:creationId xmlns:a16="http://schemas.microsoft.com/office/drawing/2014/main" id="{0C59AFFE-C4B5-3529-BCCF-77387642D31B}"/>
              </a:ext>
            </a:extLst>
          </p:cNvPr>
          <p:cNvSpPr txBox="1"/>
          <p:nvPr/>
        </p:nvSpPr>
        <p:spPr>
          <a:xfrm>
            <a:off x="2552700" y="745607"/>
            <a:ext cx="4038600" cy="461665"/>
          </a:xfrm>
          <a:prstGeom prst="rect">
            <a:avLst/>
          </a:prstGeom>
          <a:noFill/>
        </p:spPr>
        <p:txBody>
          <a:bodyPr wrap="square" rtlCol="0">
            <a:spAutoFit/>
          </a:bodyPr>
          <a:lstStyle/>
          <a:p>
            <a:r>
              <a:rPr lang="en-US" sz="2400" b="0" i="0" dirty="0">
                <a:solidFill>
                  <a:srgbClr val="333E48"/>
                </a:solidFill>
                <a:effectLst/>
                <a:latin typeface="Aptos Display" panose="020B0004020202020204" pitchFamily="34" charset="0"/>
              </a:rPr>
              <a:t>Preference for Retreat Dates</a:t>
            </a:r>
            <a:endParaRPr lang="en-US" sz="2400" dirty="0">
              <a:latin typeface="Aptos Display" panose="020B0004020202020204" pitchFamily="34" charset="0"/>
            </a:endParaRPr>
          </a:p>
        </p:txBody>
      </p:sp>
      <p:graphicFrame>
        <p:nvGraphicFramePr>
          <p:cNvPr id="2" name="Chart 1">
            <a:extLst>
              <a:ext uri="{FF2B5EF4-FFF2-40B4-BE49-F238E27FC236}">
                <a16:creationId xmlns:a16="http://schemas.microsoft.com/office/drawing/2014/main" id="{2F2711FD-ADC5-B564-BB19-FBD29CE97BD0}"/>
              </a:ext>
            </a:extLst>
          </p:cNvPr>
          <p:cNvGraphicFramePr>
            <a:graphicFrameLocks/>
          </p:cNvGraphicFramePr>
          <p:nvPr>
            <p:extLst>
              <p:ext uri="{D42A27DB-BD31-4B8C-83A1-F6EECF244321}">
                <p14:modId xmlns:p14="http://schemas.microsoft.com/office/powerpoint/2010/main" val="2288923514"/>
              </p:ext>
            </p:extLst>
          </p:nvPr>
        </p:nvGraphicFramePr>
        <p:xfrm>
          <a:off x="1295400" y="1195344"/>
          <a:ext cx="64008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113708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8FC59C-F651-5197-FA09-80F96A75DA7D}"/>
              </a:ext>
            </a:extLst>
          </p:cNvPr>
          <p:cNvSpPr>
            <a:spLocks noGrp="1"/>
          </p:cNvSpPr>
          <p:nvPr>
            <p:ph sz="half" idx="14"/>
          </p:nvPr>
        </p:nvSpPr>
        <p:spPr>
          <a:xfrm>
            <a:off x="0" y="663178"/>
            <a:ext cx="8229600" cy="1222772"/>
          </a:xfrm>
        </p:spPr>
        <p:txBody>
          <a:bodyPr/>
          <a:lstStyle/>
          <a:p>
            <a:pPr marL="109728" indent="0">
              <a:buNone/>
            </a:pPr>
            <a:r>
              <a:rPr lang="en-US" b="0" i="0" dirty="0">
                <a:solidFill>
                  <a:srgbClr val="333E48"/>
                </a:solidFill>
                <a:effectLst/>
                <a:latin typeface="Aptos Display" panose="020B0004020202020204" pitchFamily="34" charset="0"/>
              </a:rPr>
              <a:t>If in-person, which costs of participation would you or your organization be able to support, if any, for you or others? Please describe.</a:t>
            </a:r>
          </a:p>
        </p:txBody>
      </p:sp>
      <p:sp>
        <p:nvSpPr>
          <p:cNvPr id="3" name="Title 2">
            <a:extLst>
              <a:ext uri="{FF2B5EF4-FFF2-40B4-BE49-F238E27FC236}">
                <a16:creationId xmlns:a16="http://schemas.microsoft.com/office/drawing/2014/main" id="{3E151D54-8DCC-7A12-8FAD-0797AF43F357}"/>
              </a:ext>
            </a:extLst>
          </p:cNvPr>
          <p:cNvSpPr>
            <a:spLocks noGrp="1"/>
          </p:cNvSpPr>
          <p:nvPr>
            <p:ph type="title"/>
          </p:nvPr>
        </p:nvSpPr>
        <p:spPr/>
        <p:txBody>
          <a:bodyPr/>
          <a:lstStyle/>
          <a:p>
            <a:r>
              <a:rPr lang="en-US" dirty="0"/>
              <a:t>Membership Organization Support</a:t>
            </a:r>
          </a:p>
        </p:txBody>
      </p:sp>
      <p:graphicFrame>
        <p:nvGraphicFramePr>
          <p:cNvPr id="6" name="Chart 5">
            <a:extLst>
              <a:ext uri="{FF2B5EF4-FFF2-40B4-BE49-F238E27FC236}">
                <a16:creationId xmlns:a16="http://schemas.microsoft.com/office/drawing/2014/main" id="{46668E5C-3FB2-F0F5-6D9D-99D75F71847B}"/>
              </a:ext>
            </a:extLst>
          </p:cNvPr>
          <p:cNvGraphicFramePr>
            <a:graphicFrameLocks/>
          </p:cNvGraphicFramePr>
          <p:nvPr>
            <p:extLst>
              <p:ext uri="{D42A27DB-BD31-4B8C-83A1-F6EECF244321}">
                <p14:modId xmlns:p14="http://schemas.microsoft.com/office/powerpoint/2010/main" val="3712707223"/>
              </p:ext>
            </p:extLst>
          </p:nvPr>
        </p:nvGraphicFramePr>
        <p:xfrm>
          <a:off x="1371600" y="1352550"/>
          <a:ext cx="64008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344260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BEFDB8-232C-9081-216B-0A0197C428C5}"/>
              </a:ext>
            </a:extLst>
          </p:cNvPr>
          <p:cNvSpPr>
            <a:spLocks noGrp="1"/>
          </p:cNvSpPr>
          <p:nvPr>
            <p:ph sz="half" idx="14"/>
          </p:nvPr>
        </p:nvSpPr>
        <p:spPr>
          <a:xfrm>
            <a:off x="-7088" y="663178"/>
            <a:ext cx="8229600" cy="841772"/>
          </a:xfrm>
        </p:spPr>
        <p:txBody>
          <a:bodyPr/>
          <a:lstStyle/>
          <a:p>
            <a:pPr marL="109728" indent="0">
              <a:buNone/>
            </a:pPr>
            <a:r>
              <a:rPr lang="en-US" dirty="0">
                <a:latin typeface="Aptos Display" panose="020B0004020202020204" pitchFamily="34" charset="0"/>
              </a:rPr>
              <a:t>Can your organization provide staff or other resources to support planning and facilitation at the retreat?</a:t>
            </a:r>
          </a:p>
        </p:txBody>
      </p:sp>
      <p:sp>
        <p:nvSpPr>
          <p:cNvPr id="3" name="Title 2">
            <a:extLst>
              <a:ext uri="{FF2B5EF4-FFF2-40B4-BE49-F238E27FC236}">
                <a16:creationId xmlns:a16="http://schemas.microsoft.com/office/drawing/2014/main" id="{EECC95D7-7C77-858D-0978-DB4A612678E0}"/>
              </a:ext>
            </a:extLst>
          </p:cNvPr>
          <p:cNvSpPr>
            <a:spLocks noGrp="1"/>
          </p:cNvSpPr>
          <p:nvPr>
            <p:ph type="title"/>
          </p:nvPr>
        </p:nvSpPr>
        <p:spPr/>
        <p:txBody>
          <a:bodyPr/>
          <a:lstStyle/>
          <a:p>
            <a:r>
              <a:rPr lang="en-US" dirty="0"/>
              <a:t>Membership Organization Staff Support</a:t>
            </a:r>
          </a:p>
        </p:txBody>
      </p:sp>
      <p:graphicFrame>
        <p:nvGraphicFramePr>
          <p:cNvPr id="6" name="Chart 5">
            <a:extLst>
              <a:ext uri="{FF2B5EF4-FFF2-40B4-BE49-F238E27FC236}">
                <a16:creationId xmlns:a16="http://schemas.microsoft.com/office/drawing/2014/main" id="{30C6769A-7DD8-4DB5-ABE4-3B3B411E41F1}"/>
              </a:ext>
            </a:extLst>
          </p:cNvPr>
          <p:cNvGraphicFramePr>
            <a:graphicFrameLocks/>
          </p:cNvGraphicFramePr>
          <p:nvPr>
            <p:extLst>
              <p:ext uri="{D42A27DB-BD31-4B8C-83A1-F6EECF244321}">
                <p14:modId xmlns:p14="http://schemas.microsoft.com/office/powerpoint/2010/main" val="2882552941"/>
              </p:ext>
            </p:extLst>
          </p:nvPr>
        </p:nvGraphicFramePr>
        <p:xfrm>
          <a:off x="1143000" y="1276350"/>
          <a:ext cx="64008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150595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090B13-97F9-37F5-E097-4EABCF77DD0D}"/>
              </a:ext>
            </a:extLst>
          </p:cNvPr>
          <p:cNvSpPr>
            <a:spLocks noGrp="1"/>
          </p:cNvSpPr>
          <p:nvPr>
            <p:ph sz="half" idx="14"/>
          </p:nvPr>
        </p:nvSpPr>
        <p:spPr>
          <a:xfrm>
            <a:off x="0" y="666750"/>
            <a:ext cx="8229600" cy="838200"/>
          </a:xfrm>
        </p:spPr>
        <p:txBody>
          <a:bodyPr/>
          <a:lstStyle/>
          <a:p>
            <a:pPr marL="109728" indent="0">
              <a:buNone/>
            </a:pPr>
            <a:r>
              <a:rPr lang="en-US" b="0" i="0" dirty="0">
                <a:solidFill>
                  <a:srgbClr val="333E48"/>
                </a:solidFill>
                <a:effectLst/>
                <a:latin typeface="National2"/>
              </a:rPr>
              <a:t>Do you foresee any travel restrictions or other barriers to attending an in-person retreat?</a:t>
            </a:r>
          </a:p>
        </p:txBody>
      </p:sp>
      <p:sp>
        <p:nvSpPr>
          <p:cNvPr id="3" name="Title 2">
            <a:extLst>
              <a:ext uri="{FF2B5EF4-FFF2-40B4-BE49-F238E27FC236}">
                <a16:creationId xmlns:a16="http://schemas.microsoft.com/office/drawing/2014/main" id="{74D37560-3EBA-1468-0FAF-42271C91BFC9}"/>
              </a:ext>
            </a:extLst>
          </p:cNvPr>
          <p:cNvSpPr>
            <a:spLocks noGrp="1"/>
          </p:cNvSpPr>
          <p:nvPr>
            <p:ph type="title"/>
          </p:nvPr>
        </p:nvSpPr>
        <p:spPr/>
        <p:txBody>
          <a:bodyPr/>
          <a:lstStyle/>
          <a:p>
            <a:r>
              <a:rPr lang="en-US" dirty="0"/>
              <a:t>Travel Restrictions</a:t>
            </a:r>
          </a:p>
        </p:txBody>
      </p:sp>
      <p:graphicFrame>
        <p:nvGraphicFramePr>
          <p:cNvPr id="4" name="Chart 3">
            <a:extLst>
              <a:ext uri="{FF2B5EF4-FFF2-40B4-BE49-F238E27FC236}">
                <a16:creationId xmlns:a16="http://schemas.microsoft.com/office/drawing/2014/main" id="{6DA10231-C3E1-BE5E-1C47-EAED327DD4C2}"/>
              </a:ext>
            </a:extLst>
          </p:cNvPr>
          <p:cNvGraphicFramePr>
            <a:graphicFrameLocks/>
          </p:cNvGraphicFramePr>
          <p:nvPr>
            <p:extLst>
              <p:ext uri="{D42A27DB-BD31-4B8C-83A1-F6EECF244321}">
                <p14:modId xmlns:p14="http://schemas.microsoft.com/office/powerpoint/2010/main" val="291344938"/>
              </p:ext>
            </p:extLst>
          </p:nvPr>
        </p:nvGraphicFramePr>
        <p:xfrm>
          <a:off x="1219200" y="1276350"/>
          <a:ext cx="64008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041027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94798E-6365-F736-4086-F9C0166C8C4E}"/>
              </a:ext>
            </a:extLst>
          </p:cNvPr>
          <p:cNvSpPr>
            <a:spLocks noGrp="1"/>
          </p:cNvSpPr>
          <p:nvPr>
            <p:ph sz="half" idx="14"/>
          </p:nvPr>
        </p:nvSpPr>
        <p:spPr>
          <a:xfrm>
            <a:off x="-8860" y="663178"/>
            <a:ext cx="8229600" cy="917972"/>
          </a:xfrm>
        </p:spPr>
        <p:txBody>
          <a:bodyPr/>
          <a:lstStyle/>
          <a:p>
            <a:pPr marL="109728" indent="0">
              <a:buNone/>
            </a:pPr>
            <a:r>
              <a:rPr lang="en-US" b="0" i="0" dirty="0">
                <a:solidFill>
                  <a:srgbClr val="333E48"/>
                </a:solidFill>
                <a:effectLst/>
                <a:latin typeface="National2"/>
              </a:rPr>
              <a:t>Anything else the Board should consider when discussing and/or making a decision about the retreat?</a:t>
            </a:r>
          </a:p>
          <a:p>
            <a:pPr marL="109728" indent="0">
              <a:buNone/>
            </a:pPr>
            <a:endParaRPr lang="en-US" dirty="0"/>
          </a:p>
        </p:txBody>
      </p:sp>
      <p:sp>
        <p:nvSpPr>
          <p:cNvPr id="3" name="Title 2">
            <a:extLst>
              <a:ext uri="{FF2B5EF4-FFF2-40B4-BE49-F238E27FC236}">
                <a16:creationId xmlns:a16="http://schemas.microsoft.com/office/drawing/2014/main" id="{A1063027-5145-59C5-6FFD-C607B5576AE3}"/>
              </a:ext>
            </a:extLst>
          </p:cNvPr>
          <p:cNvSpPr>
            <a:spLocks noGrp="1"/>
          </p:cNvSpPr>
          <p:nvPr>
            <p:ph type="title"/>
          </p:nvPr>
        </p:nvSpPr>
        <p:spPr/>
        <p:txBody>
          <a:bodyPr/>
          <a:lstStyle/>
          <a:p>
            <a:r>
              <a:rPr lang="en-US" dirty="0"/>
              <a:t>Other Discussion Items (Part 1)</a:t>
            </a:r>
          </a:p>
        </p:txBody>
      </p:sp>
      <p:sp>
        <p:nvSpPr>
          <p:cNvPr id="4" name="TextBox 3">
            <a:extLst>
              <a:ext uri="{FF2B5EF4-FFF2-40B4-BE49-F238E27FC236}">
                <a16:creationId xmlns:a16="http://schemas.microsoft.com/office/drawing/2014/main" id="{07415C80-608A-0EC0-3043-63C945925328}"/>
              </a:ext>
            </a:extLst>
          </p:cNvPr>
          <p:cNvSpPr txBox="1"/>
          <p:nvPr/>
        </p:nvSpPr>
        <p:spPr>
          <a:xfrm>
            <a:off x="894255" y="1581150"/>
            <a:ext cx="7611140" cy="3416320"/>
          </a:xfrm>
          <a:prstGeom prst="rect">
            <a:avLst/>
          </a:prstGeom>
          <a:noFill/>
        </p:spPr>
        <p:txBody>
          <a:bodyPr wrap="square" rtlCol="0">
            <a:spAutoFit/>
          </a:bodyPr>
          <a:lstStyle/>
          <a:p>
            <a:r>
              <a:rPr lang="en-US" b="0" i="0" dirty="0">
                <a:solidFill>
                  <a:srgbClr val="333E48"/>
                </a:solidFill>
                <a:effectLst/>
                <a:latin typeface="Aptos Display" panose="020B0004020202020204" pitchFamily="34" charset="0"/>
              </a:rPr>
              <a:t>“Making dislocated worker training easier to access and finding the pathway DW funds could support someone through a registered apprenticeship or beyond a one year program.”</a:t>
            </a:r>
          </a:p>
          <a:p>
            <a:endParaRPr lang="en-US" dirty="0">
              <a:solidFill>
                <a:srgbClr val="333E48"/>
              </a:solidFill>
              <a:latin typeface="Aptos Display" panose="020B0004020202020204" pitchFamily="34" charset="0"/>
            </a:endParaRPr>
          </a:p>
          <a:p>
            <a:r>
              <a:rPr lang="en-US" b="0" i="0" dirty="0">
                <a:solidFill>
                  <a:srgbClr val="333E48"/>
                </a:solidFill>
                <a:effectLst/>
                <a:latin typeface="Aptos Display" panose="020B0004020202020204" pitchFamily="34" charset="0"/>
              </a:rPr>
              <a:t>“Due to the unknowns in both the state and federal budget situations, as well as the possible changing priorities at USDOL, we may need to reconsider our TAP timelines and estimated outcomes and revise the State Plan accordingly, as we do not want to be penalized by USDOL for not meeting our expected timelines and outcomes.”</a:t>
            </a:r>
          </a:p>
          <a:p>
            <a:endParaRPr lang="en-US" dirty="0">
              <a:solidFill>
                <a:srgbClr val="333E48"/>
              </a:solidFill>
              <a:latin typeface="Aptos Display" panose="020B0004020202020204" pitchFamily="34" charset="0"/>
            </a:endParaRPr>
          </a:p>
          <a:p>
            <a:r>
              <a:rPr lang="en-US" b="0" i="0" dirty="0">
                <a:solidFill>
                  <a:srgbClr val="333E48"/>
                </a:solidFill>
                <a:effectLst/>
                <a:latin typeface="Aptos Display" panose="020B0004020202020204" pitchFamily="34" charset="0"/>
              </a:rPr>
              <a:t>“I don’t have time to complete the survey, but I want to lift up that I think we should old on the retreat until the new Chairs join us.”</a:t>
            </a:r>
          </a:p>
        </p:txBody>
      </p:sp>
    </p:spTree>
    <p:extLst>
      <p:ext uri="{BB962C8B-B14F-4D97-AF65-F5344CB8AC3E}">
        <p14:creationId xmlns:p14="http://schemas.microsoft.com/office/powerpoint/2010/main" val="127316115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15 Presentation Template">
  <a:themeElements>
    <a:clrScheme name="Workforce Board">
      <a:dk1>
        <a:sysClr val="windowText" lastClr="000000"/>
      </a:dk1>
      <a:lt1>
        <a:srgbClr val="FFFFFF"/>
      </a:lt1>
      <a:dk2>
        <a:srgbClr val="012A60"/>
      </a:dk2>
      <a:lt2>
        <a:srgbClr val="EEEEF0"/>
      </a:lt2>
      <a:accent1>
        <a:srgbClr val="54979A"/>
      </a:accent1>
      <a:accent2>
        <a:srgbClr val="E46C0A"/>
      </a:accent2>
      <a:accent3>
        <a:srgbClr val="800080"/>
      </a:accent3>
      <a:accent4>
        <a:srgbClr val="FBD226"/>
      </a:accent4>
      <a:accent5>
        <a:srgbClr val="3F6E8C"/>
      </a:accent5>
      <a:accent6>
        <a:srgbClr val="626A77"/>
      </a:accent6>
      <a:hlink>
        <a:srgbClr val="000000"/>
      </a:hlink>
      <a:folHlink>
        <a:srgbClr val="000000"/>
      </a:folHlink>
    </a:clrScheme>
    <a:fontScheme name="Template 2 - Plain">
      <a:majorFont>
        <a:latin typeface="Berlin Sans FB"/>
        <a:ea typeface=""/>
        <a:cs typeface=""/>
      </a:majorFont>
      <a:minorFont>
        <a:latin typeface="Candar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2015 Presentation Template</Template>
  <TotalTime>57116</TotalTime>
  <Words>448</Words>
  <Application>Microsoft Office PowerPoint</Application>
  <PresentationFormat>On-screen Show (16:9)</PresentationFormat>
  <Paragraphs>45</Paragraphs>
  <Slides>11</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Aptos Display</vt:lpstr>
      <vt:lpstr>Calibri</vt:lpstr>
      <vt:lpstr>Candara</vt:lpstr>
      <vt:lpstr>Georgia</vt:lpstr>
      <vt:lpstr>Myriad Pro</vt:lpstr>
      <vt:lpstr>National2</vt:lpstr>
      <vt:lpstr>Segoe UI</vt:lpstr>
      <vt:lpstr>Wingdings</vt:lpstr>
      <vt:lpstr>Wingdings 2</vt:lpstr>
      <vt:lpstr>2015 Presentation Template</vt:lpstr>
      <vt:lpstr>Workforce Board Retreat – Survey Findings</vt:lpstr>
      <vt:lpstr>Response Count</vt:lpstr>
      <vt:lpstr>Suggestions on Holding a Retreat</vt:lpstr>
      <vt:lpstr>Suggestions on Retreat Format</vt:lpstr>
      <vt:lpstr>Suggestions on Retreat Date</vt:lpstr>
      <vt:lpstr>Membership Organization Support</vt:lpstr>
      <vt:lpstr>Membership Organization Staff Support</vt:lpstr>
      <vt:lpstr>Travel Restrictions</vt:lpstr>
      <vt:lpstr>Other Discussion Items (Part 1)</vt:lpstr>
      <vt:lpstr>Other Discussion Items (Part 2)</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Lindsay</dc:creator>
  <cp:lastModifiedBy>Dula, Christopher (WTB)</cp:lastModifiedBy>
  <cp:revision>129</cp:revision>
  <cp:lastPrinted>2023-10-30T20:16:07Z</cp:lastPrinted>
  <dcterms:created xsi:type="dcterms:W3CDTF">2017-08-15T15:52:25Z</dcterms:created>
  <dcterms:modified xsi:type="dcterms:W3CDTF">2025-03-19T20:31:03Z</dcterms:modified>
</cp:coreProperties>
</file>