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88" r:id="rId4"/>
    <p:sldMasterId id="2147483896" r:id="rId5"/>
  </p:sldMasterIdLst>
  <p:notesMasterIdLst>
    <p:notesMasterId r:id="rId29"/>
  </p:notesMasterIdLst>
  <p:sldIdLst>
    <p:sldId id="256" r:id="rId6"/>
    <p:sldId id="326" r:id="rId7"/>
    <p:sldId id="300" r:id="rId8"/>
    <p:sldId id="321" r:id="rId9"/>
    <p:sldId id="303" r:id="rId10"/>
    <p:sldId id="328" r:id="rId11"/>
    <p:sldId id="340" r:id="rId12"/>
    <p:sldId id="338" r:id="rId13"/>
    <p:sldId id="339" r:id="rId14"/>
    <p:sldId id="316" r:id="rId15"/>
    <p:sldId id="327" r:id="rId16"/>
    <p:sldId id="267" r:id="rId17"/>
    <p:sldId id="269" r:id="rId18"/>
    <p:sldId id="271" r:id="rId19"/>
    <p:sldId id="330" r:id="rId20"/>
    <p:sldId id="2147480184" r:id="rId21"/>
    <p:sldId id="2147480190" r:id="rId22"/>
    <p:sldId id="2147480191" r:id="rId23"/>
    <p:sldId id="2147480192" r:id="rId24"/>
    <p:sldId id="2147480193" r:id="rId25"/>
    <p:sldId id="2147480194" r:id="rId26"/>
    <p:sldId id="2147480195" r:id="rId27"/>
    <p:sldId id="2147480196" r:id="rId28"/>
  </p:sldIdLst>
  <p:sldSz cx="9144000" cy="5143500" type="screen16x9"/>
  <p:notesSz cx="7102475" cy="9388475"/>
  <p:embeddedFontLst>
    <p:embeddedFont>
      <p:font typeface="Avenir Next LT Pro" panose="020B0504020202020204" pitchFamily="34" charset="0"/>
      <p:regular r:id="rId30"/>
      <p:bold r:id="rId31"/>
      <p:italic r:id="rId32"/>
      <p:boldItalic r:id="rId33"/>
    </p:embeddedFont>
    <p:embeddedFont>
      <p:font typeface="Avenir Next LT Pro Demi" panose="020B0704020202020204" pitchFamily="34" charset="0"/>
      <p:bold r:id="rId34"/>
      <p:boldItalic r:id="rId35"/>
    </p:embeddedFont>
    <p:embeddedFont>
      <p:font typeface="Candara" panose="020E050203030302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Myriad Pro" panose="020B050303040302020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
      <p:font typeface="Wingdings 2" panose="05020102010507070707" pitchFamily="18" charset="2"/>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54C72A-C262-EFC3-0F45-F7B46E8DD511}" name="Wickstrom, Wendy (WaTech)" initials="WW" userId="S::wendy.wickstrom@watech.wa.gov::aa98e6e7-3d7f-4b27-8e6b-11728ac9a2b7" providerId="AD"/>
  <p188:author id="{C5132671-1F51-717F-0CA9-2A23B4461BED}" name="Wallace, Dave (WTB)" initials="W(" userId="S::dave.wallace@wtb.wa.gov::7caf96d6-9ef9-4e01-ae17-66117e53bcc1" providerId="AD"/>
  <p188:author id="{3E5AB4B1-9105-4091-9615-2CDBE60AAF4F}" name="Goutam, Kim (WTB)" initials="KG" userId="S::kim.goutam@wtb.wa.gov::c83d8736-47f7-466f-b0c7-4f8e355cd4b8" providerId="AD"/>
  <p188:author id="{6BC0EDD1-43A0-E6A7-1CA6-73A13E1BDE9C}" name="Persky, Emily (WTB)" initials="PE" userId="S::emily.persky@wtb.wa.gov::79981d12-e47c-4c01-b3cc-31105e679862" providerId="AD"/>
  <p188:author id="{E89B25EB-3901-0053-9C1B-A82CF1444C9D}" name="Cole, Jessica (WaTech Guest)" initials="CG" userId="S::jessica.cole_isg-nw.com#ext#@stateofwa.onmicrosoft.com::fa53518d-fc29-40d1-9d22-c5f3487525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1C41"/>
    <a:srgbClr val="54979A"/>
    <a:srgbClr val="438086"/>
    <a:srgbClr val="012A60"/>
    <a:srgbClr val="E46C0A"/>
    <a:srgbClr val="1A2247"/>
    <a:srgbClr val="424456"/>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DC67-7538-4C55-8ABE-E413182AE4B8}" v="757" dt="2025-03-20T14:15:59.796"/>
    <p1510:client id="{6F2264F7-C1EA-429E-BFEB-3863B9D9D76F}" v="2" dt="2025-03-19T18:12:34.248"/>
    <p1510:client id="{CE0F4161-6C55-4F98-8C37-316B60641309}" v="6" dt="2025-03-19T17:52:53.385"/>
    <p1510:client id="{D7D93488-5E79-4993-9F3D-A2EF80B115E7}" v="2" dt="2025-03-19T16:50:15.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68" autoAdjust="0"/>
  </p:normalViewPr>
  <p:slideViewPr>
    <p:cSldViewPr snapToGrid="0">
      <p:cViewPr varScale="1">
        <p:scale>
          <a:sx n="77" d="100"/>
          <a:sy n="77" d="100"/>
        </p:scale>
        <p:origin x="908" y="5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openxmlformats.org/officeDocument/2006/relationships/font" Target="fonts/font20.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0ACFE14-F0A4-4244-8D07-5E86585719C6}" type="datetimeFigureOut">
              <a:rPr lang="en-US" smtClean="0"/>
              <a:t>3/20/2025</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DC9AD7-7F40-42FC-AE50-7A2ECA835FF1}" type="slidenum">
              <a:rPr lang="en-US" smtClean="0"/>
              <a:t>‹#›</a:t>
            </a:fld>
            <a:endParaRPr lang="en-US"/>
          </a:p>
        </p:txBody>
      </p:sp>
    </p:spTree>
    <p:extLst>
      <p:ext uri="{BB962C8B-B14F-4D97-AF65-F5344CB8AC3E}">
        <p14:creationId xmlns:p14="http://schemas.microsoft.com/office/powerpoint/2010/main" val="165929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working group deliberating and discussing design and implementation strategy</a:t>
            </a:r>
          </a:p>
        </p:txBody>
      </p:sp>
      <p:sp>
        <p:nvSpPr>
          <p:cNvPr id="4" name="Slide Number Placeholder 3"/>
          <p:cNvSpPr>
            <a:spLocks noGrp="1"/>
          </p:cNvSpPr>
          <p:nvPr>
            <p:ph type="sldNum" sz="quarter" idx="5"/>
          </p:nvPr>
        </p:nvSpPr>
        <p:spPr/>
        <p:txBody>
          <a:bodyPr/>
          <a:lstStyle/>
          <a:p>
            <a:fld id="{0CDC9AD7-7F40-42FC-AE50-7A2ECA835FF1}" type="slidenum">
              <a:rPr lang="en-US" smtClean="0"/>
              <a:t>1</a:t>
            </a:fld>
            <a:endParaRPr lang="en-US"/>
          </a:p>
        </p:txBody>
      </p:sp>
    </p:spTree>
    <p:extLst>
      <p:ext uri="{BB962C8B-B14F-4D97-AF65-F5344CB8AC3E}">
        <p14:creationId xmlns:p14="http://schemas.microsoft.com/office/powerpoint/2010/main" val="308434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EEB2A-069C-E60F-8A43-04768B49B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D60F5-3839-1220-7FE6-BB286B2AD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AD7F1-9F48-1746-E5A2-BAFB26555F68}"/>
              </a:ext>
            </a:extLst>
          </p:cNvPr>
          <p:cNvSpPr>
            <a:spLocks noGrp="1"/>
          </p:cNvSpPr>
          <p:nvPr>
            <p:ph type="body" idx="1"/>
          </p:nvPr>
        </p:nvSpPr>
        <p:spPr/>
        <p:txBody>
          <a:bodyPr/>
          <a:lstStyle/>
          <a:p>
            <a:r>
              <a:rPr lang="en-US" b="1"/>
              <a:t>How this works:</a:t>
            </a:r>
            <a:endParaRPr lang="en-US"/>
          </a:p>
          <a:p>
            <a:pPr>
              <a:buFont typeface="Arial" panose="020B0604020202020204" pitchFamily="34" charset="0"/>
              <a:buNone/>
            </a:pPr>
            <a:r>
              <a:rPr lang="en-US"/>
              <a:t>Behind Jane’s seamless experience is the Enterprise Data Platform, working behind the scenes to integrate, analyze, and distribute data. The Enterprise Data Platform connects, processes, and delivers insights from across state agencies—providing real-time visibility into services, so Jane gets a </a:t>
            </a:r>
            <a:r>
              <a:rPr lang="en-US" b="1"/>
              <a:t>cohesive, transparent view</a:t>
            </a:r>
            <a:r>
              <a:rPr lang="en-US"/>
              <a:t> of her government interactions—just like tracking an online order. Better yet, she can also look at overall government metrics to also understand how her government is working. </a:t>
            </a:r>
          </a:p>
          <a:p>
            <a:pPr>
              <a:buFont typeface="Arial" panose="020B0604020202020204" pitchFamily="34" charset="0"/>
              <a:buNone/>
            </a:pPr>
            <a:r>
              <a:rPr lang="en-US"/>
              <a:t>We can communicate how the government is doing at a macro level, providing accountability and showing what works well and what needs improvement. We can also show a personalized view showing statuses of their applications.</a:t>
            </a:r>
          </a:p>
          <a:p>
            <a:pPr>
              <a:buFont typeface="Arial" panose="020B0604020202020204" pitchFamily="34" charset="0"/>
              <a:buNone/>
            </a:pPr>
            <a:r>
              <a:rPr lang="en-US"/>
              <a:t>Washingtonians deserve clear insights into the services they rely on. These clear streamlined insights will give them the confidence to navigate state services confidently, building trust in government and encouraging continuous improvements in public service.</a:t>
            </a:r>
          </a:p>
          <a:p>
            <a:pPr>
              <a:buFont typeface="Arial" panose="020B0604020202020204" pitchFamily="34" charset="0"/>
              <a:buNone/>
            </a:pPr>
            <a:r>
              <a:rPr lang="en-US" b="1"/>
              <a:t>Building on previous work:</a:t>
            </a:r>
          </a:p>
          <a:p>
            <a:pPr>
              <a:buFont typeface="Arial" panose="020B0604020202020204" pitchFamily="34" charset="0"/>
              <a:buNone/>
            </a:pPr>
            <a:r>
              <a:rPr lang="en-US" b="0"/>
              <a:t>This will build on prior work we have done on the Enterprise Data Platform in partnership with Results Washington, as well as the work we’ve done in building the foundational capabilities of the platform</a:t>
            </a:r>
            <a:r>
              <a:rPr lang="en-US" b="1"/>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t>Outcome: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By weaving data together, we’re ensuring that no Washingtonian is left in the dark about the services they rely on.</a:t>
            </a:r>
          </a:p>
        </p:txBody>
      </p:sp>
      <p:sp>
        <p:nvSpPr>
          <p:cNvPr id="4" name="Slide Number Placeholder 3">
            <a:extLst>
              <a:ext uri="{FF2B5EF4-FFF2-40B4-BE49-F238E27FC236}">
                <a16:creationId xmlns:a16="http://schemas.microsoft.com/office/drawing/2014/main" id="{828E74F5-74D2-AF10-DFA8-97DB852388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10730-C534-4252-BB8C-4B27D4DCF0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385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579F73-D830-A048-AB99-3932E573CB70}" type="slidenum">
              <a:rPr lang="en-US" smtClean="0"/>
              <a:t>16</a:t>
            </a:fld>
            <a:endParaRPr lang="en-US"/>
          </a:p>
        </p:txBody>
      </p:sp>
    </p:spTree>
    <p:extLst>
      <p:ext uri="{BB962C8B-B14F-4D97-AF65-F5344CB8AC3E}">
        <p14:creationId xmlns:p14="http://schemas.microsoft.com/office/powerpoint/2010/main" val="362836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tx1">
                    <a:lumMod val="50000"/>
                  </a:schemeClr>
                </a:solidFill>
                <a:latin typeface="Avenir Next LT Pro Demi"/>
              </a:rPr>
              <a:t>Harness a "no wrong door" approach and integrated information to improve the customer experience and outcomes of jobseekers and support employers in accessing a trained and needed workforce.</a:t>
            </a:r>
          </a:p>
          <a:p>
            <a:endParaRPr lang="en-US" sz="1200">
              <a:solidFill>
                <a:schemeClr val="tx1">
                  <a:lumMod val="50000"/>
                </a:schemeClr>
              </a:solidFill>
              <a:latin typeface="Avenir Next LT Pro Demi"/>
            </a:endParaRPr>
          </a:p>
          <a:p>
            <a:r>
              <a:rPr lang="en-US" sz="1200">
                <a:solidFill>
                  <a:schemeClr val="tx1">
                    <a:lumMod val="50000"/>
                  </a:schemeClr>
                </a:solidFill>
                <a:latin typeface="Avenir Next LT Pro Demi"/>
              </a:rPr>
              <a:t>Data-owning agencies</a:t>
            </a:r>
            <a:endParaRPr lang="en-US"/>
          </a:p>
        </p:txBody>
      </p:sp>
      <p:sp>
        <p:nvSpPr>
          <p:cNvPr id="4" name="Slide Number Placeholder 3"/>
          <p:cNvSpPr>
            <a:spLocks noGrp="1"/>
          </p:cNvSpPr>
          <p:nvPr>
            <p:ph type="sldNum" sz="quarter" idx="5"/>
          </p:nvPr>
        </p:nvSpPr>
        <p:spPr/>
        <p:txBody>
          <a:bodyPr/>
          <a:lstStyle/>
          <a:p>
            <a:fld id="{0CDC9AD7-7F40-42FC-AE50-7A2ECA835FF1}" type="slidenum">
              <a:rPr lang="en-US" smtClean="0"/>
              <a:t>3</a:t>
            </a:fld>
            <a:endParaRPr lang="en-US"/>
          </a:p>
        </p:txBody>
      </p:sp>
    </p:spTree>
    <p:extLst>
      <p:ext uri="{BB962C8B-B14F-4D97-AF65-F5344CB8AC3E}">
        <p14:creationId xmlns:p14="http://schemas.microsoft.com/office/powerpoint/2010/main" val="302692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C9AD7-7F40-42FC-AE50-7A2ECA835FF1}" type="slidenum">
              <a:rPr lang="en-US" smtClean="0"/>
              <a:t>4</a:t>
            </a:fld>
            <a:endParaRPr lang="en-US"/>
          </a:p>
        </p:txBody>
      </p:sp>
    </p:spTree>
    <p:extLst>
      <p:ext uri="{BB962C8B-B14F-4D97-AF65-F5344CB8AC3E}">
        <p14:creationId xmlns:p14="http://schemas.microsoft.com/office/powerpoint/2010/main" val="169997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DC9AD7-7F40-42FC-AE50-7A2ECA835FF1}" type="slidenum">
              <a:rPr lang="en-US" smtClean="0"/>
              <a:t>5</a:t>
            </a:fld>
            <a:endParaRPr lang="en-US"/>
          </a:p>
        </p:txBody>
      </p:sp>
    </p:spTree>
    <p:extLst>
      <p:ext uri="{BB962C8B-B14F-4D97-AF65-F5344CB8AC3E}">
        <p14:creationId xmlns:p14="http://schemas.microsoft.com/office/powerpoint/2010/main" val="1548143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OCM and legal consultation--UPenn</a:t>
            </a:r>
          </a:p>
          <a:p>
            <a:r>
              <a:rPr lang="en-US" dirty="0"/>
              <a:t>Full automation of data pipeline, including receiving, cleaning, and storing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Validation Study – approaching 90% accuracy, new applications ($125)</a:t>
            </a:r>
          </a:p>
          <a:p>
            <a:r>
              <a:rPr lang="en-US" dirty="0"/>
              <a:t>Piloting of Resident Portal, coordinated intake screener tool</a:t>
            </a:r>
          </a:p>
        </p:txBody>
      </p:sp>
      <p:sp>
        <p:nvSpPr>
          <p:cNvPr id="4" name="Slide Number Placeholder 3"/>
          <p:cNvSpPr>
            <a:spLocks noGrp="1"/>
          </p:cNvSpPr>
          <p:nvPr>
            <p:ph type="sldNum" sz="quarter" idx="5"/>
          </p:nvPr>
        </p:nvSpPr>
        <p:spPr/>
        <p:txBody>
          <a:bodyPr/>
          <a:lstStyle/>
          <a:p>
            <a:fld id="{0CDC9AD7-7F40-42FC-AE50-7A2ECA835FF1}" type="slidenum">
              <a:rPr lang="en-US" smtClean="0"/>
              <a:t>6</a:t>
            </a:fld>
            <a:endParaRPr lang="en-US"/>
          </a:p>
        </p:txBody>
      </p:sp>
    </p:spTree>
    <p:extLst>
      <p:ext uri="{BB962C8B-B14F-4D97-AF65-F5344CB8AC3E}">
        <p14:creationId xmlns:p14="http://schemas.microsoft.com/office/powerpoint/2010/main" val="29423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OCM – strategy and approach to engage partners and stakeholders to increase project success</a:t>
            </a:r>
          </a:p>
        </p:txBody>
      </p:sp>
      <p:sp>
        <p:nvSpPr>
          <p:cNvPr id="4" name="Slide Number Placeholder 3"/>
          <p:cNvSpPr>
            <a:spLocks noGrp="1"/>
          </p:cNvSpPr>
          <p:nvPr>
            <p:ph type="sldNum" sz="quarter" idx="5"/>
          </p:nvPr>
        </p:nvSpPr>
        <p:spPr/>
        <p:txBody>
          <a:bodyPr/>
          <a:lstStyle/>
          <a:p>
            <a:fld id="{0CDC9AD7-7F40-42FC-AE50-7A2ECA835FF1}" type="slidenum">
              <a:rPr lang="en-US" smtClean="0"/>
              <a:t>7</a:t>
            </a:fld>
            <a:endParaRPr lang="en-US"/>
          </a:p>
        </p:txBody>
      </p:sp>
    </p:spTree>
    <p:extLst>
      <p:ext uri="{BB962C8B-B14F-4D97-AF65-F5344CB8AC3E}">
        <p14:creationId xmlns:p14="http://schemas.microsoft.com/office/powerpoint/2010/main" val="42823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Focusing on Universal ID </a:t>
            </a:r>
          </a:p>
        </p:txBody>
      </p:sp>
      <p:sp>
        <p:nvSpPr>
          <p:cNvPr id="4" name="Slide Number Placeholder 3"/>
          <p:cNvSpPr>
            <a:spLocks noGrp="1"/>
          </p:cNvSpPr>
          <p:nvPr>
            <p:ph type="sldNum" sz="quarter" idx="5"/>
          </p:nvPr>
        </p:nvSpPr>
        <p:spPr/>
        <p:txBody>
          <a:bodyPr/>
          <a:lstStyle/>
          <a:p>
            <a:fld id="{0CDC9AD7-7F40-42FC-AE50-7A2ECA835FF1}" type="slidenum">
              <a:rPr lang="en-US" smtClean="0"/>
              <a:t>8</a:t>
            </a:fld>
            <a:endParaRPr lang="en-US"/>
          </a:p>
        </p:txBody>
      </p:sp>
    </p:spTree>
    <p:extLst>
      <p:ext uri="{BB962C8B-B14F-4D97-AF65-F5344CB8AC3E}">
        <p14:creationId xmlns:p14="http://schemas.microsoft.com/office/powerpoint/2010/main" val="153125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17E54-97E4-5099-14B0-1ED1E112F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16573-690D-6A36-1509-0A3D785D0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44736-6F2C-2B3E-25ED-2206E21237A7}"/>
              </a:ext>
            </a:extLst>
          </p:cNvPr>
          <p:cNvSpPr>
            <a:spLocks noGrp="1"/>
          </p:cNvSpPr>
          <p:nvPr>
            <p:ph type="body" idx="1"/>
          </p:nvPr>
        </p:nvSpPr>
        <p:spPr/>
        <p:txBody>
          <a:bodyPr/>
          <a:lstStyle/>
          <a:p>
            <a:r>
              <a:rPr lang="en-US" b="1"/>
              <a:t>How this works:</a:t>
            </a:r>
            <a:endParaRPr lang="en-US"/>
          </a:p>
          <a:p>
            <a:pPr>
              <a:buFont typeface="Arial" panose="020B0604020202020204" pitchFamily="34" charset="0"/>
              <a:buNone/>
            </a:pPr>
            <a:r>
              <a:rPr lang="en-US"/>
              <a:t>Behind Jane’s seamless experience is the Enterprise Data Platform, working behind the scenes to integrate, analyze, and distribute data. The Enterprise Data Platform connects, processes, and delivers insights from across state agencies—providing real-time visibility into services, so Jane gets a </a:t>
            </a:r>
            <a:r>
              <a:rPr lang="en-US" b="1"/>
              <a:t>cohesive, transparent view</a:t>
            </a:r>
            <a:r>
              <a:rPr lang="en-US"/>
              <a:t> of her government interactions—just like tracking an online order. Better yet, she can also look at overall government metrics to also understand how her government is working. </a:t>
            </a:r>
          </a:p>
          <a:p>
            <a:pPr>
              <a:buFont typeface="Arial" panose="020B0604020202020204" pitchFamily="34" charset="0"/>
              <a:buNone/>
            </a:pPr>
            <a:r>
              <a:rPr lang="en-US"/>
              <a:t>We can communicate how the government is doing at a macro level, providing accountability and showing what works well and what needs improvement. We can also show a personalized view showing statuses of their applications.</a:t>
            </a:r>
          </a:p>
          <a:p>
            <a:pPr>
              <a:buFont typeface="Arial" panose="020B0604020202020204" pitchFamily="34" charset="0"/>
              <a:buNone/>
            </a:pPr>
            <a:r>
              <a:rPr lang="en-US"/>
              <a:t>Washingtonians deserve clear insights into the services they rely on. These clear streamlined insights will give them the confidence to navigate state services confidently, building trust in government and encouraging continuous improvements in public service.</a:t>
            </a:r>
          </a:p>
          <a:p>
            <a:pPr>
              <a:buFont typeface="Arial" panose="020B0604020202020204" pitchFamily="34" charset="0"/>
              <a:buNone/>
            </a:pPr>
            <a:r>
              <a:rPr lang="en-US" b="1"/>
              <a:t>Building on previous work:</a:t>
            </a:r>
          </a:p>
          <a:p>
            <a:pPr>
              <a:buFont typeface="Arial" panose="020B0604020202020204" pitchFamily="34" charset="0"/>
              <a:buNone/>
            </a:pPr>
            <a:r>
              <a:rPr lang="en-US" b="0"/>
              <a:t>This will build on prior work we have done on the Enterprise Data Platform in partnership with Results Washington, as well as the work we’ve done in building the foundational capabilities of the platform</a:t>
            </a:r>
            <a:r>
              <a:rPr lang="en-US" b="1"/>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t>Outcome: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By weaving data together, we’re ensuring that no Washingtonian is left in the dark about the services they rely on.</a:t>
            </a:r>
          </a:p>
        </p:txBody>
      </p:sp>
      <p:sp>
        <p:nvSpPr>
          <p:cNvPr id="4" name="Slide Number Placeholder 3">
            <a:extLst>
              <a:ext uri="{FF2B5EF4-FFF2-40B4-BE49-F238E27FC236}">
                <a16:creationId xmlns:a16="http://schemas.microsoft.com/office/drawing/2014/main" id="{FF30FBCF-17BE-4AD7-AA21-E9EBDD563F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10730-C534-4252-BB8C-4B27D4DCF0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070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F5B5D-9AA2-120A-8249-5A4DE3E03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60026-B7C5-E996-9DB4-B5BAD003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461DB-5949-B6C0-7EAF-FF86BB25F1D3}"/>
              </a:ext>
            </a:extLst>
          </p:cNvPr>
          <p:cNvSpPr>
            <a:spLocks noGrp="1"/>
          </p:cNvSpPr>
          <p:nvPr>
            <p:ph type="body" idx="1"/>
          </p:nvPr>
        </p:nvSpPr>
        <p:spPr/>
        <p:txBody>
          <a:bodyPr/>
          <a:lstStyle/>
          <a:p>
            <a:r>
              <a:rPr lang="en-US" b="1"/>
              <a:t>How this works:</a:t>
            </a:r>
            <a:endParaRPr lang="en-US"/>
          </a:p>
          <a:p>
            <a:pPr>
              <a:buFont typeface="Arial" panose="020B0604020202020204" pitchFamily="34" charset="0"/>
              <a:buNone/>
            </a:pPr>
            <a:r>
              <a:rPr lang="en-US"/>
              <a:t>Behind Jane’s seamless experience is the Enterprise Data Platform, working behind the scenes to integrate, analyze, and distribute data. The Enterprise Data Platform connects, processes, and delivers insights from across state agencies—providing real-time visibility into services, so Jane gets a </a:t>
            </a:r>
            <a:r>
              <a:rPr lang="en-US" b="1"/>
              <a:t>cohesive, transparent view</a:t>
            </a:r>
            <a:r>
              <a:rPr lang="en-US"/>
              <a:t> of her government interactions—just like tracking an online order. Better yet, she can also look at overall government metrics to also understand how her government is working. </a:t>
            </a:r>
          </a:p>
          <a:p>
            <a:pPr>
              <a:buFont typeface="Arial" panose="020B0604020202020204" pitchFamily="34" charset="0"/>
              <a:buNone/>
            </a:pPr>
            <a:r>
              <a:rPr lang="en-US"/>
              <a:t>We can communicate how the government is doing at a macro level, providing accountability and showing what works well and what needs improvement. We can also show a personalized view showing statuses of their applications.</a:t>
            </a:r>
          </a:p>
          <a:p>
            <a:pPr>
              <a:buFont typeface="Arial" panose="020B0604020202020204" pitchFamily="34" charset="0"/>
              <a:buNone/>
            </a:pPr>
            <a:r>
              <a:rPr lang="en-US"/>
              <a:t>Washingtonians deserve clear insights into the services they rely on. These clear streamlined insights will give them the confidence to navigate state services confidently, building trust in government and encouraging continuous improvements in public service.</a:t>
            </a:r>
          </a:p>
          <a:p>
            <a:pPr>
              <a:buFont typeface="Arial" panose="020B0604020202020204" pitchFamily="34" charset="0"/>
              <a:buNone/>
            </a:pPr>
            <a:r>
              <a:rPr lang="en-US" b="1"/>
              <a:t>Building on previous work:</a:t>
            </a:r>
          </a:p>
          <a:p>
            <a:pPr>
              <a:buFont typeface="Arial" panose="020B0604020202020204" pitchFamily="34" charset="0"/>
              <a:buNone/>
            </a:pPr>
            <a:r>
              <a:rPr lang="en-US" b="0"/>
              <a:t>This will build on prior work we have done on the Enterprise Data Platform in partnership with Results Washington, as well as the work we’ve done in building the foundational capabilities of the platform</a:t>
            </a:r>
            <a:r>
              <a:rPr lang="en-US" b="1"/>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t>Outcome: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By weaving data together, we’re ensuring that no Washingtonian is left in the dark about the services they rely on.</a:t>
            </a:r>
          </a:p>
        </p:txBody>
      </p:sp>
      <p:sp>
        <p:nvSpPr>
          <p:cNvPr id="4" name="Slide Number Placeholder 3">
            <a:extLst>
              <a:ext uri="{FF2B5EF4-FFF2-40B4-BE49-F238E27FC236}">
                <a16:creationId xmlns:a16="http://schemas.microsoft.com/office/drawing/2014/main" id="{2BCB0506-F333-2506-A708-14CA83F4F2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10730-C534-4252-BB8C-4B27D4DCF0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2428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2776275"/>
            <a:ext cx="9144001" cy="105508"/>
          </a:xfrm>
          <a:prstGeom prst="rect">
            <a:avLst/>
          </a:prstGeom>
          <a:solidFill>
            <a:srgbClr val="54979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2776275"/>
          </a:xfrm>
          <a:prstGeom prst="rect">
            <a:avLst/>
          </a:prstGeom>
          <a:solidFill>
            <a:srgbClr val="012A6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774031"/>
            <a:ext cx="8458200" cy="1102519"/>
          </a:xfrm>
          <a:prstGeom prst="rect">
            <a:avLst/>
          </a:prstGeom>
        </p:spPr>
        <p:txBody>
          <a:bodyPr anchor="b"/>
          <a:lstStyle>
            <a:lvl1pPr>
              <a:defRPr sz="4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sp>
        <p:nvSpPr>
          <p:cNvPr id="9" name="Subtitle 8"/>
          <p:cNvSpPr>
            <a:spLocks noGrp="1"/>
          </p:cNvSpPr>
          <p:nvPr>
            <p:ph type="subTitle" idx="1"/>
          </p:nvPr>
        </p:nvSpPr>
        <p:spPr>
          <a:xfrm>
            <a:off x="457200" y="2924953"/>
            <a:ext cx="4953000" cy="865997"/>
          </a:xfrm>
          <a:prstGeom prst="rect">
            <a:avLst/>
          </a:prstGeom>
        </p:spPr>
        <p:txBody>
          <a:bodyPr/>
          <a:lstStyle>
            <a:lvl1pPr marL="64008" indent="0" algn="l">
              <a:buNone/>
              <a:defRPr sz="24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2" name="Rectangle 11"/>
          <p:cNvSpPr/>
          <p:nvPr userDrawn="1"/>
        </p:nvSpPr>
        <p:spPr>
          <a:xfrm>
            <a:off x="1" y="5097781"/>
            <a:ext cx="9144001" cy="45719"/>
          </a:xfrm>
          <a:prstGeom prst="rect">
            <a:avLst/>
          </a:prstGeom>
          <a:solidFill>
            <a:srgbClr val="E46C0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2" y="4101079"/>
            <a:ext cx="3306878" cy="9507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B715-A8BD-696F-635D-E0A356957AD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A6F61E-DC86-C801-C20D-2DF3DAA4FB1B}"/>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4C882-B7A9-740C-DE32-D5C3C245B5CE}"/>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5" name="Footer Placeholder 4">
            <a:extLst>
              <a:ext uri="{FF2B5EF4-FFF2-40B4-BE49-F238E27FC236}">
                <a16:creationId xmlns:a16="http://schemas.microsoft.com/office/drawing/2014/main" id="{A02E7E50-1CA5-CDEA-A436-98A2A10FA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F2A66-F963-EEC5-CF06-6A1B154F76F4}"/>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228577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7F81-B351-2624-4494-4F8989C755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34C8E-3E85-5519-4F1A-2C6BB537E8A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55DC3-3420-B2AE-5440-C59AA275E87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286B8-7E57-1811-4AB4-75D336B921AA}"/>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6" name="Footer Placeholder 5">
            <a:extLst>
              <a:ext uri="{FF2B5EF4-FFF2-40B4-BE49-F238E27FC236}">
                <a16:creationId xmlns:a16="http://schemas.microsoft.com/office/drawing/2014/main" id="{3A823CE0-D48A-6A84-8A8A-59A7EB6EF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8262A-1519-6F43-2EB6-460B135D9C42}"/>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323965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254B-A286-0B6A-351E-AF03038004E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10FE2-8E63-342F-BABE-FE1718A1649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6A6B5-BCF2-2D0A-8D53-2565E6D1040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D26B06-F4FE-E709-782E-7EAC92A0581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EC40C-CC2D-9283-CC51-F6117333137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983E6-5BA2-ED28-4956-FD8CA8FC241D}"/>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8" name="Footer Placeholder 7">
            <a:extLst>
              <a:ext uri="{FF2B5EF4-FFF2-40B4-BE49-F238E27FC236}">
                <a16:creationId xmlns:a16="http://schemas.microsoft.com/office/drawing/2014/main" id="{3F12F1C5-1935-88CD-E6AC-25F537136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6E1B2-AEC5-5744-A750-E47EAD79FD87}"/>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2643266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3952-E7EA-5E10-58DC-6A77BA0FDD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080A9-DE71-800E-805F-5F0FAF0994D6}"/>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4" name="Footer Placeholder 3">
            <a:extLst>
              <a:ext uri="{FF2B5EF4-FFF2-40B4-BE49-F238E27FC236}">
                <a16:creationId xmlns:a16="http://schemas.microsoft.com/office/drawing/2014/main" id="{CFDDB9FC-197C-FF86-1B3D-8ECFE07DB5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19A29B-E3CD-E28D-4DC3-F8056E238CE3}"/>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14039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A22D0-8176-A3E2-7329-C692570F4E0B}"/>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3" name="Footer Placeholder 2">
            <a:extLst>
              <a:ext uri="{FF2B5EF4-FFF2-40B4-BE49-F238E27FC236}">
                <a16:creationId xmlns:a16="http://schemas.microsoft.com/office/drawing/2014/main" id="{756590F8-93FC-A574-A085-521EFDD7F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ACCF3-BA75-154F-7F5D-403641F4AB79}"/>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3773332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4537-F23C-6709-0701-4DC0195338C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EC125C9-A050-2F8E-95BA-6E4F5F6DA79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6CF80-6184-5625-2095-67D3ECBC834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98F77E-55D7-491C-006C-A7A97582B0B0}"/>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6" name="Footer Placeholder 5">
            <a:extLst>
              <a:ext uri="{FF2B5EF4-FFF2-40B4-BE49-F238E27FC236}">
                <a16:creationId xmlns:a16="http://schemas.microsoft.com/office/drawing/2014/main" id="{464948F6-E723-6C1D-C8B7-718186496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84378-FCCC-60C5-2972-659B89C33102}"/>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17256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F4C18-9360-9F93-E1B2-61E8A888084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649F9E-636B-0B8C-5FF2-0DCECAE8ED4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3960236-2E2B-5C66-5DA3-CD179F4E823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4F580C-F0EC-AA42-BD8E-75D5E86F06E3}"/>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6" name="Footer Placeholder 5">
            <a:extLst>
              <a:ext uri="{FF2B5EF4-FFF2-40B4-BE49-F238E27FC236}">
                <a16:creationId xmlns:a16="http://schemas.microsoft.com/office/drawing/2014/main" id="{8C95A735-03CF-EECC-FB44-50FE0EB63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518D8-4C04-4306-125B-B737D3707AEB}"/>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3488733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9BE2A-CCD5-DE94-40D0-FD085DC96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46778-34E8-B730-16CB-CC5AB4530B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551BB-1812-6A6C-4423-7319417E94DD}"/>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5" name="Footer Placeholder 4">
            <a:extLst>
              <a:ext uri="{FF2B5EF4-FFF2-40B4-BE49-F238E27FC236}">
                <a16:creationId xmlns:a16="http://schemas.microsoft.com/office/drawing/2014/main" id="{B41E4A9A-95AF-5206-575C-A86E99888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1696-DEDD-BE31-F0BA-DE2BDA625E21}"/>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3701548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8B9696-5243-FF62-1951-89C6FD1F49D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472EB9-652F-ED2F-F6EF-F66AF6A1BCB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50358-CD46-8022-9A81-FCBF773151FA}"/>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5" name="Footer Placeholder 4">
            <a:extLst>
              <a:ext uri="{FF2B5EF4-FFF2-40B4-BE49-F238E27FC236}">
                <a16:creationId xmlns:a16="http://schemas.microsoft.com/office/drawing/2014/main" id="{EBCFA2AB-45D7-4279-00C8-EE9316EC5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C3C8E-3183-7A2B-1638-79360D138562}"/>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17728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sz="half" idx="14"/>
          </p:nvPr>
        </p:nvSpPr>
        <p:spPr>
          <a:xfrm>
            <a:off x="457200" y="1120378"/>
            <a:ext cx="8229600" cy="3394472"/>
          </a:xfrm>
          <a:prstGeom prst="rect">
            <a:avLst/>
          </a:prstGeom>
        </p:spPr>
        <p:txBody>
          <a:bodyPr/>
          <a:lstStyle>
            <a:lvl1pPr marL="365760" indent="-256032" eaLnBrk="1" latinLnBrk="0" hangingPunct="1">
              <a:buClr>
                <a:srgbClr val="012A60"/>
              </a:buClr>
              <a:buSzPct val="125000"/>
              <a:buFont typeface="Wingdings" pitchFamily="2" charset="2"/>
              <a:buChar char="§"/>
              <a:defRPr sz="24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22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latin typeface="Myriad Pro" pitchFamily="34" charset="0"/>
              </a:defRPr>
            </a:lvl4pPr>
            <a:lvl5pPr marL="1389888" indent="-182880">
              <a:buClr>
                <a:srgbClr val="438086"/>
              </a:buClr>
              <a:buSzPct val="125000"/>
              <a:buFont typeface="Wingdings" pitchFamily="2" charset="2"/>
              <a:buChar char="§"/>
              <a:defRPr sz="1600">
                <a:solidFill>
                  <a:srgbClr val="1A2247"/>
                </a:solidFill>
                <a:latin typeface="Myriad Pro" pitchFamily="34" charset="0"/>
              </a:defRPr>
            </a:lvl5pPr>
            <a:lvl6pPr marL="1609344" indent="-182880">
              <a:buClr>
                <a:srgbClr val="53548A"/>
              </a:buClr>
              <a:buFont typeface="Candara" pitchFamily="34" charset="0"/>
              <a:buChar char="○"/>
              <a:defRPr sz="1400">
                <a:solidFill>
                  <a:srgbClr val="373737"/>
                </a:solidFill>
              </a:defRPr>
            </a:lvl6pPr>
            <a:lvl7pPr marL="1828800" indent="-182880">
              <a:buClr>
                <a:srgbClr val="A1BFC2"/>
              </a:buClr>
              <a:buFont typeface="Candara" pitchFamily="34" charset="0"/>
              <a:buChar char="○"/>
              <a:defRPr sz="1200" baseline="0">
                <a:solidFill>
                  <a:srgbClr val="373737"/>
                </a:solidFill>
              </a:defRPr>
            </a:lvl7pPr>
            <a:lvl8pPr marL="2029968" indent="-182880">
              <a:buClr>
                <a:srgbClr val="438086"/>
              </a:buClr>
              <a:buFont typeface="Candara" pitchFamily="34" charset="0"/>
              <a:buChar char="○"/>
              <a:defRPr sz="1100" baseline="0">
                <a:solidFill>
                  <a:srgbClr val="373737"/>
                </a:solidFill>
              </a:defRPr>
            </a:lvl8pPr>
            <a:lvl9pPr marL="2240280" indent="-182880">
              <a:buClr>
                <a:srgbClr val="53548A"/>
              </a:buClr>
              <a:buFont typeface="Candara" pitchFamily="34" charset="0"/>
              <a:buChar char="○"/>
              <a:defRPr sz="1050"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9"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485901"/>
            <a:ext cx="7772400" cy="1021556"/>
          </a:xfrm>
          <a:prstGeom prst="rect">
            <a:avLst/>
          </a:prstGeom>
          <a:ln>
            <a:noFill/>
          </a:ln>
          <a:effectLst/>
        </p:spPr>
        <p:txBody>
          <a:bodyPr anchor="b">
            <a:noAutofit/>
          </a:bodyPr>
          <a:lstStyle>
            <a:lvl1pPr algn="l">
              <a:buNone/>
              <a:defRPr sz="4300" b="1" cap="none" baseline="0">
                <a:ln w="12700">
                  <a:noFill/>
                </a:ln>
                <a:solidFill>
                  <a:srgbClr val="54979A"/>
                </a:solidFill>
                <a:effectLst/>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sp>
        <p:nvSpPr>
          <p:cNvPr id="3" name="Text Placeholder 2"/>
          <p:cNvSpPr>
            <a:spLocks noGrp="1"/>
          </p:cNvSpPr>
          <p:nvPr>
            <p:ph type="body" idx="1"/>
          </p:nvPr>
        </p:nvSpPr>
        <p:spPr>
          <a:xfrm>
            <a:off x="722313" y="2525316"/>
            <a:ext cx="7772400" cy="1132284"/>
          </a:xfrm>
          <a:prstGeom prst="rect">
            <a:avLst/>
          </a:prstGeom>
        </p:spPr>
        <p:txBody>
          <a:bodyPr anchor="t"/>
          <a:lstStyle>
            <a:lvl1pPr marL="45720" indent="0">
              <a:buNone/>
              <a:defRPr sz="2100" b="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6" name="Title 1"/>
          <p:cNvSpPr txBox="1">
            <a:spLocks/>
          </p:cNvSpPr>
          <p:nvPr userDrawn="1"/>
        </p:nvSpPr>
        <p:spPr>
          <a:xfrm>
            <a:off x="609600" y="0"/>
            <a:ext cx="8180450" cy="571500"/>
          </a:xfrm>
          <a:prstGeom prst="rect">
            <a:avLst/>
          </a:prstGeom>
        </p:spPr>
        <p:txBody>
          <a:bodyPr anchor="ctr"/>
          <a:lstStyle>
            <a:lvl1pPr algn="l" rtl="0" eaLnBrk="1" latinLnBrk="0" hangingPunct="1">
              <a:spcBef>
                <a:spcPct val="0"/>
              </a:spcBef>
              <a:buNone/>
              <a:defRPr kumimoji="0" sz="3200" b="1" i="0" kern="1200" cap="none" baseline="0">
                <a:solidFill>
                  <a:schemeClr val="bg1"/>
                </a:solidFill>
                <a:latin typeface="Myriad Pro" pitchFamily="34" charset="0"/>
                <a:ea typeface="+mj-ea"/>
                <a:cs typeface="+mj-cs"/>
              </a:defRPr>
            </a:lvl1pPr>
          </a:lstStyle>
          <a:p>
            <a:r>
              <a:rPr lang="en-US">
                <a:latin typeface="Segoe UI" panose="020B0502040204020203" pitchFamily="34" charset="0"/>
                <a:ea typeface="Segoe UI" panose="020B0502040204020203" pitchFamily="34" charset="0"/>
                <a:cs typeface="Segoe UI" panose="020B0502040204020203" pitchFamily="34" charset="0"/>
              </a:rPr>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4"/>
          </p:nvPr>
        </p:nvSpPr>
        <p:spPr>
          <a:xfrm>
            <a:off x="457200" y="1085851"/>
            <a:ext cx="4038600" cy="33944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latin typeface="Myriad Pro" pitchFamily="34" charset="0"/>
              </a:defRPr>
            </a:lvl4pPr>
            <a:lvl5pPr marL="1389888" indent="-182880">
              <a:buClr>
                <a:srgbClr val="438086"/>
              </a:buClr>
              <a:buSzPct val="125000"/>
              <a:buFont typeface="Wingdings" pitchFamily="2" charset="2"/>
              <a:buChar char="§"/>
              <a:defRPr sz="1600">
                <a:solidFill>
                  <a:srgbClr val="1A2247"/>
                </a:solidFill>
                <a:latin typeface="Myriad Pro" pitchFamily="34" charset="0"/>
              </a:defRPr>
            </a:lvl5pPr>
            <a:lvl6pPr marL="1609344" indent="-182880">
              <a:buClr>
                <a:srgbClr val="53548A"/>
              </a:buClr>
              <a:buFont typeface="Candara" pitchFamily="34" charset="0"/>
              <a:buChar char="○"/>
              <a:defRPr sz="1400">
                <a:solidFill>
                  <a:srgbClr val="373737"/>
                </a:solidFill>
              </a:defRPr>
            </a:lvl6pPr>
            <a:lvl7pPr marL="1828800" indent="-182880">
              <a:buClr>
                <a:srgbClr val="A1BFC2"/>
              </a:buClr>
              <a:buFont typeface="Candara" pitchFamily="34" charset="0"/>
              <a:buChar char="○"/>
              <a:defRPr sz="1200" baseline="0">
                <a:solidFill>
                  <a:srgbClr val="373737"/>
                </a:solidFill>
              </a:defRPr>
            </a:lvl7pPr>
            <a:lvl8pPr marL="2029968" indent="-182880">
              <a:buClr>
                <a:srgbClr val="438086"/>
              </a:buClr>
              <a:buFont typeface="Candara" pitchFamily="34" charset="0"/>
              <a:buChar char="○"/>
              <a:defRPr sz="1100" baseline="0">
                <a:solidFill>
                  <a:srgbClr val="373737"/>
                </a:solidFill>
              </a:defRPr>
            </a:lvl8pPr>
            <a:lvl9pPr marL="2240280" indent="-182880">
              <a:buClr>
                <a:srgbClr val="53548A"/>
              </a:buClr>
              <a:buFont typeface="Candara" pitchFamily="34" charset="0"/>
              <a:buChar char="○"/>
              <a:defRPr sz="1050"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12" name="Content Placeholder 2"/>
          <p:cNvSpPr>
            <a:spLocks noGrp="1"/>
          </p:cNvSpPr>
          <p:nvPr>
            <p:ph sz="half" idx="15"/>
          </p:nvPr>
        </p:nvSpPr>
        <p:spPr>
          <a:xfrm>
            <a:off x="4648200" y="1085851"/>
            <a:ext cx="4038600" cy="33944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latin typeface="Myriad Pro" pitchFamily="34" charset="0"/>
              </a:defRPr>
            </a:lvl4pPr>
            <a:lvl5pPr marL="1389888" indent="-182880">
              <a:buClr>
                <a:srgbClr val="438086"/>
              </a:buClr>
              <a:buSzPct val="125000"/>
              <a:buFont typeface="Wingdings" pitchFamily="2" charset="2"/>
              <a:buChar char="§"/>
              <a:defRPr sz="1600">
                <a:solidFill>
                  <a:srgbClr val="1A2247"/>
                </a:solidFill>
                <a:latin typeface="Myriad Pro" pitchFamily="34" charset="0"/>
              </a:defRPr>
            </a:lvl5pPr>
            <a:lvl6pPr marL="1609344" indent="-182880">
              <a:buClr>
                <a:srgbClr val="53548A"/>
              </a:buClr>
              <a:buFont typeface="Candara" pitchFamily="34" charset="0"/>
              <a:buChar char="○"/>
              <a:defRPr sz="1400">
                <a:solidFill>
                  <a:srgbClr val="373737"/>
                </a:solidFill>
              </a:defRPr>
            </a:lvl6pPr>
            <a:lvl7pPr marL="1828800" indent="-182880">
              <a:buClr>
                <a:srgbClr val="A1BFC2"/>
              </a:buClr>
              <a:buFont typeface="Candara" pitchFamily="34" charset="0"/>
              <a:buChar char="○"/>
              <a:defRPr sz="1200" baseline="0">
                <a:solidFill>
                  <a:srgbClr val="373737"/>
                </a:solidFill>
              </a:defRPr>
            </a:lvl7pPr>
            <a:lvl8pPr marL="2029968" indent="-182880">
              <a:buClr>
                <a:srgbClr val="438086"/>
              </a:buClr>
              <a:buFont typeface="Candara" pitchFamily="34" charset="0"/>
              <a:buChar char="○"/>
              <a:defRPr sz="1100" baseline="0">
                <a:solidFill>
                  <a:srgbClr val="373737"/>
                </a:solidFill>
              </a:defRPr>
            </a:lvl8pPr>
            <a:lvl9pPr marL="2240280" indent="-182880">
              <a:buClr>
                <a:srgbClr val="53548A"/>
              </a:buClr>
              <a:buFont typeface="Candara" pitchFamily="34" charset="0"/>
              <a:buChar char="○"/>
              <a:defRPr sz="1050"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6"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20378"/>
            <a:ext cx="4041648" cy="342900"/>
          </a:xfrm>
          <a:prstGeom prst="rect">
            <a:avLst/>
          </a:prstGeom>
          <a:solidFill>
            <a:srgbClr val="012A60"/>
          </a:solidFill>
          <a:ln w="12700">
            <a:solidFill>
              <a:srgbClr val="54979A"/>
            </a:solidFill>
          </a:ln>
        </p:spPr>
        <p:txBody>
          <a:bodyPr anchor="ctr">
            <a:noAutofit/>
          </a:bodyPr>
          <a:lstStyle>
            <a:lvl1pPr marL="45720" indent="0">
              <a:buNone/>
              <a:defRPr sz="19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7426" y="1120378"/>
            <a:ext cx="4041775" cy="342900"/>
          </a:xfrm>
          <a:prstGeom prst="rect">
            <a:avLst/>
          </a:prstGeom>
          <a:solidFill>
            <a:srgbClr val="012A60"/>
          </a:solidFill>
          <a:ln w="12700">
            <a:solidFill>
              <a:srgbClr val="54979A"/>
            </a:solidFill>
          </a:ln>
        </p:spPr>
        <p:txBody>
          <a:bodyPr anchor="ctr">
            <a:noAutofit/>
          </a:bodyPr>
          <a:lstStyle>
            <a:lvl1pPr marL="45720" indent="0">
              <a:buNone/>
              <a:defRPr sz="19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 name="Content Placeholder 2"/>
          <p:cNvSpPr>
            <a:spLocks noGrp="1"/>
          </p:cNvSpPr>
          <p:nvPr>
            <p:ph sz="half" idx="10"/>
          </p:nvPr>
        </p:nvSpPr>
        <p:spPr>
          <a:xfrm>
            <a:off x="457200" y="1463278"/>
            <a:ext cx="4038600" cy="30515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defRPr>
            </a:lvl4pPr>
            <a:lvl5pPr marL="1389888" indent="-182880">
              <a:buClr>
                <a:srgbClr val="438086"/>
              </a:buClr>
              <a:buSzPct val="125000"/>
              <a:buFont typeface="Wingdings" pitchFamily="2" charset="2"/>
              <a:buChar char="§"/>
              <a:defRPr sz="1800">
                <a:solidFill>
                  <a:srgbClr val="1A2247"/>
                </a:solidFill>
              </a:defRPr>
            </a:lvl5pPr>
            <a:lvl6pPr marL="1609344" indent="-182880">
              <a:buClr>
                <a:srgbClr val="53548A"/>
              </a:buClr>
              <a:buFont typeface="Candara" pitchFamily="34" charset="0"/>
              <a:buChar char="○"/>
              <a:defRPr>
                <a:solidFill>
                  <a:srgbClr val="373737"/>
                </a:solidFill>
              </a:defRPr>
            </a:lvl6pPr>
            <a:lvl7pPr marL="1828800" indent="-182880">
              <a:buClr>
                <a:srgbClr val="A1BFC2"/>
              </a:buClr>
              <a:buFont typeface="Candara" pitchFamily="34" charset="0"/>
              <a:buChar char="○"/>
              <a:defRPr baseline="0">
                <a:solidFill>
                  <a:srgbClr val="373737"/>
                </a:solidFill>
              </a:defRPr>
            </a:lvl7pPr>
            <a:lvl8pPr marL="2029968" indent="-182880">
              <a:buClr>
                <a:srgbClr val="438086"/>
              </a:buClr>
              <a:buFont typeface="Candara" pitchFamily="34" charset="0"/>
              <a:buChar char="○"/>
              <a:defRPr baseline="0">
                <a:solidFill>
                  <a:srgbClr val="373737"/>
                </a:solidFill>
              </a:defRPr>
            </a:lvl8pPr>
            <a:lvl9pPr marL="2240280" indent="-182880">
              <a:buClr>
                <a:srgbClr val="53548A"/>
              </a:buClr>
              <a:buFont typeface="Candara" pitchFamily="34" charset="0"/>
              <a:buChar char="○"/>
              <a:defRPr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14" name="Content Placeholder 2"/>
          <p:cNvSpPr>
            <a:spLocks noGrp="1"/>
          </p:cNvSpPr>
          <p:nvPr>
            <p:ph sz="half" idx="13"/>
          </p:nvPr>
        </p:nvSpPr>
        <p:spPr>
          <a:xfrm>
            <a:off x="4800600" y="1463278"/>
            <a:ext cx="4038600" cy="3051572"/>
          </a:xfrm>
          <a:prstGeom prst="rect">
            <a:avLst/>
          </a:prstGeom>
        </p:spPr>
        <p:txBody>
          <a:bodyPr/>
          <a:lstStyle>
            <a:lvl1pPr marL="365760" indent="-256032" eaLnBrk="1" latinLnBrk="0" hangingPunct="1">
              <a:buClr>
                <a:srgbClr val="012A60"/>
              </a:buClr>
              <a:buSzPct val="125000"/>
              <a:buFont typeface="Wingdings" pitchFamily="2" charset="2"/>
              <a:buChar char="§"/>
              <a:defRPr sz="2000">
                <a:solidFill>
                  <a:srgbClr val="1A2247"/>
                </a:solidFill>
                <a:latin typeface="Segoe UI" panose="020B0502040204020203" pitchFamily="34" charset="0"/>
                <a:ea typeface="Segoe UI" panose="020B0502040204020203" pitchFamily="34" charset="0"/>
                <a:cs typeface="Segoe UI" panose="020B0502040204020203" pitchFamily="34" charset="0"/>
              </a:defRPr>
            </a:lvl1pPr>
            <a:lvl2pPr marL="658368" indent="-246888" eaLnBrk="1" latinLnBrk="0" hangingPunct="1">
              <a:buClr>
                <a:srgbClr val="54979A"/>
              </a:buClr>
              <a:buSzPct val="125000"/>
              <a:buFont typeface="Wingdings" pitchFamily="2" charset="2"/>
              <a:buChar char="§"/>
              <a:defRPr sz="1900">
                <a:solidFill>
                  <a:srgbClr val="1A2247"/>
                </a:solidFill>
                <a:latin typeface="Segoe UI" panose="020B0502040204020203" pitchFamily="34" charset="0"/>
                <a:ea typeface="Segoe UI" panose="020B0502040204020203" pitchFamily="34" charset="0"/>
                <a:cs typeface="Segoe UI" panose="020B0502040204020203" pitchFamily="34" charset="0"/>
              </a:defRPr>
            </a:lvl2pPr>
            <a:lvl3pPr marL="923544" indent="-219456" eaLnBrk="1" latinLnBrk="0" hangingPunct="1">
              <a:buClr>
                <a:srgbClr val="E46C0A"/>
              </a:buClr>
              <a:buSzPct val="125000"/>
              <a:buFont typeface="Wingdings" pitchFamily="2" charset="2"/>
              <a:buChar char="§"/>
              <a:defRPr sz="1800">
                <a:solidFill>
                  <a:srgbClr val="1A2247"/>
                </a:solidFill>
                <a:latin typeface="Segoe UI" panose="020B0502040204020203" pitchFamily="34" charset="0"/>
                <a:ea typeface="Segoe UI" panose="020B0502040204020203" pitchFamily="34" charset="0"/>
                <a:cs typeface="Segoe UI" panose="020B0502040204020203" pitchFamily="34" charset="0"/>
              </a:defRPr>
            </a:lvl3pPr>
            <a:lvl4pPr marL="1179576" indent="-201168">
              <a:buClr>
                <a:srgbClr val="A1BFC2"/>
              </a:buClr>
              <a:buSzPct val="125000"/>
              <a:buFont typeface="Wingdings" pitchFamily="2" charset="2"/>
              <a:buChar char="§"/>
              <a:defRPr sz="1800">
                <a:solidFill>
                  <a:srgbClr val="1A2247"/>
                </a:solidFill>
              </a:defRPr>
            </a:lvl4pPr>
            <a:lvl5pPr marL="1389888" indent="-182880">
              <a:buClr>
                <a:srgbClr val="438086"/>
              </a:buClr>
              <a:buSzPct val="125000"/>
              <a:buFont typeface="Wingdings" pitchFamily="2" charset="2"/>
              <a:buChar char="§"/>
              <a:defRPr sz="1800">
                <a:solidFill>
                  <a:srgbClr val="1A2247"/>
                </a:solidFill>
              </a:defRPr>
            </a:lvl5pPr>
            <a:lvl6pPr marL="1609344" indent="-182880">
              <a:buClr>
                <a:srgbClr val="53548A"/>
              </a:buClr>
              <a:buFont typeface="Candara" pitchFamily="34" charset="0"/>
              <a:buChar char="○"/>
              <a:defRPr>
                <a:solidFill>
                  <a:srgbClr val="373737"/>
                </a:solidFill>
              </a:defRPr>
            </a:lvl6pPr>
            <a:lvl7pPr marL="1828800" indent="-182880">
              <a:buClr>
                <a:srgbClr val="A1BFC2"/>
              </a:buClr>
              <a:buFont typeface="Candara" pitchFamily="34" charset="0"/>
              <a:buChar char="○"/>
              <a:defRPr baseline="0">
                <a:solidFill>
                  <a:srgbClr val="373737"/>
                </a:solidFill>
              </a:defRPr>
            </a:lvl7pPr>
            <a:lvl8pPr marL="2029968" indent="-182880">
              <a:buClr>
                <a:srgbClr val="438086"/>
              </a:buClr>
              <a:buFont typeface="Candara" pitchFamily="34" charset="0"/>
              <a:buChar char="○"/>
              <a:defRPr baseline="0">
                <a:solidFill>
                  <a:srgbClr val="373737"/>
                </a:solidFill>
              </a:defRPr>
            </a:lvl8pPr>
            <a:lvl9pPr marL="2240280" indent="-182880">
              <a:buClr>
                <a:srgbClr val="53548A"/>
              </a:buClr>
              <a:buFont typeface="Candara" pitchFamily="34" charset="0"/>
              <a:buChar char="○"/>
              <a:defRPr baseline="0">
                <a:solidFill>
                  <a:srgbClr val="373737"/>
                </a:solidFill>
              </a:defRPr>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p:txBody>
      </p:sp>
      <p:sp>
        <p:nvSpPr>
          <p:cNvPr id="9"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609600" y="0"/>
            <a:ext cx="8180450" cy="571500"/>
          </a:xfrm>
          <a:prstGeom prst="rect">
            <a:avLst/>
          </a:prstGeom>
        </p:spPr>
        <p:txBody>
          <a:bodyPr anchor="ctr"/>
          <a:lstStyle>
            <a:lvl1pPr>
              <a:defRPr sz="3200" b="1" i="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kumimoji="0"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263" y="57150"/>
            <a:ext cx="529652" cy="457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786828D-4642-DB40-002A-521A564DED9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1E6F06B-2631-31E3-9FEA-150AB6BF9D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37DBA-3ED5-1E19-7420-1B6DE6ABC1AD}"/>
              </a:ext>
            </a:extLst>
          </p:cNvPr>
          <p:cNvSpPr>
            <a:spLocks noGrp="1"/>
          </p:cNvSpPr>
          <p:nvPr>
            <p:ph type="sldNum" sz="quarter" idx="12"/>
          </p:nvPr>
        </p:nvSpPr>
        <p:spPr/>
        <p:txBody>
          <a:bodyPr/>
          <a:lstStyle/>
          <a:p>
            <a:fld id="{5B6F42FF-CECC-4F0F-BEDA-D211917B8EFB}" type="slidenum">
              <a:rPr lang="en-US" smtClean="0"/>
              <a:t>‹#›</a:t>
            </a:fld>
            <a:endParaRPr lang="en-US"/>
          </a:p>
        </p:txBody>
      </p:sp>
      <p:sp>
        <p:nvSpPr>
          <p:cNvPr id="6" name="Rectangle 5">
            <a:extLst>
              <a:ext uri="{FF2B5EF4-FFF2-40B4-BE49-F238E27FC236}">
                <a16:creationId xmlns:a16="http://schemas.microsoft.com/office/drawing/2014/main" id="{26A897D9-4D72-B2A3-9BB9-ED4116D24C1D}"/>
              </a:ext>
            </a:extLst>
          </p:cNvPr>
          <p:cNvSpPr/>
          <p:nvPr userDrawn="1"/>
        </p:nvSpPr>
        <p:spPr>
          <a:xfrm>
            <a:off x="-1585" y="0"/>
            <a:ext cx="246691"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blue and black logo&#10;&#10;Description automatically generated">
            <a:extLst>
              <a:ext uri="{FF2B5EF4-FFF2-40B4-BE49-F238E27FC236}">
                <a16:creationId xmlns:a16="http://schemas.microsoft.com/office/drawing/2014/main" id="{7F417E20-37C1-9827-FEFB-E340C91D4B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461715"/>
            <a:ext cx="1557814" cy="438251"/>
          </a:xfrm>
          <a:prstGeom prst="rect">
            <a:avLst/>
          </a:prstGeom>
        </p:spPr>
      </p:pic>
    </p:spTree>
    <p:extLst>
      <p:ext uri="{BB962C8B-B14F-4D97-AF65-F5344CB8AC3E}">
        <p14:creationId xmlns:p14="http://schemas.microsoft.com/office/powerpoint/2010/main" val="221688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CF57-7C35-2CEC-FBC5-E1AA945CBD5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BACD97F-DDA3-4E59-F273-E9DDE7EE691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62FAB5-AD6E-6F4D-57C5-EB70E46FB10C}"/>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5" name="Footer Placeholder 4">
            <a:extLst>
              <a:ext uri="{FF2B5EF4-FFF2-40B4-BE49-F238E27FC236}">
                <a16:creationId xmlns:a16="http://schemas.microsoft.com/office/drawing/2014/main" id="{6D7B27FE-DB6E-42ED-CBDC-E14B65A6C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F7D25-E4D0-4C25-02BE-953E8F35DC0C}"/>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282632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83FE-8B37-23AA-363D-52F6AAFEF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450E1-3ED8-0A2C-856F-4846B5A87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33940-8B4D-8E84-E9E9-89746F5DE356}"/>
              </a:ext>
            </a:extLst>
          </p:cNvPr>
          <p:cNvSpPr>
            <a:spLocks noGrp="1"/>
          </p:cNvSpPr>
          <p:nvPr>
            <p:ph type="dt" sz="half" idx="10"/>
          </p:nvPr>
        </p:nvSpPr>
        <p:spPr/>
        <p:txBody>
          <a:bodyPr/>
          <a:lstStyle/>
          <a:p>
            <a:fld id="{ECC99A89-44AE-49AF-9A58-E14596069BCC}" type="datetimeFigureOut">
              <a:rPr lang="en-US" smtClean="0"/>
              <a:t>3/20/2025</a:t>
            </a:fld>
            <a:endParaRPr lang="en-US"/>
          </a:p>
        </p:txBody>
      </p:sp>
      <p:sp>
        <p:nvSpPr>
          <p:cNvPr id="5" name="Footer Placeholder 4">
            <a:extLst>
              <a:ext uri="{FF2B5EF4-FFF2-40B4-BE49-F238E27FC236}">
                <a16:creationId xmlns:a16="http://schemas.microsoft.com/office/drawing/2014/main" id="{D9D192A4-9B51-443B-9634-1E19A8DA7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EFE45-4B93-A846-2B51-208D630EB5F7}"/>
              </a:ext>
            </a:extLst>
          </p:cNvPr>
          <p:cNvSpPr>
            <a:spLocks noGrp="1"/>
          </p:cNvSpPr>
          <p:nvPr>
            <p:ph type="sldNum" sz="quarter" idx="12"/>
          </p:nvPr>
        </p:nvSpPr>
        <p:spPr/>
        <p:txBody>
          <a:bodyPr/>
          <a:lstStyle/>
          <a:p>
            <a:fld id="{3B401867-E9A0-49E0-BD0F-705531DB70B9}" type="slidenum">
              <a:rPr lang="en-US" smtClean="0"/>
              <a:t>‹#›</a:t>
            </a:fld>
            <a:endParaRPr lang="en-US"/>
          </a:p>
        </p:txBody>
      </p:sp>
    </p:spTree>
    <p:extLst>
      <p:ext uri="{BB962C8B-B14F-4D97-AF65-F5344CB8AC3E}">
        <p14:creationId xmlns:p14="http://schemas.microsoft.com/office/powerpoint/2010/main" val="404429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285"/>
            <a:ext cx="9144000" cy="571215"/>
          </a:xfrm>
          <a:prstGeom prst="rect">
            <a:avLst/>
          </a:prstGeom>
          <a:solidFill>
            <a:srgbClr val="012A6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571500"/>
            <a:ext cx="9144001" cy="68581"/>
          </a:xfrm>
          <a:prstGeom prst="rect">
            <a:avLst/>
          </a:prstGeom>
          <a:solidFill>
            <a:srgbClr val="54979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TextBox 15"/>
          <p:cNvSpPr txBox="1"/>
          <p:nvPr userDrawn="1"/>
        </p:nvSpPr>
        <p:spPr>
          <a:xfrm>
            <a:off x="8610600" y="4793218"/>
            <a:ext cx="533400" cy="369332"/>
          </a:xfrm>
          <a:prstGeom prst="rect">
            <a:avLst/>
          </a:prstGeom>
          <a:noFill/>
        </p:spPr>
        <p:txBody>
          <a:bodyPr wrap="square" rtlCol="0">
            <a:spAutoFit/>
          </a:bodyPr>
          <a:lstStyle/>
          <a:p>
            <a:pPr algn="r"/>
            <a:fld id="{5DEBCA6E-0431-47F1-AFB5-C3BA817D0DA8}" type="slidenum">
              <a:rPr lang="en-US" smtClean="0">
                <a:solidFill>
                  <a:srgbClr val="012A60"/>
                </a:solidFill>
                <a:latin typeface="Myriad Pro" pitchFamily="34" charset="0"/>
              </a:rPr>
              <a:pPr algn="r"/>
              <a:t>‹#›</a:t>
            </a:fld>
            <a:endParaRPr lang="en-US">
              <a:solidFill>
                <a:srgbClr val="012A60"/>
              </a:solidFill>
              <a:latin typeface="Myriad Pro" pitchFamily="34" charset="0"/>
            </a:endParaRPr>
          </a:p>
        </p:txBody>
      </p:sp>
      <p:sp>
        <p:nvSpPr>
          <p:cNvPr id="5" name="Rectangle 4"/>
          <p:cNvSpPr/>
          <p:nvPr userDrawn="1"/>
        </p:nvSpPr>
        <p:spPr>
          <a:xfrm>
            <a:off x="1" y="5097781"/>
            <a:ext cx="9144001" cy="45719"/>
          </a:xfrm>
          <a:prstGeom prst="rect">
            <a:avLst/>
          </a:prstGeom>
          <a:solidFill>
            <a:srgbClr val="E46C0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109728" indent="0" algn="l" rtl="0" eaLnBrk="1" latinLnBrk="0" hangingPunct="1">
        <a:spcBef>
          <a:spcPts val="300"/>
        </a:spcBef>
        <a:buClr>
          <a:schemeClr val="accent3"/>
        </a:buClr>
        <a:buFont typeface="Georgia"/>
        <a:buNone/>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48B653-275A-ACB6-CC1C-D639E640C6E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9DD81-76CE-8F7C-2435-F0AF8427884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47C0F-0465-2CF0-E334-B2B887399F8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ECC99A89-44AE-49AF-9A58-E14596069BCC}" type="datetimeFigureOut">
              <a:rPr lang="en-US" smtClean="0"/>
              <a:t>3/20/2025</a:t>
            </a:fld>
            <a:endParaRPr lang="en-US"/>
          </a:p>
        </p:txBody>
      </p:sp>
      <p:sp>
        <p:nvSpPr>
          <p:cNvPr id="5" name="Footer Placeholder 4">
            <a:extLst>
              <a:ext uri="{FF2B5EF4-FFF2-40B4-BE49-F238E27FC236}">
                <a16:creationId xmlns:a16="http://schemas.microsoft.com/office/drawing/2014/main" id="{E3ACE840-B651-44DF-83DC-D6ADE7C2F9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F84B0F-40EE-752B-55B5-690CC79493F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3B401867-E9A0-49E0-BD0F-705531DB70B9}" type="slidenum">
              <a:rPr lang="en-US" smtClean="0"/>
              <a:t>‹#›</a:t>
            </a:fld>
            <a:endParaRPr lang="en-US"/>
          </a:p>
        </p:txBody>
      </p:sp>
    </p:spTree>
    <p:extLst>
      <p:ext uri="{BB962C8B-B14F-4D97-AF65-F5344CB8AC3E}">
        <p14:creationId xmlns:p14="http://schemas.microsoft.com/office/powerpoint/2010/main" val="336048723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91440" tIns="45720" rIns="91440" bIns="45720" anchor="b"/>
          <a:lstStyle/>
          <a:p>
            <a:pPr marL="0" marR="0" algn="ctr">
              <a:spcBef>
                <a:spcPts val="0"/>
              </a:spcBef>
              <a:spcAft>
                <a:spcPts val="0"/>
              </a:spcAft>
            </a:pPr>
            <a:r>
              <a:rPr lang="en-US" sz="3200">
                <a:ea typeface="Times New Roman" panose="02020603050405020304" pitchFamily="18" charset="0"/>
              </a:rPr>
              <a:t>State Workforce Data Integration</a:t>
            </a:r>
            <a:endParaRPr lang="en-US" sz="3200" b="1">
              <a:effectLst/>
              <a:latin typeface="Times New Roman" panose="02020603050405020304" pitchFamily="18" charset="0"/>
              <a:ea typeface="Times New Roman" panose="02020603050405020304" pitchFamily="18" charset="0"/>
            </a:endParaRPr>
          </a:p>
        </p:txBody>
      </p:sp>
      <p:sp>
        <p:nvSpPr>
          <p:cNvPr id="3" name="Subtitle 2"/>
          <p:cNvSpPr>
            <a:spLocks noGrp="1"/>
          </p:cNvSpPr>
          <p:nvPr>
            <p:ph type="subTitle" idx="1"/>
          </p:nvPr>
        </p:nvSpPr>
        <p:spPr>
          <a:xfrm>
            <a:off x="457199" y="2924953"/>
            <a:ext cx="8598748" cy="561197"/>
          </a:xfrm>
        </p:spPr>
        <p:txBody>
          <a:bodyPr lIns="91440" tIns="45720" rIns="91440" bIns="45720" anchor="t"/>
          <a:lstStyle/>
          <a:p>
            <a:pPr marL="63500"/>
            <a:r>
              <a:rPr lang="en-US" sz="1400">
                <a:latin typeface="Segoe UI"/>
                <a:cs typeface="Segoe UI"/>
              </a:rPr>
              <a:t>Kim Goutam, PhD – Manager, Data Integration Initiatives</a:t>
            </a:r>
            <a:endParaRPr lang="en-US">
              <a:latin typeface="Segoe UI"/>
              <a:cs typeface="Segoe UI"/>
            </a:endParaRPr>
          </a:p>
          <a:p>
            <a:pPr marL="63500"/>
            <a:r>
              <a:rPr lang="en-US" sz="1400">
                <a:latin typeface="Segoe UI"/>
                <a:cs typeface="Segoe UI"/>
              </a:rPr>
              <a:t>Irene </a:t>
            </a:r>
            <a:r>
              <a:rPr lang="en-US" sz="1400" err="1">
                <a:latin typeface="Segoe UI"/>
                <a:cs typeface="Segoe UI"/>
              </a:rPr>
              <a:t>Vidyanti</a:t>
            </a:r>
            <a:r>
              <a:rPr lang="en-US" sz="1400">
                <a:latin typeface="Segoe UI"/>
                <a:cs typeface="Segoe UI"/>
              </a:rPr>
              <a:t>, PhD – State Chief Data Officer (</a:t>
            </a:r>
            <a:r>
              <a:rPr lang="en-US" sz="1400" err="1">
                <a:latin typeface="Segoe UI"/>
                <a:cs typeface="Segoe UI"/>
              </a:rPr>
              <a:t>WaTech</a:t>
            </a:r>
            <a:r>
              <a:rPr lang="en-US" sz="1400">
                <a:latin typeface="Segoe UI"/>
                <a:cs typeface="Segoe UI"/>
              </a:rPr>
              <a:t> Partner – Enterprise Data Platform) </a:t>
            </a:r>
          </a:p>
          <a:p>
            <a:pPr marL="63500"/>
            <a:r>
              <a:rPr lang="en-US" sz="1400">
                <a:latin typeface="Segoe UI"/>
                <a:cs typeface="Segoe UI"/>
              </a:rPr>
              <a:t>Wendy Wickstrom – CS Web &amp; User Experience Manager (</a:t>
            </a:r>
            <a:r>
              <a:rPr lang="en-US" sz="1400" err="1">
                <a:latin typeface="Segoe UI"/>
                <a:cs typeface="Segoe UI"/>
              </a:rPr>
              <a:t>WaTech</a:t>
            </a:r>
            <a:r>
              <a:rPr lang="en-US" sz="1400">
                <a:latin typeface="Segoe UI"/>
                <a:cs typeface="Segoe UI"/>
              </a:rPr>
              <a:t> Partner – Resident Portal)</a:t>
            </a:r>
          </a:p>
          <a:p>
            <a:pPr marL="63500"/>
            <a:r>
              <a:rPr lang="en-US" sz="1400" b="1">
                <a:latin typeface="Segoe UI"/>
                <a:cs typeface="Segoe UI"/>
              </a:rPr>
              <a:t>March 2025</a:t>
            </a:r>
          </a:p>
        </p:txBody>
      </p:sp>
    </p:spTree>
    <p:extLst>
      <p:ext uri="{BB962C8B-B14F-4D97-AF65-F5344CB8AC3E}">
        <p14:creationId xmlns:p14="http://schemas.microsoft.com/office/powerpoint/2010/main" val="15913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AB03E8-49EB-4BAE-B604-3B15B23C861F}"/>
              </a:ext>
            </a:extLst>
          </p:cNvPr>
          <p:cNvSpPr>
            <a:spLocks noGrp="1"/>
          </p:cNvSpPr>
          <p:nvPr>
            <p:ph type="title"/>
          </p:nvPr>
        </p:nvSpPr>
        <p:spPr/>
        <p:txBody>
          <a:bodyPr lIns="91440" tIns="45720" rIns="91440" bIns="45720" anchor="ctr"/>
          <a:lstStyle/>
          <a:p>
            <a:r>
              <a:rPr lang="en-US" err="1">
                <a:latin typeface="Segoe UI"/>
                <a:cs typeface="Segoe UI"/>
              </a:rPr>
              <a:t>WaTech's</a:t>
            </a:r>
            <a:r>
              <a:rPr lang="en-US">
                <a:latin typeface="Segoe UI"/>
                <a:cs typeface="Segoe UI"/>
              </a:rPr>
              <a:t> Strategic Alignment</a:t>
            </a:r>
          </a:p>
        </p:txBody>
      </p:sp>
      <p:pic>
        <p:nvPicPr>
          <p:cNvPr id="6" name="Picture 5">
            <a:extLst>
              <a:ext uri="{FF2B5EF4-FFF2-40B4-BE49-F238E27FC236}">
                <a16:creationId xmlns:a16="http://schemas.microsoft.com/office/drawing/2014/main" id="{BAFD830F-0A41-C8E6-950E-12C3F39C0E4E}"/>
              </a:ext>
            </a:extLst>
          </p:cNvPr>
          <p:cNvPicPr>
            <a:picLocks noChangeAspect="1"/>
          </p:cNvPicPr>
          <p:nvPr/>
        </p:nvPicPr>
        <p:blipFill>
          <a:blip r:embed="rId2"/>
          <a:stretch>
            <a:fillRect/>
          </a:stretch>
        </p:blipFill>
        <p:spPr>
          <a:xfrm>
            <a:off x="1264920" y="755350"/>
            <a:ext cx="6406053" cy="4144310"/>
          </a:xfrm>
          <a:prstGeom prst="rect">
            <a:avLst/>
          </a:prstGeom>
        </p:spPr>
      </p:pic>
      <p:sp>
        <p:nvSpPr>
          <p:cNvPr id="7" name="TextBox 6">
            <a:extLst>
              <a:ext uri="{FF2B5EF4-FFF2-40B4-BE49-F238E27FC236}">
                <a16:creationId xmlns:a16="http://schemas.microsoft.com/office/drawing/2014/main" id="{2201A55E-80E9-94F7-10C5-B83783D55951}"/>
              </a:ext>
            </a:extLst>
          </p:cNvPr>
          <p:cNvSpPr txBox="1"/>
          <p:nvPr/>
        </p:nvSpPr>
        <p:spPr>
          <a:xfrm>
            <a:off x="172893" y="1943101"/>
            <a:ext cx="1092027" cy="861774"/>
          </a:xfrm>
          <a:prstGeom prst="rect">
            <a:avLst/>
          </a:prstGeom>
          <a:solidFill>
            <a:schemeClr val="bg1"/>
          </a:solidFill>
        </p:spPr>
        <p:txBody>
          <a:bodyPr wrap="square" rtlCol="0">
            <a:spAutoFit/>
          </a:bodyPr>
          <a:lstStyle/>
          <a:p>
            <a:r>
              <a:rPr lang="en-US" sz="1000" b="1" dirty="0">
                <a:solidFill>
                  <a:srgbClr val="FF0000"/>
                </a:solidFill>
              </a:rPr>
              <a:t>Resident Portal</a:t>
            </a:r>
          </a:p>
          <a:p>
            <a:pPr marL="171450" indent="-171450">
              <a:buFont typeface="Arial" panose="020B0604020202020204" pitchFamily="34" charset="0"/>
              <a:buChar char="•"/>
            </a:pPr>
            <a:r>
              <a:rPr lang="en-US" sz="1000" b="1" dirty="0">
                <a:solidFill>
                  <a:srgbClr val="FF0000"/>
                </a:solidFill>
              </a:rPr>
              <a:t>Simplified, coordinate pre-intake tool</a:t>
            </a:r>
          </a:p>
        </p:txBody>
      </p:sp>
      <p:sp>
        <p:nvSpPr>
          <p:cNvPr id="8" name="Rectangle 7">
            <a:extLst>
              <a:ext uri="{FF2B5EF4-FFF2-40B4-BE49-F238E27FC236}">
                <a16:creationId xmlns:a16="http://schemas.microsoft.com/office/drawing/2014/main" id="{612DFC20-8863-ADA7-3A3C-8F1C8ED144AB}"/>
              </a:ext>
            </a:extLst>
          </p:cNvPr>
          <p:cNvSpPr/>
          <p:nvPr/>
        </p:nvSpPr>
        <p:spPr>
          <a:xfrm>
            <a:off x="1546860" y="1988820"/>
            <a:ext cx="1744980" cy="12649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0AA9364-82B5-5070-6DA4-5DF465FFAD2C}"/>
              </a:ext>
            </a:extLst>
          </p:cNvPr>
          <p:cNvSpPr txBox="1"/>
          <p:nvPr/>
        </p:nvSpPr>
        <p:spPr>
          <a:xfrm>
            <a:off x="7879080" y="1943875"/>
            <a:ext cx="1092027" cy="707886"/>
          </a:xfrm>
          <a:prstGeom prst="rect">
            <a:avLst/>
          </a:prstGeom>
          <a:solidFill>
            <a:schemeClr val="bg1"/>
          </a:solidFill>
        </p:spPr>
        <p:txBody>
          <a:bodyPr wrap="square" rtlCol="0">
            <a:spAutoFit/>
          </a:bodyPr>
          <a:lstStyle/>
          <a:p>
            <a:r>
              <a:rPr lang="en-US" sz="1000" b="1" dirty="0">
                <a:solidFill>
                  <a:srgbClr val="FF0000"/>
                </a:solidFill>
              </a:rPr>
              <a:t>Enterprise Data Platform</a:t>
            </a:r>
          </a:p>
          <a:p>
            <a:pPr marL="171450" indent="-171450">
              <a:buFont typeface="Arial" panose="020B0604020202020204" pitchFamily="34" charset="0"/>
              <a:buChar char="•"/>
            </a:pPr>
            <a:r>
              <a:rPr lang="en-US" sz="1000" b="1" dirty="0">
                <a:solidFill>
                  <a:srgbClr val="FF0000"/>
                </a:solidFill>
              </a:rPr>
              <a:t>Improved Data Sharing</a:t>
            </a:r>
          </a:p>
        </p:txBody>
      </p:sp>
      <p:sp>
        <p:nvSpPr>
          <p:cNvPr id="10" name="Rectangle 9">
            <a:extLst>
              <a:ext uri="{FF2B5EF4-FFF2-40B4-BE49-F238E27FC236}">
                <a16:creationId xmlns:a16="http://schemas.microsoft.com/office/drawing/2014/main" id="{61B87FC8-4C69-D6EA-1C53-D4C097B18916}"/>
              </a:ext>
            </a:extLst>
          </p:cNvPr>
          <p:cNvSpPr/>
          <p:nvPr/>
        </p:nvSpPr>
        <p:spPr>
          <a:xfrm>
            <a:off x="5615940" y="1939290"/>
            <a:ext cx="1828800" cy="12649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32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2B71F-EE8B-0608-3E45-E673EE7370A0}"/>
              </a:ext>
            </a:extLst>
          </p:cNvPr>
          <p:cNvSpPr>
            <a:spLocks noGrp="1"/>
          </p:cNvSpPr>
          <p:nvPr>
            <p:ph sz="half" idx="14"/>
          </p:nvPr>
        </p:nvSpPr>
        <p:spPr>
          <a:xfrm>
            <a:off x="0" y="628008"/>
            <a:ext cx="9144000" cy="4515491"/>
          </a:xfrm>
        </p:spPr>
        <p:txBody>
          <a:bodyPr/>
          <a:lstStyle/>
          <a:p>
            <a:endParaRPr lang="en-US"/>
          </a:p>
        </p:txBody>
      </p:sp>
      <p:sp>
        <p:nvSpPr>
          <p:cNvPr id="3" name="Title 2">
            <a:extLst>
              <a:ext uri="{FF2B5EF4-FFF2-40B4-BE49-F238E27FC236}">
                <a16:creationId xmlns:a16="http://schemas.microsoft.com/office/drawing/2014/main" id="{BAD724CB-DBC3-DFF7-3E60-294A7B3C8D36}"/>
              </a:ext>
            </a:extLst>
          </p:cNvPr>
          <p:cNvSpPr>
            <a:spLocks noGrp="1"/>
          </p:cNvSpPr>
          <p:nvPr>
            <p:ph type="title"/>
          </p:nvPr>
        </p:nvSpPr>
        <p:spPr>
          <a:xfrm>
            <a:off x="1727199" y="2408903"/>
            <a:ext cx="6238241" cy="571500"/>
          </a:xfrm>
        </p:spPr>
        <p:txBody>
          <a:bodyPr/>
          <a:lstStyle/>
          <a:p>
            <a:r>
              <a:rPr lang="en-US"/>
              <a:t>ENTERPRISE DATA PLATFORM</a:t>
            </a:r>
          </a:p>
        </p:txBody>
      </p:sp>
    </p:spTree>
    <p:extLst>
      <p:ext uri="{BB962C8B-B14F-4D97-AF65-F5344CB8AC3E}">
        <p14:creationId xmlns:p14="http://schemas.microsoft.com/office/powerpoint/2010/main" val="96730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3D073-C808-D58C-6C52-25E0463CE610}"/>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AA4757F1-EDC1-78E0-8AC5-435258EC638F}"/>
              </a:ext>
            </a:extLst>
          </p:cNvPr>
          <p:cNvSpPr>
            <a:spLocks noGrp="1"/>
          </p:cNvSpPr>
          <p:nvPr>
            <p:ph type="title"/>
          </p:nvPr>
        </p:nvSpPr>
        <p:spPr>
          <a:xfrm>
            <a:off x="284200" y="196324"/>
            <a:ext cx="8630906" cy="398240"/>
          </a:xfrm>
        </p:spPr>
        <p:txBody>
          <a:bodyPr>
            <a:noAutofit/>
          </a:bodyPr>
          <a:lstStyle/>
          <a:p>
            <a:pPr algn="ctr"/>
            <a:r>
              <a:rPr lang="en-US" sz="1950" b="1">
                <a:solidFill>
                  <a:srgbClr val="002060"/>
                </a:solidFill>
                <a:latin typeface="Avenir Next LT Pro" panose="020B0504020202020204" pitchFamily="34" charset="0"/>
              </a:rPr>
              <a:t>Enterprise Data Platform: Powering a Connected Washington</a:t>
            </a:r>
          </a:p>
        </p:txBody>
      </p:sp>
      <p:pic>
        <p:nvPicPr>
          <p:cNvPr id="4" name="Picture 3">
            <a:extLst>
              <a:ext uri="{FF2B5EF4-FFF2-40B4-BE49-F238E27FC236}">
                <a16:creationId xmlns:a16="http://schemas.microsoft.com/office/drawing/2014/main" id="{1BCBBDC4-50B8-B189-C30B-36420B4C653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08" y="4742389"/>
            <a:ext cx="1082828" cy="304626"/>
          </a:xfrm>
          <a:prstGeom prst="rect">
            <a:avLst/>
          </a:prstGeom>
        </p:spPr>
      </p:pic>
      <p:sp>
        <p:nvSpPr>
          <p:cNvPr id="18" name="Rectangle 17">
            <a:extLst>
              <a:ext uri="{FF2B5EF4-FFF2-40B4-BE49-F238E27FC236}">
                <a16:creationId xmlns:a16="http://schemas.microsoft.com/office/drawing/2014/main" id="{FA5E9BFE-3D3B-C959-F711-E347A455A008}"/>
              </a:ext>
            </a:extLst>
          </p:cNvPr>
          <p:cNvSpPr/>
          <p:nvPr/>
        </p:nvSpPr>
        <p:spPr>
          <a:xfrm>
            <a:off x="3564541" y="1294954"/>
            <a:ext cx="1817370" cy="2867927"/>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20" name="Graphic 19" descr="Gavel with solid fill">
            <a:extLst>
              <a:ext uri="{FF2B5EF4-FFF2-40B4-BE49-F238E27FC236}">
                <a16:creationId xmlns:a16="http://schemas.microsoft.com/office/drawing/2014/main" id="{7646D1C5-B362-13D1-4A7F-131AD29655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2125" y="1397959"/>
            <a:ext cx="383396" cy="383396"/>
          </a:xfrm>
          <a:prstGeom prst="rect">
            <a:avLst/>
          </a:prstGeom>
        </p:spPr>
      </p:pic>
      <p:pic>
        <p:nvPicPr>
          <p:cNvPr id="22" name="Graphic 21" descr="Bus with solid fill">
            <a:extLst>
              <a:ext uri="{FF2B5EF4-FFF2-40B4-BE49-F238E27FC236}">
                <a16:creationId xmlns:a16="http://schemas.microsoft.com/office/drawing/2014/main" id="{1C5A843E-449C-0AD0-3C45-E1B889A43A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50538" y="3202401"/>
            <a:ext cx="365760" cy="365760"/>
          </a:xfrm>
          <a:prstGeom prst="rect">
            <a:avLst/>
          </a:prstGeom>
        </p:spPr>
      </p:pic>
      <p:pic>
        <p:nvPicPr>
          <p:cNvPr id="24" name="Graphic 23" descr="Care with solid fill">
            <a:extLst>
              <a:ext uri="{FF2B5EF4-FFF2-40B4-BE49-F238E27FC236}">
                <a16:creationId xmlns:a16="http://schemas.microsoft.com/office/drawing/2014/main" id="{4FD183C8-A6C4-6CAF-88C1-F310C30D3A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99369" y="2523715"/>
            <a:ext cx="399314" cy="399314"/>
          </a:xfrm>
          <a:prstGeom prst="rect">
            <a:avLst/>
          </a:prstGeom>
        </p:spPr>
      </p:pic>
      <p:pic>
        <p:nvPicPr>
          <p:cNvPr id="26" name="Graphic 25" descr="Clownfish with solid fill">
            <a:extLst>
              <a:ext uri="{FF2B5EF4-FFF2-40B4-BE49-F238E27FC236}">
                <a16:creationId xmlns:a16="http://schemas.microsoft.com/office/drawing/2014/main" id="{1FC04572-00F3-69E1-4B45-D96C0E6C6F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52678" y="1955065"/>
            <a:ext cx="399314" cy="399314"/>
          </a:xfrm>
          <a:prstGeom prst="rect">
            <a:avLst/>
          </a:prstGeom>
        </p:spPr>
      </p:pic>
      <p:pic>
        <p:nvPicPr>
          <p:cNvPr id="28" name="Graphic 27" descr="Ambulance with solid fill">
            <a:extLst>
              <a:ext uri="{FF2B5EF4-FFF2-40B4-BE49-F238E27FC236}">
                <a16:creationId xmlns:a16="http://schemas.microsoft.com/office/drawing/2014/main" id="{49A038C7-6A7D-5AF3-1695-2B2034E4C5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29965" y="3690575"/>
            <a:ext cx="399314" cy="399314"/>
          </a:xfrm>
          <a:prstGeom prst="rect">
            <a:avLst/>
          </a:prstGeom>
        </p:spPr>
      </p:pic>
      <p:sp>
        <p:nvSpPr>
          <p:cNvPr id="29" name="TextBox 28">
            <a:extLst>
              <a:ext uri="{FF2B5EF4-FFF2-40B4-BE49-F238E27FC236}">
                <a16:creationId xmlns:a16="http://schemas.microsoft.com/office/drawing/2014/main" id="{CECCEDC3-28FA-0ED9-8301-226F8E69EAC0}"/>
              </a:ext>
            </a:extLst>
          </p:cNvPr>
          <p:cNvSpPr txBox="1"/>
          <p:nvPr/>
        </p:nvSpPr>
        <p:spPr>
          <a:xfrm>
            <a:off x="1383106" y="1347282"/>
            <a:ext cx="928607" cy="3693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Public safety agencies</a:t>
            </a:r>
          </a:p>
        </p:txBody>
      </p:sp>
      <p:sp>
        <p:nvSpPr>
          <p:cNvPr id="30" name="TextBox 29">
            <a:extLst>
              <a:ext uri="{FF2B5EF4-FFF2-40B4-BE49-F238E27FC236}">
                <a16:creationId xmlns:a16="http://schemas.microsoft.com/office/drawing/2014/main" id="{4EB995D6-D71A-8557-EEB4-B09764E92820}"/>
              </a:ext>
            </a:extLst>
          </p:cNvPr>
          <p:cNvSpPr txBox="1"/>
          <p:nvPr/>
        </p:nvSpPr>
        <p:spPr>
          <a:xfrm>
            <a:off x="1211502" y="1930649"/>
            <a:ext cx="1082828" cy="3693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Natural resources agencies</a:t>
            </a:r>
          </a:p>
        </p:txBody>
      </p:sp>
      <p:sp>
        <p:nvSpPr>
          <p:cNvPr id="31" name="TextBox 30">
            <a:extLst>
              <a:ext uri="{FF2B5EF4-FFF2-40B4-BE49-F238E27FC236}">
                <a16:creationId xmlns:a16="http://schemas.microsoft.com/office/drawing/2014/main" id="{79BE5C03-950C-B777-9BFD-F0D9AA9BB7F4}"/>
              </a:ext>
            </a:extLst>
          </p:cNvPr>
          <p:cNvSpPr txBox="1"/>
          <p:nvPr/>
        </p:nvSpPr>
        <p:spPr>
          <a:xfrm>
            <a:off x="1186345" y="2541417"/>
            <a:ext cx="1125368" cy="507831"/>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Social service &amp; workforce agencies</a:t>
            </a:r>
          </a:p>
        </p:txBody>
      </p:sp>
      <p:sp>
        <p:nvSpPr>
          <p:cNvPr id="32" name="TextBox 31">
            <a:extLst>
              <a:ext uri="{FF2B5EF4-FFF2-40B4-BE49-F238E27FC236}">
                <a16:creationId xmlns:a16="http://schemas.microsoft.com/office/drawing/2014/main" id="{FA61C23F-8A2E-D9C9-E507-6E2FF32CC7E2}"/>
              </a:ext>
            </a:extLst>
          </p:cNvPr>
          <p:cNvSpPr txBox="1"/>
          <p:nvPr/>
        </p:nvSpPr>
        <p:spPr>
          <a:xfrm>
            <a:off x="1362557" y="3193997"/>
            <a:ext cx="964531" cy="3693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Transportation agencies</a:t>
            </a:r>
          </a:p>
        </p:txBody>
      </p:sp>
      <p:sp>
        <p:nvSpPr>
          <p:cNvPr id="33" name="TextBox 32">
            <a:extLst>
              <a:ext uri="{FF2B5EF4-FFF2-40B4-BE49-F238E27FC236}">
                <a16:creationId xmlns:a16="http://schemas.microsoft.com/office/drawing/2014/main" id="{F0DA9299-ED1F-831A-7E35-C8CA955E9EA8}"/>
              </a:ext>
            </a:extLst>
          </p:cNvPr>
          <p:cNvSpPr txBox="1"/>
          <p:nvPr/>
        </p:nvSpPr>
        <p:spPr>
          <a:xfrm>
            <a:off x="1462651" y="3701196"/>
            <a:ext cx="880487" cy="3693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Health agencies</a:t>
            </a:r>
          </a:p>
        </p:txBody>
      </p:sp>
      <p:sp>
        <p:nvSpPr>
          <p:cNvPr id="45" name="TextBox 44">
            <a:extLst>
              <a:ext uri="{FF2B5EF4-FFF2-40B4-BE49-F238E27FC236}">
                <a16:creationId xmlns:a16="http://schemas.microsoft.com/office/drawing/2014/main" id="{CC4782DC-560A-6F83-B2BE-71D664E566CB}"/>
              </a:ext>
            </a:extLst>
          </p:cNvPr>
          <p:cNvSpPr txBox="1"/>
          <p:nvPr/>
        </p:nvSpPr>
        <p:spPr>
          <a:xfrm>
            <a:off x="3839097" y="1925197"/>
            <a:ext cx="1303772" cy="507831"/>
          </a:xfrm>
          <a:prstGeom prst="rect">
            <a:avLst/>
          </a:prstGeom>
          <a:solidFill>
            <a:schemeClr val="bg1"/>
          </a:solidFill>
        </p:spPr>
        <p:txBody>
          <a:bodyPr wrap="square" rtlCol="0">
            <a:spAutoFit/>
          </a:bodyPr>
          <a:lstStyle/>
          <a:p>
            <a:pPr algn="ctr" defTabSz="685800"/>
            <a:r>
              <a:rPr lang="en-US" sz="900" b="1">
                <a:solidFill>
                  <a:prstClr val="black"/>
                </a:solidFill>
                <a:latin typeface="Aptos" panose="02110004020202020204"/>
              </a:rPr>
              <a:t>INTEGRATION</a:t>
            </a:r>
          </a:p>
          <a:p>
            <a:pPr algn="ctr" defTabSz="685800"/>
            <a:r>
              <a:rPr lang="en-US" sz="900">
                <a:solidFill>
                  <a:prstClr val="black"/>
                </a:solidFill>
                <a:latin typeface="Aptos" panose="02110004020202020204"/>
              </a:rPr>
              <a:t>Collect data from different agencies</a:t>
            </a:r>
          </a:p>
        </p:txBody>
      </p:sp>
      <p:sp>
        <p:nvSpPr>
          <p:cNvPr id="46" name="TextBox 45">
            <a:extLst>
              <a:ext uri="{FF2B5EF4-FFF2-40B4-BE49-F238E27FC236}">
                <a16:creationId xmlns:a16="http://schemas.microsoft.com/office/drawing/2014/main" id="{125D5B06-C328-412A-3624-8D4A33E10693}"/>
              </a:ext>
            </a:extLst>
          </p:cNvPr>
          <p:cNvSpPr txBox="1"/>
          <p:nvPr/>
        </p:nvSpPr>
        <p:spPr>
          <a:xfrm>
            <a:off x="3845464" y="2485682"/>
            <a:ext cx="1303772" cy="646331"/>
          </a:xfrm>
          <a:prstGeom prst="rect">
            <a:avLst/>
          </a:prstGeom>
          <a:solidFill>
            <a:schemeClr val="bg1"/>
          </a:solidFill>
        </p:spPr>
        <p:txBody>
          <a:bodyPr wrap="square" rtlCol="0">
            <a:spAutoFit/>
          </a:bodyPr>
          <a:lstStyle/>
          <a:p>
            <a:pPr algn="ctr" defTabSz="685800"/>
            <a:r>
              <a:rPr lang="en-US" sz="900" b="1">
                <a:solidFill>
                  <a:prstClr val="black"/>
                </a:solidFill>
                <a:latin typeface="Aptos" panose="02110004020202020204"/>
              </a:rPr>
              <a:t>ANALYTICS</a:t>
            </a:r>
          </a:p>
          <a:p>
            <a:pPr algn="ctr" defTabSz="685800"/>
            <a:r>
              <a:rPr lang="en-US" sz="900">
                <a:solidFill>
                  <a:prstClr val="black"/>
                </a:solidFill>
                <a:latin typeface="Aptos" panose="02110004020202020204"/>
              </a:rPr>
              <a:t>Transform data into meaningful easy-to-understand metrics</a:t>
            </a:r>
          </a:p>
        </p:txBody>
      </p:sp>
      <p:sp>
        <p:nvSpPr>
          <p:cNvPr id="47" name="TextBox 46">
            <a:extLst>
              <a:ext uri="{FF2B5EF4-FFF2-40B4-BE49-F238E27FC236}">
                <a16:creationId xmlns:a16="http://schemas.microsoft.com/office/drawing/2014/main" id="{56DFF170-EEAD-51CD-09EF-7E3C7D1DA32D}"/>
              </a:ext>
            </a:extLst>
          </p:cNvPr>
          <p:cNvSpPr txBox="1"/>
          <p:nvPr/>
        </p:nvSpPr>
        <p:spPr>
          <a:xfrm>
            <a:off x="3845332" y="3193681"/>
            <a:ext cx="1303772" cy="784830"/>
          </a:xfrm>
          <a:prstGeom prst="rect">
            <a:avLst/>
          </a:prstGeom>
          <a:solidFill>
            <a:schemeClr val="bg1"/>
          </a:solidFill>
        </p:spPr>
        <p:txBody>
          <a:bodyPr wrap="square" rtlCol="0">
            <a:spAutoFit/>
          </a:bodyPr>
          <a:lstStyle/>
          <a:p>
            <a:pPr algn="ctr" defTabSz="685800"/>
            <a:r>
              <a:rPr lang="en-US" sz="900" b="1">
                <a:solidFill>
                  <a:prstClr val="black"/>
                </a:solidFill>
                <a:latin typeface="Aptos" panose="02110004020202020204"/>
              </a:rPr>
              <a:t>DISTRIBUTION</a:t>
            </a:r>
          </a:p>
          <a:p>
            <a:pPr algn="ctr" defTabSz="685800"/>
            <a:r>
              <a:rPr lang="en-US" sz="900">
                <a:solidFill>
                  <a:prstClr val="black"/>
                </a:solidFill>
                <a:latin typeface="Aptos" panose="02110004020202020204"/>
              </a:rPr>
              <a:t>Deliver data to internal or public-facing products serving different needs</a:t>
            </a:r>
          </a:p>
        </p:txBody>
      </p:sp>
      <p:sp>
        <p:nvSpPr>
          <p:cNvPr id="48" name="TextBox 47">
            <a:extLst>
              <a:ext uri="{FF2B5EF4-FFF2-40B4-BE49-F238E27FC236}">
                <a16:creationId xmlns:a16="http://schemas.microsoft.com/office/drawing/2014/main" id="{BA88654F-8E78-3B3E-1315-8725AB7ECA2A}"/>
              </a:ext>
            </a:extLst>
          </p:cNvPr>
          <p:cNvSpPr txBox="1"/>
          <p:nvPr/>
        </p:nvSpPr>
        <p:spPr>
          <a:xfrm>
            <a:off x="3871101" y="1345345"/>
            <a:ext cx="1234204" cy="611706"/>
          </a:xfrm>
          <a:prstGeom prst="rect">
            <a:avLst/>
          </a:prstGeom>
          <a:noFill/>
        </p:spPr>
        <p:txBody>
          <a:bodyPr wrap="square" rtlCol="0">
            <a:spAutoFit/>
          </a:bodyPr>
          <a:lstStyle/>
          <a:p>
            <a:pPr algn="ctr" defTabSz="685800"/>
            <a:r>
              <a:rPr lang="en-US" sz="1125" b="1">
                <a:solidFill>
                  <a:prstClr val="white"/>
                </a:solidFill>
                <a:latin typeface="Aptos" panose="02110004020202020204"/>
              </a:rPr>
              <a:t>ENTERPRISE DATA PLATFORM</a:t>
            </a:r>
          </a:p>
        </p:txBody>
      </p:sp>
      <p:sp>
        <p:nvSpPr>
          <p:cNvPr id="106" name="TextBox 105">
            <a:extLst>
              <a:ext uri="{FF2B5EF4-FFF2-40B4-BE49-F238E27FC236}">
                <a16:creationId xmlns:a16="http://schemas.microsoft.com/office/drawing/2014/main" id="{0CF57829-1BB4-C528-6F2C-98CBEB0F5680}"/>
              </a:ext>
            </a:extLst>
          </p:cNvPr>
          <p:cNvSpPr txBox="1"/>
          <p:nvPr/>
        </p:nvSpPr>
        <p:spPr>
          <a:xfrm>
            <a:off x="6204045" y="2614555"/>
            <a:ext cx="1753612" cy="461665"/>
          </a:xfrm>
          <a:prstGeom prst="rect">
            <a:avLst/>
          </a:prstGeom>
          <a:noFill/>
        </p:spPr>
        <p:txBody>
          <a:bodyPr wrap="square" rtlCol="0">
            <a:spAutoFit/>
          </a:bodyPr>
          <a:lstStyle/>
          <a:p>
            <a:pPr algn="ctr" defTabSz="685800"/>
            <a:r>
              <a:rPr lang="en-US" sz="1200">
                <a:solidFill>
                  <a:prstClr val="black">
                    <a:lumMod val="65000"/>
                    <a:lumOff val="35000"/>
                  </a:prstClr>
                </a:solidFill>
                <a:latin typeface="Aptos" panose="02110004020202020204"/>
              </a:rPr>
              <a:t>Cross-agency public dashboards</a:t>
            </a:r>
          </a:p>
        </p:txBody>
      </p:sp>
      <p:sp>
        <p:nvSpPr>
          <p:cNvPr id="107" name="TextBox 106">
            <a:extLst>
              <a:ext uri="{FF2B5EF4-FFF2-40B4-BE49-F238E27FC236}">
                <a16:creationId xmlns:a16="http://schemas.microsoft.com/office/drawing/2014/main" id="{79CBDFDB-D6DF-7C52-908B-F3DDE65CB31F}"/>
              </a:ext>
            </a:extLst>
          </p:cNvPr>
          <p:cNvSpPr txBox="1"/>
          <p:nvPr/>
        </p:nvSpPr>
        <p:spPr>
          <a:xfrm>
            <a:off x="6179173" y="1246492"/>
            <a:ext cx="1803359" cy="461665"/>
          </a:xfrm>
          <a:prstGeom prst="rect">
            <a:avLst/>
          </a:prstGeom>
          <a:noFill/>
        </p:spPr>
        <p:txBody>
          <a:bodyPr wrap="square" rtlCol="0">
            <a:spAutoFit/>
          </a:bodyPr>
          <a:lstStyle/>
          <a:p>
            <a:pPr algn="ctr" defTabSz="685800"/>
            <a:r>
              <a:rPr lang="en-US" sz="1200">
                <a:solidFill>
                  <a:prstClr val="black">
                    <a:lumMod val="65000"/>
                    <a:lumOff val="35000"/>
                  </a:prstClr>
                </a:solidFill>
                <a:latin typeface="Aptos" panose="02110004020202020204"/>
              </a:rPr>
              <a:t>Integrated Services Portal</a:t>
            </a:r>
          </a:p>
        </p:txBody>
      </p:sp>
      <p:sp>
        <p:nvSpPr>
          <p:cNvPr id="9" name="TextBox 8">
            <a:extLst>
              <a:ext uri="{FF2B5EF4-FFF2-40B4-BE49-F238E27FC236}">
                <a16:creationId xmlns:a16="http://schemas.microsoft.com/office/drawing/2014/main" id="{368458AB-56C6-6D14-B385-72543F3B5FF4}"/>
              </a:ext>
            </a:extLst>
          </p:cNvPr>
          <p:cNvSpPr txBox="1"/>
          <p:nvPr/>
        </p:nvSpPr>
        <p:spPr>
          <a:xfrm>
            <a:off x="497063" y="542221"/>
            <a:ext cx="8572052" cy="276999"/>
          </a:xfrm>
          <a:prstGeom prst="rect">
            <a:avLst/>
          </a:prstGeom>
          <a:noFill/>
        </p:spPr>
        <p:txBody>
          <a:bodyPr wrap="square">
            <a:spAutoFit/>
          </a:bodyPr>
          <a:lstStyle/>
          <a:p>
            <a:pPr defTabSz="685800"/>
            <a:r>
              <a:rPr lang="en-US" sz="1200">
                <a:solidFill>
                  <a:prstClr val="black"/>
                </a:solidFill>
                <a:latin typeface="Aptos" panose="02110004020202020204"/>
              </a:rPr>
              <a:t>The </a:t>
            </a:r>
            <a:r>
              <a:rPr lang="en-US" sz="1200" b="1">
                <a:solidFill>
                  <a:prstClr val="black"/>
                </a:solidFill>
                <a:latin typeface="Aptos" panose="02110004020202020204"/>
              </a:rPr>
              <a:t>Enterprise Data Platform </a:t>
            </a:r>
            <a:r>
              <a:rPr lang="en-US" sz="1200">
                <a:solidFill>
                  <a:prstClr val="black"/>
                </a:solidFill>
                <a:latin typeface="Aptos" panose="02110004020202020204"/>
              </a:rPr>
              <a:t>is a statewide initiative to support </a:t>
            </a:r>
            <a:r>
              <a:rPr lang="en-US" sz="1200" b="1">
                <a:solidFill>
                  <a:prstClr val="black"/>
                </a:solidFill>
                <a:latin typeface="Aptos" panose="02110004020202020204"/>
              </a:rPr>
              <a:t>cross-agency data integration, insights, and transparency</a:t>
            </a:r>
            <a:r>
              <a:rPr lang="en-US" sz="1200">
                <a:solidFill>
                  <a:prstClr val="black"/>
                </a:solidFill>
                <a:latin typeface="Aptos" panose="02110004020202020204"/>
              </a:rPr>
              <a:t>.</a:t>
            </a:r>
          </a:p>
        </p:txBody>
      </p:sp>
      <p:sp>
        <p:nvSpPr>
          <p:cNvPr id="2" name="TextBox 1">
            <a:extLst>
              <a:ext uri="{FF2B5EF4-FFF2-40B4-BE49-F238E27FC236}">
                <a16:creationId xmlns:a16="http://schemas.microsoft.com/office/drawing/2014/main" id="{29C0E2EA-452C-774C-85CF-70C0F0327A65}"/>
              </a:ext>
            </a:extLst>
          </p:cNvPr>
          <p:cNvSpPr txBox="1"/>
          <p:nvPr/>
        </p:nvSpPr>
        <p:spPr>
          <a:xfrm>
            <a:off x="6139158" y="2112745"/>
            <a:ext cx="2013266" cy="461665"/>
          </a:xfrm>
          <a:prstGeom prst="rect">
            <a:avLst/>
          </a:prstGeom>
          <a:noFill/>
        </p:spPr>
        <p:txBody>
          <a:bodyPr wrap="square" rtlCol="0">
            <a:spAutoFit/>
          </a:bodyPr>
          <a:lstStyle/>
          <a:p>
            <a:pPr algn="ctr" defTabSz="685800"/>
            <a:r>
              <a:rPr lang="en-US" sz="1200">
                <a:solidFill>
                  <a:prstClr val="black">
                    <a:lumMod val="65000"/>
                    <a:lumOff val="35000"/>
                  </a:prstClr>
                </a:solidFill>
                <a:latin typeface="Aptos" panose="02110004020202020204"/>
              </a:rPr>
              <a:t>Cross-agency operational or analytics reports</a:t>
            </a:r>
          </a:p>
        </p:txBody>
      </p:sp>
      <p:sp>
        <p:nvSpPr>
          <p:cNvPr id="19" name="TextBox 18">
            <a:extLst>
              <a:ext uri="{FF2B5EF4-FFF2-40B4-BE49-F238E27FC236}">
                <a16:creationId xmlns:a16="http://schemas.microsoft.com/office/drawing/2014/main" id="{91E56CB4-F11D-0C30-6480-31FDF7DA87B5}"/>
              </a:ext>
            </a:extLst>
          </p:cNvPr>
          <p:cNvSpPr txBox="1"/>
          <p:nvPr/>
        </p:nvSpPr>
        <p:spPr>
          <a:xfrm>
            <a:off x="6272260" y="1742568"/>
            <a:ext cx="1617182" cy="276999"/>
          </a:xfrm>
          <a:prstGeom prst="rect">
            <a:avLst/>
          </a:prstGeom>
          <a:noFill/>
        </p:spPr>
        <p:txBody>
          <a:bodyPr wrap="square" rtlCol="0">
            <a:spAutoFit/>
          </a:bodyPr>
          <a:lstStyle/>
          <a:p>
            <a:pPr algn="ctr" defTabSz="685800"/>
            <a:r>
              <a:rPr lang="en-US" sz="1200">
                <a:solidFill>
                  <a:prstClr val="black">
                    <a:lumMod val="65000"/>
                    <a:lumOff val="35000"/>
                  </a:prstClr>
                </a:solidFill>
                <a:latin typeface="Aptos" panose="02110004020202020204"/>
              </a:rPr>
              <a:t>Inter-agency data hub</a:t>
            </a:r>
          </a:p>
        </p:txBody>
      </p:sp>
      <p:sp>
        <p:nvSpPr>
          <p:cNvPr id="62" name="TextBox 61">
            <a:extLst>
              <a:ext uri="{FF2B5EF4-FFF2-40B4-BE49-F238E27FC236}">
                <a16:creationId xmlns:a16="http://schemas.microsoft.com/office/drawing/2014/main" id="{DFB781C9-C5F0-3542-8CD1-1E220B3193C0}"/>
              </a:ext>
            </a:extLst>
          </p:cNvPr>
          <p:cNvSpPr txBox="1"/>
          <p:nvPr/>
        </p:nvSpPr>
        <p:spPr>
          <a:xfrm>
            <a:off x="1700131" y="4604255"/>
            <a:ext cx="5389907" cy="276999"/>
          </a:xfrm>
          <a:prstGeom prst="rect">
            <a:avLst/>
          </a:prstGeom>
          <a:noFill/>
        </p:spPr>
        <p:txBody>
          <a:bodyPr wrap="square">
            <a:spAutoFit/>
          </a:bodyPr>
          <a:lstStyle/>
          <a:p>
            <a:pPr algn="ctr" defTabSz="685800"/>
            <a:r>
              <a:rPr lang="en-US" sz="1200">
                <a:solidFill>
                  <a:prstClr val="black"/>
                </a:solidFill>
                <a:latin typeface="Aptos" panose="02110004020202020204"/>
              </a:rPr>
              <a:t>Workforce integration is our first cohort—paving the way for future initiatives.</a:t>
            </a:r>
          </a:p>
        </p:txBody>
      </p:sp>
      <p:sp>
        <p:nvSpPr>
          <p:cNvPr id="3" name="TextBox 2">
            <a:extLst>
              <a:ext uri="{FF2B5EF4-FFF2-40B4-BE49-F238E27FC236}">
                <a16:creationId xmlns:a16="http://schemas.microsoft.com/office/drawing/2014/main" id="{DA973FDA-AF82-30FA-40C4-E74EF0912D5F}"/>
              </a:ext>
            </a:extLst>
          </p:cNvPr>
          <p:cNvSpPr txBox="1"/>
          <p:nvPr/>
        </p:nvSpPr>
        <p:spPr>
          <a:xfrm>
            <a:off x="5900555" y="3190912"/>
            <a:ext cx="2416755" cy="1015663"/>
          </a:xfrm>
          <a:prstGeom prst="rect">
            <a:avLst/>
          </a:prstGeom>
          <a:noFill/>
        </p:spPr>
        <p:txBody>
          <a:bodyPr wrap="square" rtlCol="0">
            <a:spAutoFit/>
          </a:bodyPr>
          <a:lstStyle/>
          <a:p>
            <a:pPr algn="ctr" defTabSz="685800"/>
            <a:r>
              <a:rPr lang="en-US" sz="1200">
                <a:solidFill>
                  <a:prstClr val="black">
                    <a:lumMod val="65000"/>
                    <a:lumOff val="35000"/>
                  </a:prstClr>
                </a:solidFill>
                <a:latin typeface="Aptos" panose="02110004020202020204"/>
              </a:rPr>
              <a:t>For the workforce system:</a:t>
            </a:r>
          </a:p>
          <a:p>
            <a:pPr algn="ctr" defTabSz="685800"/>
            <a:r>
              <a:rPr lang="en-US" sz="1200">
                <a:solidFill>
                  <a:prstClr val="black">
                    <a:lumMod val="65000"/>
                    <a:lumOff val="35000"/>
                  </a:prstClr>
                </a:solidFill>
                <a:latin typeface="Aptos" panose="02110004020202020204"/>
              </a:rPr>
              <a:t>Integrated workforce data hub</a:t>
            </a:r>
          </a:p>
          <a:p>
            <a:pPr algn="ctr" defTabSz="685800"/>
            <a:r>
              <a:rPr lang="en-US" sz="1200">
                <a:solidFill>
                  <a:prstClr val="black">
                    <a:lumMod val="65000"/>
                    <a:lumOff val="35000"/>
                  </a:prstClr>
                </a:solidFill>
                <a:latin typeface="Aptos" panose="02110004020202020204"/>
              </a:rPr>
              <a:t>Statewide program evaluation</a:t>
            </a:r>
          </a:p>
          <a:p>
            <a:pPr algn="ctr" defTabSz="685800"/>
            <a:r>
              <a:rPr lang="en-US" sz="1200">
                <a:solidFill>
                  <a:prstClr val="black">
                    <a:lumMod val="65000"/>
                    <a:lumOff val="35000"/>
                  </a:prstClr>
                </a:solidFill>
                <a:latin typeface="Aptos" panose="02110004020202020204"/>
              </a:rPr>
              <a:t>Statewide workforce dashboards</a:t>
            </a:r>
          </a:p>
          <a:p>
            <a:pPr algn="ctr" defTabSz="685800"/>
            <a:r>
              <a:rPr lang="en-US" sz="1200">
                <a:solidFill>
                  <a:prstClr val="black">
                    <a:lumMod val="65000"/>
                    <a:lumOff val="35000"/>
                  </a:prstClr>
                </a:solidFill>
                <a:latin typeface="Aptos" panose="02110004020202020204"/>
              </a:rPr>
              <a:t>Integrated job / training portals</a:t>
            </a:r>
          </a:p>
        </p:txBody>
      </p:sp>
      <p:cxnSp>
        <p:nvCxnSpPr>
          <p:cNvPr id="6" name="Straight Connector 5">
            <a:extLst>
              <a:ext uri="{FF2B5EF4-FFF2-40B4-BE49-F238E27FC236}">
                <a16:creationId xmlns:a16="http://schemas.microsoft.com/office/drawing/2014/main" id="{115FB5A9-C442-15CA-0274-EE4F27B9583F}"/>
              </a:ext>
            </a:extLst>
          </p:cNvPr>
          <p:cNvCxnSpPr>
            <a:endCxn id="18" idx="1"/>
          </p:cNvCxnSpPr>
          <p:nvPr/>
        </p:nvCxnSpPr>
        <p:spPr>
          <a:xfrm>
            <a:off x="2692127" y="1604772"/>
            <a:ext cx="870707" cy="1124146"/>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2" name="Straight Connector 11">
            <a:extLst>
              <a:ext uri="{FF2B5EF4-FFF2-40B4-BE49-F238E27FC236}">
                <a16:creationId xmlns:a16="http://schemas.microsoft.com/office/drawing/2014/main" id="{74028E65-7E49-A0EF-A225-44F6B353A1C7}"/>
              </a:ext>
            </a:extLst>
          </p:cNvPr>
          <p:cNvCxnSpPr>
            <a:cxnSpLocks/>
          </p:cNvCxnSpPr>
          <p:nvPr/>
        </p:nvCxnSpPr>
        <p:spPr>
          <a:xfrm>
            <a:off x="2665521" y="2112745"/>
            <a:ext cx="897313" cy="616173"/>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227FC124-49ED-B67C-B0D8-8B1669C534A4}"/>
              </a:ext>
            </a:extLst>
          </p:cNvPr>
          <p:cNvCxnSpPr>
            <a:cxnSpLocks/>
            <a:stCxn id="24" idx="3"/>
            <a:endCxn id="18" idx="1"/>
          </p:cNvCxnSpPr>
          <p:nvPr/>
        </p:nvCxnSpPr>
        <p:spPr>
          <a:xfrm>
            <a:off x="2698682" y="2723372"/>
            <a:ext cx="865859" cy="5546"/>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26">
            <a:extLst>
              <a:ext uri="{FF2B5EF4-FFF2-40B4-BE49-F238E27FC236}">
                <a16:creationId xmlns:a16="http://schemas.microsoft.com/office/drawing/2014/main" id="{A33386D9-D453-FBAD-408C-272CCD89E72F}"/>
              </a:ext>
            </a:extLst>
          </p:cNvPr>
          <p:cNvCxnSpPr>
            <a:endCxn id="18" idx="1"/>
          </p:cNvCxnSpPr>
          <p:nvPr/>
        </p:nvCxnSpPr>
        <p:spPr>
          <a:xfrm flipV="1">
            <a:off x="2729279" y="2728918"/>
            <a:ext cx="835262" cy="661360"/>
          </a:xfrm>
          <a:prstGeom prst="line">
            <a:avLst/>
          </a:prstGeom>
        </p:spPr>
        <p:style>
          <a:lnRef idx="2">
            <a:schemeClr val="accent3"/>
          </a:lnRef>
          <a:fillRef idx="0">
            <a:schemeClr val="accent3"/>
          </a:fillRef>
          <a:effectRef idx="1">
            <a:schemeClr val="accent3"/>
          </a:effectRef>
          <a:fontRef idx="minor">
            <a:schemeClr val="tx1"/>
          </a:fontRef>
        </p:style>
      </p:cxnSp>
      <p:cxnSp>
        <p:nvCxnSpPr>
          <p:cNvPr id="49" name="Straight Connector 48">
            <a:extLst>
              <a:ext uri="{FF2B5EF4-FFF2-40B4-BE49-F238E27FC236}">
                <a16:creationId xmlns:a16="http://schemas.microsoft.com/office/drawing/2014/main" id="{52DC4FA0-7A5B-1BBE-3442-539ECF61CBDC}"/>
              </a:ext>
            </a:extLst>
          </p:cNvPr>
          <p:cNvCxnSpPr>
            <a:stCxn id="18" idx="1"/>
            <a:endCxn id="28" idx="3"/>
          </p:cNvCxnSpPr>
          <p:nvPr/>
        </p:nvCxnSpPr>
        <p:spPr>
          <a:xfrm flipH="1">
            <a:off x="2729279" y="2728918"/>
            <a:ext cx="835262" cy="1161314"/>
          </a:xfrm>
          <a:prstGeom prst="line">
            <a:avLst/>
          </a:prstGeom>
        </p:spPr>
        <p:style>
          <a:lnRef idx="2">
            <a:schemeClr val="accent3"/>
          </a:lnRef>
          <a:fillRef idx="0">
            <a:schemeClr val="accent3"/>
          </a:fillRef>
          <a:effectRef idx="1">
            <a:schemeClr val="accent3"/>
          </a:effectRef>
          <a:fontRef idx="minor">
            <a:schemeClr val="tx1"/>
          </a:fontRef>
        </p:style>
      </p:cxnSp>
      <p:cxnSp>
        <p:nvCxnSpPr>
          <p:cNvPr id="52" name="Straight Connector 51">
            <a:extLst>
              <a:ext uri="{FF2B5EF4-FFF2-40B4-BE49-F238E27FC236}">
                <a16:creationId xmlns:a16="http://schemas.microsoft.com/office/drawing/2014/main" id="{0710F0A7-5AE5-94CF-F3DA-B9BAA1AB906A}"/>
              </a:ext>
            </a:extLst>
          </p:cNvPr>
          <p:cNvCxnSpPr>
            <a:stCxn id="107" idx="1"/>
            <a:endCxn id="18" idx="3"/>
          </p:cNvCxnSpPr>
          <p:nvPr/>
        </p:nvCxnSpPr>
        <p:spPr>
          <a:xfrm flipH="1">
            <a:off x="5381911" y="1477325"/>
            <a:ext cx="797262" cy="1251593"/>
          </a:xfrm>
          <a:prstGeom prst="line">
            <a:avLst/>
          </a:prstGeom>
        </p:spPr>
        <p:style>
          <a:lnRef idx="2">
            <a:schemeClr val="accent3"/>
          </a:lnRef>
          <a:fillRef idx="0">
            <a:schemeClr val="accent3"/>
          </a:fillRef>
          <a:effectRef idx="1">
            <a:schemeClr val="accent3"/>
          </a:effectRef>
          <a:fontRef idx="minor">
            <a:schemeClr val="tx1"/>
          </a:fontRef>
        </p:style>
      </p:cxnSp>
      <p:cxnSp>
        <p:nvCxnSpPr>
          <p:cNvPr id="55" name="Straight Connector 54">
            <a:extLst>
              <a:ext uri="{FF2B5EF4-FFF2-40B4-BE49-F238E27FC236}">
                <a16:creationId xmlns:a16="http://schemas.microsoft.com/office/drawing/2014/main" id="{6DF510F6-5592-B414-120F-3D01B0DA46E1}"/>
              </a:ext>
            </a:extLst>
          </p:cNvPr>
          <p:cNvCxnSpPr>
            <a:stCxn id="18" idx="3"/>
            <a:endCxn id="19" idx="1"/>
          </p:cNvCxnSpPr>
          <p:nvPr/>
        </p:nvCxnSpPr>
        <p:spPr>
          <a:xfrm flipV="1">
            <a:off x="5381911" y="1881068"/>
            <a:ext cx="890349" cy="847850"/>
          </a:xfrm>
          <a:prstGeom prst="line">
            <a:avLst/>
          </a:prstGeom>
        </p:spPr>
        <p:style>
          <a:lnRef idx="2">
            <a:schemeClr val="accent3"/>
          </a:lnRef>
          <a:fillRef idx="0">
            <a:schemeClr val="accent3"/>
          </a:fillRef>
          <a:effectRef idx="1">
            <a:schemeClr val="accent3"/>
          </a:effectRef>
          <a:fontRef idx="minor">
            <a:schemeClr val="tx1"/>
          </a:fontRef>
        </p:style>
      </p:cxnSp>
      <p:cxnSp>
        <p:nvCxnSpPr>
          <p:cNvPr id="60" name="Straight Connector 59">
            <a:extLst>
              <a:ext uri="{FF2B5EF4-FFF2-40B4-BE49-F238E27FC236}">
                <a16:creationId xmlns:a16="http://schemas.microsoft.com/office/drawing/2014/main" id="{78670C77-249D-9BA6-8B5A-1758F477ACE3}"/>
              </a:ext>
            </a:extLst>
          </p:cNvPr>
          <p:cNvCxnSpPr>
            <a:stCxn id="18" idx="3"/>
            <a:endCxn id="2" idx="1"/>
          </p:cNvCxnSpPr>
          <p:nvPr/>
        </p:nvCxnSpPr>
        <p:spPr>
          <a:xfrm flipV="1">
            <a:off x="5381911" y="2343578"/>
            <a:ext cx="757247" cy="385340"/>
          </a:xfrm>
          <a:prstGeom prst="line">
            <a:avLst/>
          </a:prstGeom>
        </p:spPr>
        <p:style>
          <a:lnRef idx="2">
            <a:schemeClr val="accent3"/>
          </a:lnRef>
          <a:fillRef idx="0">
            <a:schemeClr val="accent3"/>
          </a:fillRef>
          <a:effectRef idx="1">
            <a:schemeClr val="accent3"/>
          </a:effectRef>
          <a:fontRef idx="minor">
            <a:schemeClr val="tx1"/>
          </a:fontRef>
        </p:style>
      </p:cxnSp>
      <p:cxnSp>
        <p:nvCxnSpPr>
          <p:cNvPr id="64" name="Straight Connector 63">
            <a:extLst>
              <a:ext uri="{FF2B5EF4-FFF2-40B4-BE49-F238E27FC236}">
                <a16:creationId xmlns:a16="http://schemas.microsoft.com/office/drawing/2014/main" id="{D861A313-6AFD-A946-4FA2-C104AE633DE4}"/>
              </a:ext>
            </a:extLst>
          </p:cNvPr>
          <p:cNvCxnSpPr>
            <a:stCxn id="18" idx="3"/>
            <a:endCxn id="106" idx="1"/>
          </p:cNvCxnSpPr>
          <p:nvPr/>
        </p:nvCxnSpPr>
        <p:spPr>
          <a:xfrm>
            <a:off x="5381911" y="2728918"/>
            <a:ext cx="822134" cy="116470"/>
          </a:xfrm>
          <a:prstGeom prst="line">
            <a:avLst/>
          </a:prstGeom>
        </p:spPr>
        <p:style>
          <a:lnRef idx="2">
            <a:schemeClr val="accent3"/>
          </a:lnRef>
          <a:fillRef idx="0">
            <a:schemeClr val="accent3"/>
          </a:fillRef>
          <a:effectRef idx="1">
            <a:schemeClr val="accent3"/>
          </a:effectRef>
          <a:fontRef idx="minor">
            <a:schemeClr val="tx1"/>
          </a:fontRef>
        </p:style>
      </p:cxnSp>
      <p:cxnSp>
        <p:nvCxnSpPr>
          <p:cNvPr id="66" name="Straight Connector 65">
            <a:extLst>
              <a:ext uri="{FF2B5EF4-FFF2-40B4-BE49-F238E27FC236}">
                <a16:creationId xmlns:a16="http://schemas.microsoft.com/office/drawing/2014/main" id="{D94E5F4A-0A44-9928-607F-78DB2CC7B084}"/>
              </a:ext>
            </a:extLst>
          </p:cNvPr>
          <p:cNvCxnSpPr>
            <a:stCxn id="18" idx="3"/>
            <a:endCxn id="3" idx="1"/>
          </p:cNvCxnSpPr>
          <p:nvPr/>
        </p:nvCxnSpPr>
        <p:spPr>
          <a:xfrm>
            <a:off x="5381911" y="2728918"/>
            <a:ext cx="518644" cy="969826"/>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02179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CE48-05A5-12B0-615D-E96C8C5C331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87AA8151-48FF-EBF4-F809-2E2AB74462F5}"/>
              </a:ext>
            </a:extLst>
          </p:cNvPr>
          <p:cNvSpPr>
            <a:spLocks noGrp="1"/>
          </p:cNvSpPr>
          <p:nvPr>
            <p:ph type="title"/>
          </p:nvPr>
        </p:nvSpPr>
        <p:spPr>
          <a:xfrm>
            <a:off x="284200" y="196324"/>
            <a:ext cx="8630906" cy="398240"/>
          </a:xfrm>
        </p:spPr>
        <p:txBody>
          <a:bodyPr>
            <a:noAutofit/>
          </a:bodyPr>
          <a:lstStyle/>
          <a:p>
            <a:pPr algn="ctr"/>
            <a:r>
              <a:rPr lang="en-US" sz="1950" b="1">
                <a:solidFill>
                  <a:srgbClr val="002060"/>
                </a:solidFill>
                <a:latin typeface="Avenir Next LT Pro" panose="020B0504020202020204" pitchFamily="34" charset="0"/>
              </a:rPr>
              <a:t>Enterprise Data Platform: Supporting Integrated Workforce Services</a:t>
            </a:r>
          </a:p>
        </p:txBody>
      </p:sp>
      <p:pic>
        <p:nvPicPr>
          <p:cNvPr id="4" name="Picture 3">
            <a:extLst>
              <a:ext uri="{FF2B5EF4-FFF2-40B4-BE49-F238E27FC236}">
                <a16:creationId xmlns:a16="http://schemas.microsoft.com/office/drawing/2014/main" id="{9BEDD259-4C17-1EDD-2EA8-3A86F603649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08" y="4742389"/>
            <a:ext cx="1082828" cy="304626"/>
          </a:xfrm>
          <a:prstGeom prst="rect">
            <a:avLst/>
          </a:prstGeom>
        </p:spPr>
      </p:pic>
      <p:sp>
        <p:nvSpPr>
          <p:cNvPr id="9" name="TextBox 8">
            <a:extLst>
              <a:ext uri="{FF2B5EF4-FFF2-40B4-BE49-F238E27FC236}">
                <a16:creationId xmlns:a16="http://schemas.microsoft.com/office/drawing/2014/main" id="{582244B3-DDFF-F15D-65A2-51D4F79FF07C}"/>
              </a:ext>
            </a:extLst>
          </p:cNvPr>
          <p:cNvSpPr txBox="1"/>
          <p:nvPr/>
        </p:nvSpPr>
        <p:spPr>
          <a:xfrm>
            <a:off x="306407" y="554497"/>
            <a:ext cx="8686211" cy="276999"/>
          </a:xfrm>
          <a:prstGeom prst="rect">
            <a:avLst/>
          </a:prstGeom>
          <a:noFill/>
        </p:spPr>
        <p:txBody>
          <a:bodyPr wrap="square">
            <a:spAutoFit/>
          </a:bodyPr>
          <a:lstStyle/>
          <a:p>
            <a:pPr algn="ctr" defTabSz="685800"/>
            <a:r>
              <a:rPr lang="en-US" sz="1200">
                <a:solidFill>
                  <a:prstClr val="black"/>
                </a:solidFill>
                <a:latin typeface="Aptos" panose="02110004020202020204"/>
              </a:rPr>
              <a:t>Enterprise Data Platform provides the </a:t>
            </a:r>
            <a:r>
              <a:rPr lang="en-US" sz="1200" b="1">
                <a:solidFill>
                  <a:prstClr val="black"/>
                </a:solidFill>
                <a:latin typeface="Aptos" panose="02110004020202020204"/>
              </a:rPr>
              <a:t>data infrastructure</a:t>
            </a:r>
            <a:r>
              <a:rPr lang="en-US" sz="1200">
                <a:solidFill>
                  <a:prstClr val="black"/>
                </a:solidFill>
                <a:latin typeface="Aptos" panose="02110004020202020204"/>
              </a:rPr>
              <a:t> for </a:t>
            </a:r>
            <a:r>
              <a:rPr lang="en-US" sz="1200" b="1">
                <a:solidFill>
                  <a:prstClr val="black"/>
                </a:solidFill>
                <a:latin typeface="Aptos" panose="02110004020202020204"/>
              </a:rPr>
              <a:t>better operational coordination</a:t>
            </a:r>
            <a:r>
              <a:rPr lang="en-US" sz="1200">
                <a:solidFill>
                  <a:prstClr val="black"/>
                </a:solidFill>
                <a:latin typeface="Aptos" panose="02110004020202020204"/>
              </a:rPr>
              <a:t> across workforce agencies.</a:t>
            </a:r>
          </a:p>
        </p:txBody>
      </p:sp>
      <p:sp>
        <p:nvSpPr>
          <p:cNvPr id="62" name="TextBox 61">
            <a:extLst>
              <a:ext uri="{FF2B5EF4-FFF2-40B4-BE49-F238E27FC236}">
                <a16:creationId xmlns:a16="http://schemas.microsoft.com/office/drawing/2014/main" id="{BA0CEB8D-4CD5-9A21-1B3B-67E718D0414D}"/>
              </a:ext>
            </a:extLst>
          </p:cNvPr>
          <p:cNvSpPr txBox="1"/>
          <p:nvPr/>
        </p:nvSpPr>
        <p:spPr>
          <a:xfrm>
            <a:off x="5836158" y="1079180"/>
            <a:ext cx="2839212" cy="3600986"/>
          </a:xfrm>
          <a:prstGeom prst="rect">
            <a:avLst/>
          </a:prstGeom>
          <a:noFill/>
        </p:spPr>
        <p:txBody>
          <a:bodyPr wrap="square">
            <a:spAutoFit/>
          </a:bodyPr>
          <a:lstStyle/>
          <a:p>
            <a:pPr defTabSz="685800"/>
            <a:r>
              <a:rPr lang="en-US" sz="1200" b="1">
                <a:solidFill>
                  <a:prstClr val="black"/>
                </a:solidFill>
                <a:latin typeface="Aptos" panose="02110004020202020204"/>
              </a:rPr>
              <a:t>Benefits for both programs</a:t>
            </a:r>
          </a:p>
          <a:p>
            <a:pPr marL="214313" indent="-214313" defTabSz="685800">
              <a:buFont typeface="Arial" panose="020B0604020202020204" pitchFamily="34" charset="0"/>
              <a:buChar char="•"/>
            </a:pPr>
            <a:r>
              <a:rPr lang="en-US" sz="1200">
                <a:solidFill>
                  <a:prstClr val="black"/>
                </a:solidFill>
                <a:latin typeface="Aptos" panose="02110004020202020204"/>
              </a:rPr>
              <a:t>Faster, more cost-effective deployment for the No Wrong Door Initiative so jobseekers get streamlined experience faster.</a:t>
            </a:r>
          </a:p>
          <a:p>
            <a:pPr marL="214313" indent="-214313" defTabSz="685800">
              <a:buFont typeface="Arial" panose="020B0604020202020204" pitchFamily="34" charset="0"/>
              <a:buChar char="•"/>
            </a:pPr>
            <a:r>
              <a:rPr lang="en-US" sz="1200">
                <a:solidFill>
                  <a:prstClr val="black"/>
                </a:solidFill>
                <a:latin typeface="Aptos" panose="02110004020202020204"/>
              </a:rPr>
              <a:t>The workforce system is leading the way as the first Enterprise Data Platform cohort, helping shape how we support multi-agency data initiatives.</a:t>
            </a:r>
          </a:p>
          <a:p>
            <a:pPr marL="214313" indent="-214313" defTabSz="685800">
              <a:buFont typeface="Arial" panose="020B0604020202020204" pitchFamily="34" charset="0"/>
              <a:buChar char="•"/>
            </a:pPr>
            <a:endParaRPr lang="en-US" sz="1200">
              <a:solidFill>
                <a:prstClr val="black"/>
              </a:solidFill>
              <a:latin typeface="Aptos" panose="02110004020202020204"/>
            </a:endParaRPr>
          </a:p>
          <a:p>
            <a:pPr defTabSz="685800"/>
            <a:r>
              <a:rPr lang="en-US" sz="1200" b="1">
                <a:solidFill>
                  <a:prstClr val="black"/>
                </a:solidFill>
                <a:latin typeface="Aptos" panose="02110004020202020204"/>
              </a:rPr>
              <a:t>Streamlining jobseekers’ experience</a:t>
            </a:r>
          </a:p>
          <a:p>
            <a:pPr marL="214313" indent="-214313" defTabSz="685800">
              <a:buFont typeface="Arial" panose="020B0604020202020204" pitchFamily="34" charset="0"/>
              <a:buChar char="•"/>
            </a:pPr>
            <a:r>
              <a:rPr lang="en-US" sz="1200">
                <a:solidFill>
                  <a:prstClr val="black"/>
                </a:solidFill>
                <a:latin typeface="Aptos" panose="02110004020202020204"/>
              </a:rPr>
              <a:t>Data integration </a:t>
            </a:r>
            <a:r>
              <a:rPr lang="en-US" sz="1200" b="1">
                <a:solidFill>
                  <a:prstClr val="black"/>
                </a:solidFill>
                <a:latin typeface="Aptos" panose="02110004020202020204"/>
              </a:rPr>
              <a:t>eliminates redundant paperwork and improves follow-through</a:t>
            </a:r>
            <a:r>
              <a:rPr lang="en-US" sz="1200">
                <a:solidFill>
                  <a:prstClr val="black"/>
                </a:solidFill>
                <a:latin typeface="Aptos" panose="02110004020202020204"/>
              </a:rPr>
              <a:t> across agencies.</a:t>
            </a:r>
          </a:p>
          <a:p>
            <a:pPr marL="214313" indent="-214313" defTabSz="685800">
              <a:buFont typeface="Arial" panose="020B0604020202020204" pitchFamily="34" charset="0"/>
              <a:buChar char="•"/>
            </a:pPr>
            <a:r>
              <a:rPr lang="en-US" sz="1200">
                <a:solidFill>
                  <a:prstClr val="black"/>
                </a:solidFill>
                <a:latin typeface="Aptos" panose="02110004020202020204"/>
              </a:rPr>
              <a:t>Jobseekers will navigate an integrated, instead of fragmented, workforce system.</a:t>
            </a:r>
          </a:p>
        </p:txBody>
      </p:sp>
      <p:grpSp>
        <p:nvGrpSpPr>
          <p:cNvPr id="15" name="Group 14">
            <a:extLst>
              <a:ext uri="{FF2B5EF4-FFF2-40B4-BE49-F238E27FC236}">
                <a16:creationId xmlns:a16="http://schemas.microsoft.com/office/drawing/2014/main" id="{F4659D34-0E97-CAC8-CA10-EB629F7BB267}"/>
              </a:ext>
            </a:extLst>
          </p:cNvPr>
          <p:cNvGrpSpPr/>
          <p:nvPr/>
        </p:nvGrpSpPr>
        <p:grpSpPr>
          <a:xfrm>
            <a:off x="1819618" y="2051073"/>
            <a:ext cx="1139966" cy="1108907"/>
            <a:chOff x="3120468" y="3008376"/>
            <a:chExt cx="1519954" cy="1478542"/>
          </a:xfrm>
        </p:grpSpPr>
        <p:sp>
          <p:nvSpPr>
            <p:cNvPr id="2" name="Oval 1">
              <a:extLst>
                <a:ext uri="{FF2B5EF4-FFF2-40B4-BE49-F238E27FC236}">
                  <a16:creationId xmlns:a16="http://schemas.microsoft.com/office/drawing/2014/main" id="{7003A565-9E4C-4559-42CF-7E9D506F5495}"/>
                </a:ext>
              </a:extLst>
            </p:cNvPr>
            <p:cNvSpPr/>
            <p:nvPr/>
          </p:nvSpPr>
          <p:spPr>
            <a:xfrm>
              <a:off x="3120468" y="3008376"/>
              <a:ext cx="1519954" cy="1478542"/>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0AB69027-6B9E-6355-C959-0669A9D55B0D}"/>
                </a:ext>
              </a:extLst>
            </p:cNvPr>
            <p:cNvSpPr txBox="1"/>
            <p:nvPr/>
          </p:nvSpPr>
          <p:spPr>
            <a:xfrm>
              <a:off x="3229091" y="3372820"/>
              <a:ext cx="1304755" cy="769441"/>
            </a:xfrm>
            <a:prstGeom prst="rect">
              <a:avLst/>
            </a:prstGeom>
            <a:noFill/>
          </p:spPr>
          <p:txBody>
            <a:bodyPr wrap="square" rtlCol="0">
              <a:spAutoFit/>
            </a:bodyPr>
            <a:lstStyle/>
            <a:p>
              <a:pPr algn="ctr" defTabSz="685800"/>
              <a:r>
                <a:rPr lang="en-US" sz="1050" b="1">
                  <a:solidFill>
                    <a:prstClr val="white"/>
                  </a:solidFill>
                  <a:latin typeface="Aptos" panose="02110004020202020204"/>
                </a:rPr>
                <a:t>ENTERPRISE DATA PLATFORM</a:t>
              </a:r>
            </a:p>
          </p:txBody>
        </p:sp>
      </p:grpSp>
      <p:sp>
        <p:nvSpPr>
          <p:cNvPr id="5" name="TextBox 4">
            <a:extLst>
              <a:ext uri="{FF2B5EF4-FFF2-40B4-BE49-F238E27FC236}">
                <a16:creationId xmlns:a16="http://schemas.microsoft.com/office/drawing/2014/main" id="{1146EF6B-3E67-CE9B-6F97-68CDF9B9AE0C}"/>
              </a:ext>
            </a:extLst>
          </p:cNvPr>
          <p:cNvSpPr txBox="1"/>
          <p:nvPr/>
        </p:nvSpPr>
        <p:spPr>
          <a:xfrm>
            <a:off x="1125172" y="1460050"/>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DSHS-ESA</a:t>
            </a:r>
          </a:p>
        </p:txBody>
      </p:sp>
      <p:sp>
        <p:nvSpPr>
          <p:cNvPr id="6" name="TextBox 5">
            <a:extLst>
              <a:ext uri="{FF2B5EF4-FFF2-40B4-BE49-F238E27FC236}">
                <a16:creationId xmlns:a16="http://schemas.microsoft.com/office/drawing/2014/main" id="{05F4F9AF-BA9C-4716-5B42-51B4DFCE8FE3}"/>
              </a:ext>
            </a:extLst>
          </p:cNvPr>
          <p:cNvSpPr txBox="1"/>
          <p:nvPr/>
        </p:nvSpPr>
        <p:spPr>
          <a:xfrm>
            <a:off x="748504" y="1740377"/>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DSHS-DVR</a:t>
            </a:r>
          </a:p>
        </p:txBody>
      </p:sp>
      <p:sp>
        <p:nvSpPr>
          <p:cNvPr id="7" name="TextBox 6">
            <a:extLst>
              <a:ext uri="{FF2B5EF4-FFF2-40B4-BE49-F238E27FC236}">
                <a16:creationId xmlns:a16="http://schemas.microsoft.com/office/drawing/2014/main" id="{D076D6F9-78E0-9F68-8899-38B66B8592CB}"/>
              </a:ext>
            </a:extLst>
          </p:cNvPr>
          <p:cNvSpPr txBox="1"/>
          <p:nvPr/>
        </p:nvSpPr>
        <p:spPr>
          <a:xfrm>
            <a:off x="300008" y="2023904"/>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DSB</a:t>
            </a:r>
          </a:p>
        </p:txBody>
      </p:sp>
      <p:sp>
        <p:nvSpPr>
          <p:cNvPr id="8" name="TextBox 7">
            <a:extLst>
              <a:ext uri="{FF2B5EF4-FFF2-40B4-BE49-F238E27FC236}">
                <a16:creationId xmlns:a16="http://schemas.microsoft.com/office/drawing/2014/main" id="{0C5FDD8C-72E6-C876-EC2F-A94988FA7C5A}"/>
              </a:ext>
            </a:extLst>
          </p:cNvPr>
          <p:cNvSpPr txBox="1"/>
          <p:nvPr/>
        </p:nvSpPr>
        <p:spPr>
          <a:xfrm>
            <a:off x="321040" y="2319437"/>
            <a:ext cx="928607" cy="3693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Workforce Board</a:t>
            </a:r>
          </a:p>
        </p:txBody>
      </p:sp>
      <p:sp>
        <p:nvSpPr>
          <p:cNvPr id="10" name="TextBox 9">
            <a:extLst>
              <a:ext uri="{FF2B5EF4-FFF2-40B4-BE49-F238E27FC236}">
                <a16:creationId xmlns:a16="http://schemas.microsoft.com/office/drawing/2014/main" id="{5CF9E235-8E75-B5AC-6205-BE2BA0EB9528}"/>
              </a:ext>
            </a:extLst>
          </p:cNvPr>
          <p:cNvSpPr txBox="1"/>
          <p:nvPr/>
        </p:nvSpPr>
        <p:spPr>
          <a:xfrm>
            <a:off x="307806" y="2745185"/>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SBCTC</a:t>
            </a:r>
          </a:p>
        </p:txBody>
      </p:sp>
      <p:sp>
        <p:nvSpPr>
          <p:cNvPr id="12" name="TextBox 11">
            <a:extLst>
              <a:ext uri="{FF2B5EF4-FFF2-40B4-BE49-F238E27FC236}">
                <a16:creationId xmlns:a16="http://schemas.microsoft.com/office/drawing/2014/main" id="{4A4DD118-83EB-5053-51EB-CFFF8C1C2491}"/>
              </a:ext>
            </a:extLst>
          </p:cNvPr>
          <p:cNvSpPr txBox="1"/>
          <p:nvPr/>
        </p:nvSpPr>
        <p:spPr>
          <a:xfrm>
            <a:off x="652429" y="3308607"/>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OSPI</a:t>
            </a:r>
          </a:p>
        </p:txBody>
      </p:sp>
      <p:sp>
        <p:nvSpPr>
          <p:cNvPr id="13" name="TextBox 12">
            <a:extLst>
              <a:ext uri="{FF2B5EF4-FFF2-40B4-BE49-F238E27FC236}">
                <a16:creationId xmlns:a16="http://schemas.microsoft.com/office/drawing/2014/main" id="{3D0A8A8B-A49A-E324-BC75-95D3AF75245C}"/>
              </a:ext>
            </a:extLst>
          </p:cNvPr>
          <p:cNvSpPr txBox="1"/>
          <p:nvPr/>
        </p:nvSpPr>
        <p:spPr>
          <a:xfrm>
            <a:off x="397119" y="3026896"/>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LNI</a:t>
            </a:r>
          </a:p>
        </p:txBody>
      </p:sp>
      <p:sp>
        <p:nvSpPr>
          <p:cNvPr id="14" name="TextBox 13">
            <a:extLst>
              <a:ext uri="{FF2B5EF4-FFF2-40B4-BE49-F238E27FC236}">
                <a16:creationId xmlns:a16="http://schemas.microsoft.com/office/drawing/2014/main" id="{59EFB51B-EC62-9DA2-3A45-5DD8FAD7D266}"/>
              </a:ext>
            </a:extLst>
          </p:cNvPr>
          <p:cNvSpPr txBox="1"/>
          <p:nvPr/>
        </p:nvSpPr>
        <p:spPr>
          <a:xfrm>
            <a:off x="924932" y="3531290"/>
            <a:ext cx="928607" cy="230832"/>
          </a:xfrm>
          <a:prstGeom prst="rect">
            <a:avLst/>
          </a:prstGeom>
          <a:noFill/>
        </p:spPr>
        <p:txBody>
          <a:bodyPr wrap="square" rtlCol="0">
            <a:spAutoFit/>
          </a:bodyPr>
          <a:lstStyle/>
          <a:p>
            <a:pPr algn="r" defTabSz="685800"/>
            <a:r>
              <a:rPr lang="en-US" sz="900">
                <a:solidFill>
                  <a:prstClr val="black">
                    <a:lumMod val="65000"/>
                    <a:lumOff val="35000"/>
                  </a:prstClr>
                </a:solidFill>
                <a:latin typeface="Aptos" panose="02110004020202020204"/>
              </a:rPr>
              <a:t>ESD</a:t>
            </a:r>
          </a:p>
        </p:txBody>
      </p:sp>
      <p:cxnSp>
        <p:nvCxnSpPr>
          <p:cNvPr id="17" name="Straight Arrow Connector 16">
            <a:extLst>
              <a:ext uri="{FF2B5EF4-FFF2-40B4-BE49-F238E27FC236}">
                <a16:creationId xmlns:a16="http://schemas.microsoft.com/office/drawing/2014/main" id="{3A1C7082-207E-C663-BB21-5BD12E905186}"/>
              </a:ext>
            </a:extLst>
          </p:cNvPr>
          <p:cNvCxnSpPr>
            <a:stCxn id="5" idx="3"/>
            <a:endCxn id="2" idx="0"/>
          </p:cNvCxnSpPr>
          <p:nvPr/>
        </p:nvCxnSpPr>
        <p:spPr>
          <a:xfrm>
            <a:off x="2053779" y="1575466"/>
            <a:ext cx="335822" cy="475607"/>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19" name="Straight Arrow Connector 18">
            <a:extLst>
              <a:ext uri="{FF2B5EF4-FFF2-40B4-BE49-F238E27FC236}">
                <a16:creationId xmlns:a16="http://schemas.microsoft.com/office/drawing/2014/main" id="{C3E70BF1-2B0A-06C7-7917-E4D6A84CE009}"/>
              </a:ext>
            </a:extLst>
          </p:cNvPr>
          <p:cNvCxnSpPr>
            <a:cxnSpLocks/>
            <a:stCxn id="6" idx="3"/>
          </p:cNvCxnSpPr>
          <p:nvPr/>
        </p:nvCxnSpPr>
        <p:spPr>
          <a:xfrm>
            <a:off x="1677111" y="1855793"/>
            <a:ext cx="376669" cy="271986"/>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FEA8686C-D190-FAD5-138B-C501A852DABB}"/>
              </a:ext>
            </a:extLst>
          </p:cNvPr>
          <p:cNvCxnSpPr>
            <a:cxnSpLocks/>
            <a:stCxn id="7" idx="3"/>
          </p:cNvCxnSpPr>
          <p:nvPr/>
        </p:nvCxnSpPr>
        <p:spPr>
          <a:xfrm>
            <a:off x="1228615" y="2139320"/>
            <a:ext cx="636830" cy="192081"/>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a:extLst>
              <a:ext uri="{FF2B5EF4-FFF2-40B4-BE49-F238E27FC236}">
                <a16:creationId xmlns:a16="http://schemas.microsoft.com/office/drawing/2014/main" id="{0EC454C4-537B-B7FA-7B30-94E6B99EE0FC}"/>
              </a:ext>
            </a:extLst>
          </p:cNvPr>
          <p:cNvCxnSpPr>
            <a:cxnSpLocks/>
            <a:stCxn id="8" idx="3"/>
          </p:cNvCxnSpPr>
          <p:nvPr/>
        </p:nvCxnSpPr>
        <p:spPr>
          <a:xfrm>
            <a:off x="1249647" y="2504103"/>
            <a:ext cx="569972" cy="14465"/>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a16="http://schemas.microsoft.com/office/drawing/2014/main" id="{D28771C5-0259-BFBD-5107-396D06219954}"/>
              </a:ext>
            </a:extLst>
          </p:cNvPr>
          <p:cNvCxnSpPr>
            <a:cxnSpLocks/>
            <a:stCxn id="10" idx="3"/>
          </p:cNvCxnSpPr>
          <p:nvPr/>
        </p:nvCxnSpPr>
        <p:spPr>
          <a:xfrm flipV="1">
            <a:off x="1236413" y="2766687"/>
            <a:ext cx="591004" cy="93914"/>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2" name="Straight Arrow Connector 31">
            <a:extLst>
              <a:ext uri="{FF2B5EF4-FFF2-40B4-BE49-F238E27FC236}">
                <a16:creationId xmlns:a16="http://schemas.microsoft.com/office/drawing/2014/main" id="{1BF240EB-4C33-DC7D-BC54-B017CE24E9C2}"/>
              </a:ext>
            </a:extLst>
          </p:cNvPr>
          <p:cNvCxnSpPr>
            <a:cxnSpLocks/>
            <a:stCxn id="13" idx="3"/>
          </p:cNvCxnSpPr>
          <p:nvPr/>
        </p:nvCxnSpPr>
        <p:spPr>
          <a:xfrm flipV="1">
            <a:off x="1325726" y="2902535"/>
            <a:ext cx="594958" cy="239777"/>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5" name="Straight Arrow Connector 34">
            <a:extLst>
              <a:ext uri="{FF2B5EF4-FFF2-40B4-BE49-F238E27FC236}">
                <a16:creationId xmlns:a16="http://schemas.microsoft.com/office/drawing/2014/main" id="{4FB7F9E7-B658-35DF-5EF3-8EBF619DAFA2}"/>
              </a:ext>
            </a:extLst>
          </p:cNvPr>
          <p:cNvCxnSpPr>
            <a:cxnSpLocks/>
            <a:stCxn id="12" idx="3"/>
          </p:cNvCxnSpPr>
          <p:nvPr/>
        </p:nvCxnSpPr>
        <p:spPr>
          <a:xfrm flipV="1">
            <a:off x="1581036" y="3038611"/>
            <a:ext cx="388889" cy="385412"/>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38" name="Straight Arrow Connector 37">
            <a:extLst>
              <a:ext uri="{FF2B5EF4-FFF2-40B4-BE49-F238E27FC236}">
                <a16:creationId xmlns:a16="http://schemas.microsoft.com/office/drawing/2014/main" id="{4697B224-1857-B2A0-4AF0-E46989ABF0B9}"/>
              </a:ext>
            </a:extLst>
          </p:cNvPr>
          <p:cNvCxnSpPr>
            <a:cxnSpLocks/>
            <a:stCxn id="14" idx="3"/>
          </p:cNvCxnSpPr>
          <p:nvPr/>
        </p:nvCxnSpPr>
        <p:spPr>
          <a:xfrm flipV="1">
            <a:off x="1853539" y="3130770"/>
            <a:ext cx="238583" cy="515936"/>
          </a:xfrm>
          <a:prstGeom prst="straightConnector1">
            <a:avLst/>
          </a:prstGeom>
          <a:ln>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43" name="Connector: Elbow 42">
            <a:extLst>
              <a:ext uri="{FF2B5EF4-FFF2-40B4-BE49-F238E27FC236}">
                <a16:creationId xmlns:a16="http://schemas.microsoft.com/office/drawing/2014/main" id="{9376C0B0-F606-B882-2C11-EA261BBAE650}"/>
              </a:ext>
            </a:extLst>
          </p:cNvPr>
          <p:cNvCxnSpPr>
            <a:cxnSpLocks/>
          </p:cNvCxnSpPr>
          <p:nvPr/>
        </p:nvCxnSpPr>
        <p:spPr>
          <a:xfrm flipV="1">
            <a:off x="3079543" y="1964509"/>
            <a:ext cx="702588" cy="657400"/>
          </a:xfrm>
          <a:prstGeom prst="bentConnector3">
            <a:avLst/>
          </a:prstGeom>
          <a:ln>
            <a:prstDash val="dash"/>
          </a:ln>
        </p:spPr>
        <p:style>
          <a:lnRef idx="2">
            <a:schemeClr val="accent3"/>
          </a:lnRef>
          <a:fillRef idx="0">
            <a:schemeClr val="accent3"/>
          </a:fillRef>
          <a:effectRef idx="1">
            <a:schemeClr val="accent3"/>
          </a:effectRef>
          <a:fontRef idx="minor">
            <a:schemeClr val="tx1"/>
          </a:fontRef>
        </p:style>
      </p:cxnSp>
      <p:cxnSp>
        <p:nvCxnSpPr>
          <p:cNvPr id="44" name="Connector: Elbow 43">
            <a:extLst>
              <a:ext uri="{FF2B5EF4-FFF2-40B4-BE49-F238E27FC236}">
                <a16:creationId xmlns:a16="http://schemas.microsoft.com/office/drawing/2014/main" id="{41322E01-B167-6E5D-CA6C-F6AC6D935C44}"/>
              </a:ext>
            </a:extLst>
          </p:cNvPr>
          <p:cNvCxnSpPr>
            <a:cxnSpLocks/>
          </p:cNvCxnSpPr>
          <p:nvPr/>
        </p:nvCxnSpPr>
        <p:spPr>
          <a:xfrm flipV="1">
            <a:off x="3079543" y="2425386"/>
            <a:ext cx="702588" cy="196523"/>
          </a:xfrm>
          <a:prstGeom prst="bentConnector3">
            <a:avLst/>
          </a:prstGeom>
          <a:ln>
            <a:prstDash val="dash"/>
          </a:ln>
        </p:spPr>
        <p:style>
          <a:lnRef idx="2">
            <a:schemeClr val="accent3"/>
          </a:lnRef>
          <a:fillRef idx="0">
            <a:schemeClr val="accent3"/>
          </a:fillRef>
          <a:effectRef idx="1">
            <a:schemeClr val="accent3"/>
          </a:effectRef>
          <a:fontRef idx="minor">
            <a:schemeClr val="tx1"/>
          </a:fontRef>
        </p:style>
      </p:cxnSp>
      <p:cxnSp>
        <p:nvCxnSpPr>
          <p:cNvPr id="48" name="Connector: Elbow 47">
            <a:extLst>
              <a:ext uri="{FF2B5EF4-FFF2-40B4-BE49-F238E27FC236}">
                <a16:creationId xmlns:a16="http://schemas.microsoft.com/office/drawing/2014/main" id="{05CF9AD8-3876-3C25-3150-3724D01F9B16}"/>
              </a:ext>
            </a:extLst>
          </p:cNvPr>
          <p:cNvCxnSpPr>
            <a:cxnSpLocks/>
          </p:cNvCxnSpPr>
          <p:nvPr/>
        </p:nvCxnSpPr>
        <p:spPr>
          <a:xfrm flipH="1" flipV="1">
            <a:off x="3079543" y="2619819"/>
            <a:ext cx="702588" cy="657400"/>
          </a:xfrm>
          <a:prstGeom prst="bentConnector3">
            <a:avLst/>
          </a:prstGeom>
          <a:ln>
            <a:prstDash val="dash"/>
          </a:ln>
        </p:spPr>
        <p:style>
          <a:lnRef idx="2">
            <a:schemeClr val="accent3"/>
          </a:lnRef>
          <a:fillRef idx="0">
            <a:schemeClr val="accent3"/>
          </a:fillRef>
          <a:effectRef idx="1">
            <a:schemeClr val="accent3"/>
          </a:effectRef>
          <a:fontRef idx="minor">
            <a:schemeClr val="tx1"/>
          </a:fontRef>
        </p:style>
      </p:cxnSp>
      <p:cxnSp>
        <p:nvCxnSpPr>
          <p:cNvPr id="49" name="Connector: Elbow 48">
            <a:extLst>
              <a:ext uri="{FF2B5EF4-FFF2-40B4-BE49-F238E27FC236}">
                <a16:creationId xmlns:a16="http://schemas.microsoft.com/office/drawing/2014/main" id="{4FC62A01-C5DF-1DAA-A247-C6E087409391}"/>
              </a:ext>
            </a:extLst>
          </p:cNvPr>
          <p:cNvCxnSpPr>
            <a:cxnSpLocks/>
          </p:cNvCxnSpPr>
          <p:nvPr/>
        </p:nvCxnSpPr>
        <p:spPr>
          <a:xfrm flipH="1" flipV="1">
            <a:off x="3082376" y="2619903"/>
            <a:ext cx="702588" cy="286090"/>
          </a:xfrm>
          <a:prstGeom prst="bentConnector3">
            <a:avLst/>
          </a:prstGeom>
          <a:ln>
            <a:prstDash val="dash"/>
          </a:ln>
        </p:spPr>
        <p:style>
          <a:lnRef idx="2">
            <a:schemeClr val="accent3"/>
          </a:lnRef>
          <a:fillRef idx="0">
            <a:schemeClr val="accent3"/>
          </a:fillRef>
          <a:effectRef idx="1">
            <a:schemeClr val="accent3"/>
          </a:effectRef>
          <a:fontRef idx="minor">
            <a:schemeClr val="tx1"/>
          </a:fontRef>
        </p:style>
      </p:cxnSp>
      <p:sp>
        <p:nvSpPr>
          <p:cNvPr id="50" name="TextBox 49">
            <a:extLst>
              <a:ext uri="{FF2B5EF4-FFF2-40B4-BE49-F238E27FC236}">
                <a16:creationId xmlns:a16="http://schemas.microsoft.com/office/drawing/2014/main" id="{FA8BE7CC-95FC-D198-0261-4BCF1C0DFC91}"/>
              </a:ext>
            </a:extLst>
          </p:cNvPr>
          <p:cNvSpPr txBox="1"/>
          <p:nvPr/>
        </p:nvSpPr>
        <p:spPr>
          <a:xfrm>
            <a:off x="3797389" y="2301933"/>
            <a:ext cx="1838164" cy="507831"/>
          </a:xfrm>
          <a:prstGeom prst="rect">
            <a:avLst/>
          </a:prstGeom>
          <a:noFill/>
        </p:spPr>
        <p:txBody>
          <a:bodyPr wrap="square" rtlCol="0">
            <a:spAutoFit/>
          </a:bodyPr>
          <a:lstStyle/>
          <a:p>
            <a:pPr defTabSz="685800"/>
            <a:r>
              <a:rPr lang="en-US" sz="900">
                <a:solidFill>
                  <a:prstClr val="black">
                    <a:lumMod val="65000"/>
                    <a:lumOff val="35000"/>
                  </a:prstClr>
                </a:solidFill>
                <a:latin typeface="Aptos" panose="02110004020202020204"/>
              </a:rPr>
              <a:t>Enables shared screening and better real-time service coordination</a:t>
            </a:r>
          </a:p>
        </p:txBody>
      </p:sp>
      <p:sp>
        <p:nvSpPr>
          <p:cNvPr id="51" name="TextBox 50">
            <a:extLst>
              <a:ext uri="{FF2B5EF4-FFF2-40B4-BE49-F238E27FC236}">
                <a16:creationId xmlns:a16="http://schemas.microsoft.com/office/drawing/2014/main" id="{34524545-DDAD-7BC4-7371-969DE408A4BE}"/>
              </a:ext>
            </a:extLst>
          </p:cNvPr>
          <p:cNvSpPr txBox="1"/>
          <p:nvPr/>
        </p:nvSpPr>
        <p:spPr>
          <a:xfrm>
            <a:off x="3800529" y="1744841"/>
            <a:ext cx="1838164" cy="507831"/>
          </a:xfrm>
          <a:prstGeom prst="rect">
            <a:avLst/>
          </a:prstGeom>
          <a:noFill/>
        </p:spPr>
        <p:txBody>
          <a:bodyPr wrap="square" rtlCol="0">
            <a:spAutoFit/>
          </a:bodyPr>
          <a:lstStyle/>
          <a:p>
            <a:pPr defTabSz="685800"/>
            <a:r>
              <a:rPr lang="en-US" sz="900">
                <a:solidFill>
                  <a:prstClr val="black">
                    <a:lumMod val="65000"/>
                    <a:lumOff val="35000"/>
                  </a:prstClr>
                </a:solidFill>
                <a:latin typeface="Aptos" panose="02110004020202020204"/>
              </a:rPr>
              <a:t>Serves integrated data back to agencies and to integrated portals (e.g. Resident Portal)</a:t>
            </a:r>
          </a:p>
        </p:txBody>
      </p:sp>
      <p:sp>
        <p:nvSpPr>
          <p:cNvPr id="54" name="TextBox 53">
            <a:extLst>
              <a:ext uri="{FF2B5EF4-FFF2-40B4-BE49-F238E27FC236}">
                <a16:creationId xmlns:a16="http://schemas.microsoft.com/office/drawing/2014/main" id="{E99C3C60-6509-D0BC-3C0D-C9932C79B816}"/>
              </a:ext>
            </a:extLst>
          </p:cNvPr>
          <p:cNvSpPr txBox="1"/>
          <p:nvPr/>
        </p:nvSpPr>
        <p:spPr>
          <a:xfrm>
            <a:off x="3787797" y="2799222"/>
            <a:ext cx="1838164" cy="369332"/>
          </a:xfrm>
          <a:prstGeom prst="rect">
            <a:avLst/>
          </a:prstGeom>
          <a:noFill/>
        </p:spPr>
        <p:txBody>
          <a:bodyPr wrap="square" rtlCol="0">
            <a:spAutoFit/>
          </a:bodyPr>
          <a:lstStyle/>
          <a:p>
            <a:pPr defTabSz="685800"/>
            <a:r>
              <a:rPr lang="en-US" sz="900">
                <a:solidFill>
                  <a:prstClr val="black">
                    <a:lumMod val="65000"/>
                    <a:lumOff val="35000"/>
                  </a:prstClr>
                </a:solidFill>
                <a:latin typeface="Aptos" panose="02110004020202020204"/>
              </a:rPr>
              <a:t>Enables integrated reporting across the workforce system</a:t>
            </a:r>
          </a:p>
        </p:txBody>
      </p:sp>
      <p:sp>
        <p:nvSpPr>
          <p:cNvPr id="55" name="TextBox 54">
            <a:extLst>
              <a:ext uri="{FF2B5EF4-FFF2-40B4-BE49-F238E27FC236}">
                <a16:creationId xmlns:a16="http://schemas.microsoft.com/office/drawing/2014/main" id="{0F7618AE-F237-FEBA-DDFD-D7625499DA24}"/>
              </a:ext>
            </a:extLst>
          </p:cNvPr>
          <p:cNvSpPr txBox="1"/>
          <p:nvPr/>
        </p:nvSpPr>
        <p:spPr>
          <a:xfrm>
            <a:off x="3820884" y="3141402"/>
            <a:ext cx="1838164" cy="369332"/>
          </a:xfrm>
          <a:prstGeom prst="rect">
            <a:avLst/>
          </a:prstGeom>
          <a:noFill/>
        </p:spPr>
        <p:txBody>
          <a:bodyPr wrap="square" rtlCol="0">
            <a:spAutoFit/>
          </a:bodyPr>
          <a:lstStyle/>
          <a:p>
            <a:pPr defTabSz="685800"/>
            <a:r>
              <a:rPr lang="en-US" sz="900">
                <a:solidFill>
                  <a:prstClr val="black">
                    <a:lumMod val="65000"/>
                    <a:lumOff val="35000"/>
                  </a:prstClr>
                </a:solidFill>
                <a:latin typeface="Aptos" panose="02110004020202020204"/>
              </a:rPr>
              <a:t>Enables real-time workforce system dashboards</a:t>
            </a:r>
          </a:p>
        </p:txBody>
      </p:sp>
      <p:sp>
        <p:nvSpPr>
          <p:cNvPr id="56" name="Oval 55">
            <a:extLst>
              <a:ext uri="{FF2B5EF4-FFF2-40B4-BE49-F238E27FC236}">
                <a16:creationId xmlns:a16="http://schemas.microsoft.com/office/drawing/2014/main" id="{E35E2535-8F73-C416-C511-9CAFB3A63980}"/>
              </a:ext>
            </a:extLst>
          </p:cNvPr>
          <p:cNvSpPr/>
          <p:nvPr/>
        </p:nvSpPr>
        <p:spPr>
          <a:xfrm>
            <a:off x="3052111" y="2571751"/>
            <a:ext cx="104939" cy="9393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57" name="Oval 56">
            <a:extLst>
              <a:ext uri="{FF2B5EF4-FFF2-40B4-BE49-F238E27FC236}">
                <a16:creationId xmlns:a16="http://schemas.microsoft.com/office/drawing/2014/main" id="{21C2FF1F-417B-6F6C-38CD-48662B67A6BD}"/>
              </a:ext>
            </a:extLst>
          </p:cNvPr>
          <p:cNvSpPr/>
          <p:nvPr/>
        </p:nvSpPr>
        <p:spPr>
          <a:xfrm>
            <a:off x="3687441" y="1908601"/>
            <a:ext cx="104939" cy="9393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58" name="Oval 57">
            <a:extLst>
              <a:ext uri="{FF2B5EF4-FFF2-40B4-BE49-F238E27FC236}">
                <a16:creationId xmlns:a16="http://schemas.microsoft.com/office/drawing/2014/main" id="{92C20F74-94A8-DC7A-8E2C-8CEBAA0A4987}"/>
              </a:ext>
            </a:extLst>
          </p:cNvPr>
          <p:cNvSpPr/>
          <p:nvPr/>
        </p:nvSpPr>
        <p:spPr>
          <a:xfrm>
            <a:off x="3692450" y="2376224"/>
            <a:ext cx="104939" cy="9393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59" name="Oval 58">
            <a:extLst>
              <a:ext uri="{FF2B5EF4-FFF2-40B4-BE49-F238E27FC236}">
                <a16:creationId xmlns:a16="http://schemas.microsoft.com/office/drawing/2014/main" id="{3B0A17B3-C104-D55B-0DB5-58DC2373CAED}"/>
              </a:ext>
            </a:extLst>
          </p:cNvPr>
          <p:cNvSpPr/>
          <p:nvPr/>
        </p:nvSpPr>
        <p:spPr>
          <a:xfrm>
            <a:off x="3715945" y="2855254"/>
            <a:ext cx="104939" cy="9393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60" name="Oval 59">
            <a:extLst>
              <a:ext uri="{FF2B5EF4-FFF2-40B4-BE49-F238E27FC236}">
                <a16:creationId xmlns:a16="http://schemas.microsoft.com/office/drawing/2014/main" id="{AF3802D4-B9F9-BA7C-28B0-B05030D8FC20}"/>
              </a:ext>
            </a:extLst>
          </p:cNvPr>
          <p:cNvSpPr/>
          <p:nvPr/>
        </p:nvSpPr>
        <p:spPr>
          <a:xfrm>
            <a:off x="3715945" y="3220592"/>
            <a:ext cx="104939" cy="93935"/>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Tree>
    <p:extLst>
      <p:ext uri="{BB962C8B-B14F-4D97-AF65-F5344CB8AC3E}">
        <p14:creationId xmlns:p14="http://schemas.microsoft.com/office/powerpoint/2010/main" val="231216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DC3AA-ADA2-9754-AD88-67755838496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A7F2302-D694-6229-3471-30EF45BB0549}"/>
              </a:ext>
            </a:extLst>
          </p:cNvPr>
          <p:cNvSpPr>
            <a:spLocks noGrp="1"/>
          </p:cNvSpPr>
          <p:nvPr>
            <p:ph type="title"/>
          </p:nvPr>
        </p:nvSpPr>
        <p:spPr>
          <a:xfrm>
            <a:off x="284200" y="196324"/>
            <a:ext cx="8630906" cy="398240"/>
          </a:xfrm>
        </p:spPr>
        <p:txBody>
          <a:bodyPr>
            <a:noAutofit/>
          </a:bodyPr>
          <a:lstStyle/>
          <a:p>
            <a:pPr algn="ctr"/>
            <a:r>
              <a:rPr lang="en-US" sz="1950" b="1">
                <a:solidFill>
                  <a:srgbClr val="002060"/>
                </a:solidFill>
                <a:latin typeface="Avenir Next LT Pro" panose="020B0504020202020204" pitchFamily="34" charset="0"/>
              </a:rPr>
              <a:t>What’s Next? Sustaining &amp; Scaling Workforce Integration</a:t>
            </a:r>
          </a:p>
        </p:txBody>
      </p:sp>
      <p:pic>
        <p:nvPicPr>
          <p:cNvPr id="4" name="Picture 3">
            <a:extLst>
              <a:ext uri="{FF2B5EF4-FFF2-40B4-BE49-F238E27FC236}">
                <a16:creationId xmlns:a16="http://schemas.microsoft.com/office/drawing/2014/main" id="{D4E645E5-7B7B-20FD-98E8-384FA8311A9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08" y="4742389"/>
            <a:ext cx="1082828" cy="304626"/>
          </a:xfrm>
          <a:prstGeom prst="rect">
            <a:avLst/>
          </a:prstGeom>
        </p:spPr>
      </p:pic>
      <p:sp>
        <p:nvSpPr>
          <p:cNvPr id="62" name="TextBox 61">
            <a:extLst>
              <a:ext uri="{FF2B5EF4-FFF2-40B4-BE49-F238E27FC236}">
                <a16:creationId xmlns:a16="http://schemas.microsoft.com/office/drawing/2014/main" id="{E5149E74-35FD-6214-6FD6-29730558AE05}"/>
              </a:ext>
            </a:extLst>
          </p:cNvPr>
          <p:cNvSpPr txBox="1"/>
          <p:nvPr/>
        </p:nvSpPr>
        <p:spPr>
          <a:xfrm>
            <a:off x="847821" y="933113"/>
            <a:ext cx="7605522" cy="1015663"/>
          </a:xfrm>
          <a:prstGeom prst="rect">
            <a:avLst/>
          </a:prstGeom>
          <a:noFill/>
        </p:spPr>
        <p:txBody>
          <a:bodyPr wrap="square">
            <a:spAutoFit/>
          </a:bodyPr>
          <a:lstStyle/>
          <a:p>
            <a:pPr marL="214313" indent="-214313" defTabSz="685800">
              <a:buFont typeface="Arial" panose="020B0604020202020204" pitchFamily="34" charset="0"/>
              <a:buChar char="•"/>
            </a:pPr>
            <a:r>
              <a:rPr lang="en-US" sz="1200">
                <a:solidFill>
                  <a:prstClr val="black"/>
                </a:solidFill>
                <a:latin typeface="Aptos" panose="02110004020202020204"/>
              </a:rPr>
              <a:t>Enterprise Data Platform has funding for the next biennium, albeit at reduced levels</a:t>
            </a:r>
          </a:p>
          <a:p>
            <a:pPr marL="214313" indent="-214313" defTabSz="685800">
              <a:buFont typeface="Arial" panose="020B0604020202020204" pitchFamily="34" charset="0"/>
              <a:buChar char="•"/>
            </a:pPr>
            <a:r>
              <a:rPr lang="en-US" sz="1200">
                <a:solidFill>
                  <a:prstClr val="black"/>
                </a:solidFill>
                <a:latin typeface="Aptos" panose="02110004020202020204"/>
              </a:rPr>
              <a:t>The </a:t>
            </a:r>
            <a:r>
              <a:rPr lang="en-US" sz="1200" b="1">
                <a:solidFill>
                  <a:prstClr val="black"/>
                </a:solidFill>
                <a:latin typeface="Aptos" panose="02110004020202020204"/>
              </a:rPr>
              <a:t>workforce system remains a key partner</a:t>
            </a:r>
            <a:r>
              <a:rPr lang="en-US" sz="1200">
                <a:solidFill>
                  <a:prstClr val="black"/>
                </a:solidFill>
                <a:latin typeface="Aptos" panose="02110004020202020204"/>
              </a:rPr>
              <a:t> in demonstrating the power of integrated data for Washington residents.</a:t>
            </a:r>
          </a:p>
          <a:p>
            <a:pPr marL="214313" indent="-214313" defTabSz="685800">
              <a:buFont typeface="Arial" panose="020B0604020202020204" pitchFamily="34" charset="0"/>
              <a:buChar char="•"/>
            </a:pPr>
            <a:r>
              <a:rPr lang="en-US" sz="1200">
                <a:solidFill>
                  <a:prstClr val="black"/>
                </a:solidFill>
                <a:latin typeface="Aptos" panose="02110004020202020204"/>
              </a:rPr>
              <a:t>Washington state is well-positioned to scale and enhance integrated services.</a:t>
            </a:r>
          </a:p>
          <a:p>
            <a:pPr marL="214313" indent="-214313" defTabSz="685800">
              <a:buFont typeface="Arial" panose="020B0604020202020204" pitchFamily="34" charset="0"/>
              <a:buChar char="•"/>
            </a:pPr>
            <a:endParaRPr lang="en-US" sz="1200">
              <a:solidFill>
                <a:prstClr val="black"/>
              </a:solidFill>
              <a:latin typeface="Aptos" panose="02110004020202020204"/>
            </a:endParaRPr>
          </a:p>
        </p:txBody>
      </p:sp>
      <p:graphicFrame>
        <p:nvGraphicFramePr>
          <p:cNvPr id="16" name="Table 15">
            <a:extLst>
              <a:ext uri="{FF2B5EF4-FFF2-40B4-BE49-F238E27FC236}">
                <a16:creationId xmlns:a16="http://schemas.microsoft.com/office/drawing/2014/main" id="{71578012-0B5C-E38E-376C-0E014A9D80AE}"/>
              </a:ext>
            </a:extLst>
          </p:cNvPr>
          <p:cNvGraphicFramePr>
            <a:graphicFrameLocks noGrp="1"/>
          </p:cNvGraphicFramePr>
          <p:nvPr/>
        </p:nvGraphicFramePr>
        <p:xfrm>
          <a:off x="758216" y="2474833"/>
          <a:ext cx="4834891" cy="1804559"/>
        </p:xfrm>
        <a:graphic>
          <a:graphicData uri="http://schemas.openxmlformats.org/drawingml/2006/table">
            <a:tbl>
              <a:tblPr firstRow="1" firstCol="1" bandRow="1">
                <a:tableStyleId>{F2DE63D5-997A-4646-A377-4702673A728D}</a:tableStyleId>
              </a:tblPr>
              <a:tblGrid>
                <a:gridCol w="870966">
                  <a:extLst>
                    <a:ext uri="{9D8B030D-6E8A-4147-A177-3AD203B41FA5}">
                      <a16:colId xmlns:a16="http://schemas.microsoft.com/office/drawing/2014/main" val="1069690796"/>
                    </a:ext>
                  </a:extLst>
                </a:gridCol>
                <a:gridCol w="1234440">
                  <a:extLst>
                    <a:ext uri="{9D8B030D-6E8A-4147-A177-3AD203B41FA5}">
                      <a16:colId xmlns:a16="http://schemas.microsoft.com/office/drawing/2014/main" val="4106999591"/>
                    </a:ext>
                  </a:extLst>
                </a:gridCol>
                <a:gridCol w="1382438">
                  <a:extLst>
                    <a:ext uri="{9D8B030D-6E8A-4147-A177-3AD203B41FA5}">
                      <a16:colId xmlns:a16="http://schemas.microsoft.com/office/drawing/2014/main" val="1355732048"/>
                    </a:ext>
                  </a:extLst>
                </a:gridCol>
                <a:gridCol w="1347047">
                  <a:extLst>
                    <a:ext uri="{9D8B030D-6E8A-4147-A177-3AD203B41FA5}">
                      <a16:colId xmlns:a16="http://schemas.microsoft.com/office/drawing/2014/main" val="134917526"/>
                    </a:ext>
                  </a:extLst>
                </a:gridCol>
              </a:tblGrid>
              <a:tr h="288179">
                <a:tc>
                  <a:txBody>
                    <a:bodyPr/>
                    <a:lstStyle/>
                    <a:p>
                      <a:pPr marL="0" marR="0">
                        <a:lnSpc>
                          <a:spcPct val="107000"/>
                        </a:lnSpc>
                        <a:spcAft>
                          <a:spcPts val="800"/>
                        </a:spcAft>
                      </a:pPr>
                      <a:r>
                        <a:rPr lang="en-US" sz="900">
                          <a:effectLst/>
                        </a:rPr>
                        <a:t>Operating Support Model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Aft>
                          <a:spcPts val="800"/>
                        </a:spcAft>
                      </a:pPr>
                      <a:r>
                        <a:rPr lang="en-US" sz="900">
                          <a:effectLst/>
                        </a:rPr>
                        <a:t>Who is it for?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Aft>
                          <a:spcPts val="800"/>
                        </a:spcAft>
                      </a:pPr>
                      <a:r>
                        <a:rPr lang="en-US" sz="900">
                          <a:effectLst/>
                        </a:rPr>
                        <a:t>What Agencies Provide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Aft>
                          <a:spcPts val="800"/>
                        </a:spcAft>
                      </a:pPr>
                      <a:r>
                        <a:rPr lang="en-US" sz="900">
                          <a:effectLst/>
                        </a:rPr>
                        <a:t>What WaTech Provides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236976614"/>
                  </a:ext>
                </a:extLst>
              </a:tr>
              <a:tr h="449580">
                <a:tc>
                  <a:txBody>
                    <a:bodyPr/>
                    <a:lstStyle/>
                    <a:p>
                      <a:pPr marL="0" marR="0" algn="ctr">
                        <a:lnSpc>
                          <a:spcPct val="107000"/>
                        </a:lnSpc>
                        <a:spcAft>
                          <a:spcPts val="800"/>
                        </a:spcAft>
                      </a:pPr>
                      <a:r>
                        <a:rPr lang="en-US" sz="900" b="0">
                          <a:effectLst/>
                        </a:rPr>
                        <a:t>Self-Service</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gn="ctr">
                        <a:lnSpc>
                          <a:spcPct val="107000"/>
                        </a:lnSpc>
                        <a:spcAft>
                          <a:spcPts val="800"/>
                        </a:spcAft>
                      </a:pPr>
                      <a:r>
                        <a:rPr lang="en-US" sz="900" b="0">
                          <a:effectLst/>
                        </a:rPr>
                        <a:t>Agencies with data capacity &amp; IT resources</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gn="ctr">
                        <a:lnSpc>
                          <a:spcPct val="107000"/>
                        </a:lnSpc>
                        <a:spcAft>
                          <a:spcPts val="800"/>
                        </a:spcAft>
                      </a:pPr>
                      <a:r>
                        <a:rPr lang="en-US" sz="900" b="0">
                          <a:effectLst/>
                        </a:rPr>
                        <a:t>Manage their own data engineering, analytics, and integration</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gn="ctr">
                        <a:lnSpc>
                          <a:spcPct val="107000"/>
                        </a:lnSpc>
                        <a:spcAft>
                          <a:spcPts val="800"/>
                        </a:spcAft>
                      </a:pPr>
                      <a:r>
                        <a:rPr lang="en-US" sz="900" b="0">
                          <a:effectLst/>
                        </a:rPr>
                        <a:t>Secure platform, governed access, compliance support</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194172224"/>
                  </a:ext>
                </a:extLst>
              </a:tr>
              <a:tr h="449580">
                <a:tc>
                  <a:txBody>
                    <a:bodyPr/>
                    <a:lstStyle/>
                    <a:p>
                      <a:pPr marL="0" marR="0" algn="ctr">
                        <a:lnSpc>
                          <a:spcPct val="107000"/>
                        </a:lnSpc>
                        <a:spcAft>
                          <a:spcPts val="800"/>
                        </a:spcAft>
                      </a:pPr>
                      <a:r>
                        <a:rPr lang="en-US" sz="900" b="0">
                          <a:effectLst/>
                        </a:rPr>
                        <a:t>Hybrid Support</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gn="ctr">
                        <a:lnSpc>
                          <a:spcPct val="107000"/>
                        </a:lnSpc>
                        <a:spcAft>
                          <a:spcPts val="800"/>
                        </a:spcAft>
                      </a:pPr>
                      <a:r>
                        <a:rPr lang="en-US" sz="900" b="0">
                          <a:effectLst/>
                        </a:rPr>
                        <a:t>Agencies needing some technical support but with internal data staff</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gn="ctr">
                        <a:lnSpc>
                          <a:spcPct val="107000"/>
                        </a:lnSpc>
                        <a:spcAft>
                          <a:spcPts val="800"/>
                        </a:spcAft>
                      </a:pPr>
                      <a:r>
                        <a:rPr lang="en-US" sz="900" b="0">
                          <a:effectLst/>
                        </a:rPr>
                        <a:t>Provide some technical staff (data analysts, IT)</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tc>
                  <a:txBody>
                    <a:bodyPr/>
                    <a:lstStyle/>
                    <a:p>
                      <a:pPr marL="0" marR="0" algn="ctr">
                        <a:lnSpc>
                          <a:spcPct val="107000"/>
                        </a:lnSpc>
                        <a:spcAft>
                          <a:spcPts val="800"/>
                        </a:spcAft>
                      </a:pPr>
                      <a:r>
                        <a:rPr lang="en-US" sz="900" b="0">
                          <a:effectLst/>
                        </a:rPr>
                        <a:t>Guidance on integration, governance, and analytics setup</a:t>
                      </a:r>
                      <a:endParaRPr lang="en-US" sz="900" b="0">
                        <a:effectLst/>
                        <a:latin typeface="+mn-lt"/>
                        <a:ea typeface="Calibri" panose="020F050202020403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99822310"/>
                  </a:ext>
                </a:extLst>
              </a:tr>
              <a:tr h="617220">
                <a:tc>
                  <a:txBody>
                    <a:bodyPr/>
                    <a:lstStyle/>
                    <a:p>
                      <a:pPr algn="ctr"/>
                      <a:r>
                        <a:rPr lang="en-US" sz="900" b="0"/>
                        <a:t>Full Support</a:t>
                      </a:r>
                      <a:endParaRPr lang="en-US" sz="900" b="0">
                        <a:latin typeface="+mn-lt"/>
                      </a:endParaRPr>
                    </a:p>
                  </a:txBody>
                  <a:tcPr marL="68580" marR="68580" marT="34290" marB="34290" anchor="ctr"/>
                </a:tc>
                <a:tc>
                  <a:txBody>
                    <a:bodyPr/>
                    <a:lstStyle/>
                    <a:p>
                      <a:pPr algn="ctr"/>
                      <a:r>
                        <a:rPr lang="en-US" sz="900" b="0"/>
                        <a:t>Small agencies or multi-agency projects without dedicated data staff</a:t>
                      </a:r>
                      <a:endParaRPr lang="en-US" sz="900" b="0">
                        <a:latin typeface="+mn-lt"/>
                      </a:endParaRPr>
                    </a:p>
                  </a:txBody>
                  <a:tcPr marL="68580" marR="68580" marT="34290" marB="34290" anchor="ctr"/>
                </a:tc>
                <a:tc>
                  <a:txBody>
                    <a:bodyPr/>
                    <a:lstStyle/>
                    <a:p>
                      <a:pPr algn="ctr"/>
                      <a:r>
                        <a:rPr lang="en-US" sz="900" b="0"/>
                        <a:t>Subject matter expertise on service needs</a:t>
                      </a:r>
                      <a:endParaRPr lang="en-US" sz="900" b="0">
                        <a:latin typeface="+mn-lt"/>
                      </a:endParaRPr>
                    </a:p>
                  </a:txBody>
                  <a:tcPr marL="68580" marR="68580" marT="34290" marB="34290" anchor="ctr"/>
                </a:tc>
                <a:tc>
                  <a:txBody>
                    <a:bodyPr/>
                    <a:lstStyle/>
                    <a:p>
                      <a:pPr algn="ctr"/>
                      <a:r>
                        <a:rPr lang="en-US" sz="900" b="0"/>
                        <a:t>Full technical support (data engineering, analytics, dashboard development)</a:t>
                      </a:r>
                      <a:endParaRPr lang="en-US" sz="900" b="0">
                        <a:latin typeface="+mn-lt"/>
                      </a:endParaRPr>
                    </a:p>
                  </a:txBody>
                  <a:tcPr marL="68580" marR="68580" marT="34290" marB="34290" anchor="ctr"/>
                </a:tc>
                <a:extLst>
                  <a:ext uri="{0D108BD9-81ED-4DB2-BD59-A6C34878D82A}">
                    <a16:rowId xmlns:a16="http://schemas.microsoft.com/office/drawing/2014/main" val="4090507554"/>
                  </a:ext>
                </a:extLst>
              </a:tr>
            </a:tbl>
          </a:graphicData>
        </a:graphic>
      </p:graphicFrame>
      <p:sp>
        <p:nvSpPr>
          <p:cNvPr id="18" name="TextBox 17">
            <a:extLst>
              <a:ext uri="{FF2B5EF4-FFF2-40B4-BE49-F238E27FC236}">
                <a16:creationId xmlns:a16="http://schemas.microsoft.com/office/drawing/2014/main" id="{408E8496-8DC8-C433-DFFA-37C22532C077}"/>
              </a:ext>
            </a:extLst>
          </p:cNvPr>
          <p:cNvSpPr txBox="1"/>
          <p:nvPr/>
        </p:nvSpPr>
        <p:spPr>
          <a:xfrm>
            <a:off x="521209" y="2215654"/>
            <a:ext cx="5328380" cy="276999"/>
          </a:xfrm>
          <a:prstGeom prst="rect">
            <a:avLst/>
          </a:prstGeom>
          <a:noFill/>
        </p:spPr>
        <p:txBody>
          <a:bodyPr wrap="square">
            <a:spAutoFit/>
          </a:bodyPr>
          <a:lstStyle/>
          <a:p>
            <a:pPr algn="ctr" defTabSz="685800"/>
            <a:r>
              <a:rPr lang="en-US" sz="1200" b="1">
                <a:solidFill>
                  <a:prstClr val="black"/>
                </a:solidFill>
                <a:latin typeface="Aptos" panose="02110004020202020204"/>
              </a:rPr>
              <a:t>The Enterprise Data Platform Operating Model: Flexible Support Levels</a:t>
            </a:r>
          </a:p>
        </p:txBody>
      </p:sp>
      <p:sp>
        <p:nvSpPr>
          <p:cNvPr id="2" name="TextBox 1">
            <a:extLst>
              <a:ext uri="{FF2B5EF4-FFF2-40B4-BE49-F238E27FC236}">
                <a16:creationId xmlns:a16="http://schemas.microsoft.com/office/drawing/2014/main" id="{24009176-D62A-7693-1946-65732FEE545B}"/>
              </a:ext>
            </a:extLst>
          </p:cNvPr>
          <p:cNvSpPr txBox="1"/>
          <p:nvPr/>
        </p:nvSpPr>
        <p:spPr>
          <a:xfrm>
            <a:off x="5897881" y="2653480"/>
            <a:ext cx="2654045" cy="1384995"/>
          </a:xfrm>
          <a:prstGeom prst="rect">
            <a:avLst/>
          </a:prstGeom>
          <a:noFill/>
        </p:spPr>
        <p:txBody>
          <a:bodyPr wrap="square">
            <a:spAutoFit/>
          </a:bodyPr>
          <a:lstStyle/>
          <a:p>
            <a:pPr defTabSz="685800"/>
            <a:r>
              <a:rPr lang="en-US" sz="1050" b="1">
                <a:solidFill>
                  <a:prstClr val="black"/>
                </a:solidFill>
                <a:latin typeface="Aptos" panose="02110004020202020204"/>
              </a:rPr>
              <a:t>Why This Matters for Workforce Data Integration:</a:t>
            </a:r>
            <a:endParaRPr lang="en-US" sz="1050">
              <a:solidFill>
                <a:prstClr val="black"/>
              </a:solidFill>
              <a:latin typeface="Aptos" panose="02110004020202020204"/>
            </a:endParaRPr>
          </a:p>
          <a:p>
            <a:pPr defTabSz="685800">
              <a:buFont typeface="Arial" panose="020B0604020202020204" pitchFamily="34" charset="0"/>
              <a:buChar char="•"/>
            </a:pPr>
            <a:r>
              <a:rPr lang="en-US" sz="1050">
                <a:solidFill>
                  <a:prstClr val="black"/>
                </a:solidFill>
                <a:latin typeface="Aptos" panose="02110004020202020204"/>
              </a:rPr>
              <a:t>Ensures agencies get the right level of support based on their capacity.</a:t>
            </a:r>
          </a:p>
          <a:p>
            <a:pPr defTabSz="685800">
              <a:buFont typeface="Arial" panose="020B0604020202020204" pitchFamily="34" charset="0"/>
              <a:buChar char="•"/>
            </a:pPr>
            <a:r>
              <a:rPr lang="en-US" sz="1050">
                <a:solidFill>
                  <a:prstClr val="black"/>
                </a:solidFill>
                <a:latin typeface="Aptos" panose="02110004020202020204"/>
              </a:rPr>
              <a:t>Enables scalability as needs evolve.</a:t>
            </a:r>
          </a:p>
          <a:p>
            <a:pPr defTabSz="685800">
              <a:buFont typeface="Arial" panose="020B0604020202020204" pitchFamily="34" charset="0"/>
              <a:buChar char="•"/>
            </a:pPr>
            <a:r>
              <a:rPr lang="en-US" sz="1050">
                <a:solidFill>
                  <a:prstClr val="black"/>
                </a:solidFill>
                <a:latin typeface="Aptos" panose="02110004020202020204"/>
              </a:rPr>
              <a:t>Keeps the No Wrong Door initiative sustainable by adapting to changing requirements.</a:t>
            </a:r>
          </a:p>
        </p:txBody>
      </p:sp>
    </p:spTree>
    <p:extLst>
      <p:ext uri="{BB962C8B-B14F-4D97-AF65-F5344CB8AC3E}">
        <p14:creationId xmlns:p14="http://schemas.microsoft.com/office/powerpoint/2010/main" val="94095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ECA73C89-A104-C2F9-A1F2-AFA0E56CCE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5B3EA3-5859-2763-362A-B23C053593D1}"/>
              </a:ext>
            </a:extLst>
          </p:cNvPr>
          <p:cNvSpPr>
            <a:spLocks noGrp="1"/>
          </p:cNvSpPr>
          <p:nvPr>
            <p:ph sz="half" idx="14"/>
          </p:nvPr>
        </p:nvSpPr>
        <p:spPr>
          <a:xfrm>
            <a:off x="0" y="628008"/>
            <a:ext cx="9144000" cy="4515491"/>
          </a:xfrm>
        </p:spPr>
        <p:txBody>
          <a:bodyPr/>
          <a:lstStyle/>
          <a:p>
            <a:endParaRPr lang="en-US"/>
          </a:p>
        </p:txBody>
      </p:sp>
      <p:sp>
        <p:nvSpPr>
          <p:cNvPr id="3" name="Title 2">
            <a:extLst>
              <a:ext uri="{FF2B5EF4-FFF2-40B4-BE49-F238E27FC236}">
                <a16:creationId xmlns:a16="http://schemas.microsoft.com/office/drawing/2014/main" id="{7BAC386F-1D15-F44D-718D-FC44E3C00497}"/>
              </a:ext>
            </a:extLst>
          </p:cNvPr>
          <p:cNvSpPr>
            <a:spLocks noGrp="1"/>
          </p:cNvSpPr>
          <p:nvPr>
            <p:ph type="title"/>
          </p:nvPr>
        </p:nvSpPr>
        <p:spPr>
          <a:xfrm>
            <a:off x="2756745" y="2395356"/>
            <a:ext cx="4003041" cy="571500"/>
          </a:xfrm>
        </p:spPr>
        <p:txBody>
          <a:bodyPr/>
          <a:lstStyle/>
          <a:p>
            <a:r>
              <a:rPr lang="en-US"/>
              <a:t>RESIDENT PORTAL</a:t>
            </a:r>
          </a:p>
        </p:txBody>
      </p:sp>
    </p:spTree>
    <p:extLst>
      <p:ext uri="{BB962C8B-B14F-4D97-AF65-F5344CB8AC3E}">
        <p14:creationId xmlns:p14="http://schemas.microsoft.com/office/powerpoint/2010/main" val="211868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C647C0-52F1-B5CD-CF65-0D3C20F65385}"/>
              </a:ext>
            </a:extLst>
          </p:cNvPr>
          <p:cNvPicPr>
            <a:picLocks noChangeAspect="1"/>
          </p:cNvPicPr>
          <p:nvPr/>
        </p:nvPicPr>
        <p:blipFill>
          <a:blip r:embed="rId3"/>
          <a:stretch>
            <a:fillRect/>
          </a:stretch>
        </p:blipFill>
        <p:spPr>
          <a:xfrm>
            <a:off x="-557" y="-500062"/>
            <a:ext cx="9145114" cy="6127750"/>
          </a:xfrm>
          <a:prstGeom prst="rect">
            <a:avLst/>
          </a:prstGeom>
        </p:spPr>
      </p:pic>
      <p:sp>
        <p:nvSpPr>
          <p:cNvPr id="4" name="TextBox 3" descr="Transform and personalize the way Washington residents engage with state government.&#10;">
            <a:extLst>
              <a:ext uri="{FF2B5EF4-FFF2-40B4-BE49-F238E27FC236}">
                <a16:creationId xmlns:a16="http://schemas.microsoft.com/office/drawing/2014/main" id="{3860A222-3342-C1B3-CBAA-4AC3F737ACC3}"/>
              </a:ext>
            </a:extLst>
          </p:cNvPr>
          <p:cNvSpPr txBox="1"/>
          <p:nvPr/>
        </p:nvSpPr>
        <p:spPr>
          <a:xfrm>
            <a:off x="1315312" y="3887758"/>
            <a:ext cx="6696007" cy="1258321"/>
          </a:xfrm>
          <a:prstGeom prst="rect">
            <a:avLst/>
          </a:prstGeom>
          <a:solidFill>
            <a:srgbClr val="131C41"/>
          </a:solidFill>
        </p:spPr>
        <p:txBody>
          <a:bodyPr wrap="square" lIns="0" tIns="0" rIns="0" bIns="0" rtlCol="0" anchor="ctr">
            <a:noAutofit/>
          </a:bodyPr>
          <a:lstStyle/>
          <a:p>
            <a:pPr algn="ctr"/>
            <a:r>
              <a:rPr lang="en-US" sz="2100" b="1">
                <a:solidFill>
                  <a:schemeClr val="bg1"/>
                </a:solidFill>
              </a:rPr>
              <a:t>Transform and personalize the way Washington residents engage with state government.</a:t>
            </a:r>
          </a:p>
        </p:txBody>
      </p:sp>
    </p:spTree>
    <p:extLst>
      <p:ext uri="{BB962C8B-B14F-4D97-AF65-F5344CB8AC3E}">
        <p14:creationId xmlns:p14="http://schemas.microsoft.com/office/powerpoint/2010/main" val="299757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mountain">
            <a:extLst>
              <a:ext uri="{FF2B5EF4-FFF2-40B4-BE49-F238E27FC236}">
                <a16:creationId xmlns:a16="http://schemas.microsoft.com/office/drawing/2014/main" id="{AF8331AB-242E-BBC1-C518-3D01185DC3B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22339"/>
            <a:ext cx="9144000" cy="5388177"/>
          </a:xfrm>
          <a:prstGeom prst="rect">
            <a:avLst/>
          </a:prstGeom>
        </p:spPr>
      </p:pic>
      <p:sp>
        <p:nvSpPr>
          <p:cNvPr id="2" name="Slide Number Placeholder 1">
            <a:extLst>
              <a:ext uri="{FF2B5EF4-FFF2-40B4-BE49-F238E27FC236}">
                <a16:creationId xmlns:a16="http://schemas.microsoft.com/office/drawing/2014/main" id="{4218E4C6-97ED-BE33-0B30-E3D109A526C6}"/>
              </a:ext>
            </a:extLst>
          </p:cNvPr>
          <p:cNvSpPr>
            <a:spLocks noGrp="1"/>
          </p:cNvSpPr>
          <p:nvPr>
            <p:ph type="sldNum" sz="quarter" idx="12"/>
          </p:nvPr>
        </p:nvSpPr>
        <p:spPr>
          <a:xfrm>
            <a:off x="6457950" y="4767263"/>
            <a:ext cx="2057400" cy="273844"/>
          </a:xfrm>
        </p:spPr>
        <p:txBody>
          <a:bodyPr vert="horz" lIns="68580" tIns="34290" rIns="68580" bIns="34290" rtlCol="0" anchor="ctr">
            <a:normAutofit fontScale="85000" lnSpcReduction="20000"/>
          </a:bodyPr>
          <a:lstStyle/>
          <a:p>
            <a:pPr>
              <a:spcAft>
                <a:spcPts val="450"/>
              </a:spcAft>
            </a:pPr>
            <a:fld id="{5B6F42FF-CECC-4F0F-BEDA-D211917B8EFB}" type="slidenum">
              <a:rPr lang="en-US" dirty="0">
                <a:solidFill>
                  <a:srgbClr val="FFFFFF"/>
                </a:solidFill>
              </a:rPr>
              <a:pPr>
                <a:spcAft>
                  <a:spcPts val="450"/>
                </a:spcAft>
              </a:pPr>
              <a:t>17</a:t>
            </a:fld>
            <a:endParaRPr lang="en-US">
              <a:solidFill>
                <a:srgbClr val="FFFFFF"/>
              </a:solidFill>
            </a:endParaRPr>
          </a:p>
        </p:txBody>
      </p:sp>
      <p:grpSp>
        <p:nvGrpSpPr>
          <p:cNvPr id="4" name="Group 3">
            <a:extLst>
              <a:ext uri="{FF2B5EF4-FFF2-40B4-BE49-F238E27FC236}">
                <a16:creationId xmlns:a16="http://schemas.microsoft.com/office/drawing/2014/main" id="{1D700DF4-AC5A-C87B-D13B-18BE2806EAEC}"/>
              </a:ext>
            </a:extLst>
          </p:cNvPr>
          <p:cNvGrpSpPr/>
          <p:nvPr/>
        </p:nvGrpSpPr>
        <p:grpSpPr>
          <a:xfrm>
            <a:off x="-2225248" y="-317378"/>
            <a:ext cx="10231482" cy="5961211"/>
            <a:chOff x="-549461" y="-433754"/>
            <a:chExt cx="13525382" cy="7748953"/>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49461" y="-433754"/>
              <a:ext cx="13525382" cy="7748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 name="TextBox 6">
              <a:extLst>
                <a:ext uri="{FF2B5EF4-FFF2-40B4-BE49-F238E27FC236}">
                  <a16:creationId xmlns:a16="http://schemas.microsoft.com/office/drawing/2014/main" id="{0EDB63BF-44F8-D5C9-F640-EAEC8E2BB18C}"/>
                </a:ext>
              </a:extLst>
            </p:cNvPr>
            <p:cNvSpPr txBox="1"/>
            <p:nvPr/>
          </p:nvSpPr>
          <p:spPr>
            <a:xfrm>
              <a:off x="5859485" y="861102"/>
              <a:ext cx="3463271" cy="5100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2100" b="1">
                  <a:solidFill>
                    <a:srgbClr val="FFFFFF"/>
                  </a:solidFill>
                </a:rPr>
                <a:t>Accessible</a:t>
              </a:r>
              <a:endParaRPr lang="en-US" sz="2100">
                <a:solidFill>
                  <a:srgbClr val="FFFFFF"/>
                </a:solidFill>
              </a:endParaRPr>
            </a:p>
          </p:txBody>
        </p:sp>
        <p:sp>
          <p:nvSpPr>
            <p:cNvPr id="8" name="TextBox 7">
              <a:extLst>
                <a:ext uri="{FF2B5EF4-FFF2-40B4-BE49-F238E27FC236}">
                  <a16:creationId xmlns:a16="http://schemas.microsoft.com/office/drawing/2014/main" id="{6D15ABE4-1FA6-DC22-9DCD-A75E33AFDD6C}"/>
                </a:ext>
              </a:extLst>
            </p:cNvPr>
            <p:cNvSpPr txBox="1"/>
            <p:nvPr/>
          </p:nvSpPr>
          <p:spPr>
            <a:xfrm>
              <a:off x="5442265" y="2070159"/>
              <a:ext cx="3463271" cy="5701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2400" b="1">
                  <a:solidFill>
                    <a:srgbClr val="FFFFFF"/>
                  </a:solidFill>
                </a:rPr>
                <a:t>Human-centered</a:t>
              </a:r>
              <a:endParaRPr lang="en-US" sz="2400">
                <a:solidFill>
                  <a:srgbClr val="FFFFFF"/>
                </a:solidFill>
              </a:endParaRPr>
            </a:p>
          </p:txBody>
        </p:sp>
        <p:sp>
          <p:nvSpPr>
            <p:cNvPr id="9" name="TextBox 8">
              <a:extLst>
                <a:ext uri="{FF2B5EF4-FFF2-40B4-BE49-F238E27FC236}">
                  <a16:creationId xmlns:a16="http://schemas.microsoft.com/office/drawing/2014/main" id="{AF4F2588-6E0C-887C-5CAF-20B115812D9C}"/>
                </a:ext>
              </a:extLst>
            </p:cNvPr>
            <p:cNvSpPr txBox="1"/>
            <p:nvPr/>
          </p:nvSpPr>
          <p:spPr>
            <a:xfrm>
              <a:off x="4388226" y="1240292"/>
              <a:ext cx="4517308" cy="5701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a:solidFill>
                    <a:srgbClr val="FFFFFF"/>
                  </a:solidFill>
                </a:rPr>
                <a:t>Equitable &amp; Inclusive</a:t>
              </a:r>
              <a:endParaRPr lang="en-US" sz="2400">
                <a:solidFill>
                  <a:srgbClr val="FFFFFF"/>
                </a:solidFill>
              </a:endParaRPr>
            </a:p>
          </p:txBody>
        </p:sp>
        <p:sp>
          <p:nvSpPr>
            <p:cNvPr id="10" name="TextBox 9">
              <a:extLst>
                <a:ext uri="{FF2B5EF4-FFF2-40B4-BE49-F238E27FC236}">
                  <a16:creationId xmlns:a16="http://schemas.microsoft.com/office/drawing/2014/main" id="{B06089D3-8465-1A41-B132-9E512C73049E}"/>
                </a:ext>
              </a:extLst>
            </p:cNvPr>
            <p:cNvSpPr txBox="1"/>
            <p:nvPr/>
          </p:nvSpPr>
          <p:spPr>
            <a:xfrm>
              <a:off x="4689064" y="3613284"/>
              <a:ext cx="3463271" cy="4500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rgbClr val="FFFFFF"/>
                  </a:solidFill>
                </a:rPr>
                <a:t>Integrated</a:t>
              </a:r>
              <a:endParaRPr lang="en-US" sz="1350">
                <a:solidFill>
                  <a:srgbClr val="FFFFFF"/>
                </a:solidFill>
              </a:endParaRPr>
            </a:p>
          </p:txBody>
        </p:sp>
        <p:sp>
          <p:nvSpPr>
            <p:cNvPr id="12" name="TextBox 11">
              <a:extLst>
                <a:ext uri="{FF2B5EF4-FFF2-40B4-BE49-F238E27FC236}">
                  <a16:creationId xmlns:a16="http://schemas.microsoft.com/office/drawing/2014/main" id="{7EDA95BB-7BF3-35C2-5DAF-AC87B6E2C117}"/>
                </a:ext>
              </a:extLst>
            </p:cNvPr>
            <p:cNvSpPr txBox="1"/>
            <p:nvPr/>
          </p:nvSpPr>
          <p:spPr>
            <a:xfrm>
              <a:off x="5028794" y="1664895"/>
              <a:ext cx="2392995" cy="5100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2100" b="1">
                  <a:solidFill>
                    <a:srgbClr val="FFFFFF"/>
                  </a:solidFill>
                </a:rPr>
                <a:t>Responsible</a:t>
              </a:r>
              <a:endParaRPr lang="en-US" sz="2100">
                <a:solidFill>
                  <a:srgbClr val="FFFFFF"/>
                </a:solidFill>
              </a:endParaRPr>
            </a:p>
          </p:txBody>
        </p:sp>
        <p:sp>
          <p:nvSpPr>
            <p:cNvPr id="13" name="TextBox 12">
              <a:extLst>
                <a:ext uri="{FF2B5EF4-FFF2-40B4-BE49-F238E27FC236}">
                  <a16:creationId xmlns:a16="http://schemas.microsoft.com/office/drawing/2014/main" id="{85D4D9B6-C560-AB4D-5B9F-70B5F087F5C1}"/>
                </a:ext>
              </a:extLst>
            </p:cNvPr>
            <p:cNvSpPr txBox="1"/>
            <p:nvPr/>
          </p:nvSpPr>
          <p:spPr>
            <a:xfrm>
              <a:off x="5368522" y="2937540"/>
              <a:ext cx="3463271" cy="4500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rgbClr val="FFFFFF"/>
                  </a:solidFill>
                </a:rPr>
                <a:t>Responsive</a:t>
              </a:r>
            </a:p>
          </p:txBody>
        </p:sp>
        <p:sp>
          <p:nvSpPr>
            <p:cNvPr id="14" name="TextBox 13">
              <a:extLst>
                <a:ext uri="{FF2B5EF4-FFF2-40B4-BE49-F238E27FC236}">
                  <a16:creationId xmlns:a16="http://schemas.microsoft.com/office/drawing/2014/main" id="{ACA89E09-AF59-B885-D9A4-5786B7007C64}"/>
                </a:ext>
              </a:extLst>
            </p:cNvPr>
            <p:cNvSpPr txBox="1"/>
            <p:nvPr/>
          </p:nvSpPr>
          <p:spPr>
            <a:xfrm>
              <a:off x="5019745" y="2513933"/>
              <a:ext cx="2571376" cy="5100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2100" b="1">
                  <a:solidFill>
                    <a:srgbClr val="FFFFFF"/>
                  </a:solidFill>
                </a:rPr>
                <a:t>Trustworthy</a:t>
              </a:r>
              <a:endParaRPr lang="en-US" sz="2100">
                <a:solidFill>
                  <a:srgbClr val="FFFFFF"/>
                </a:solidFill>
              </a:endParaRPr>
            </a:p>
          </p:txBody>
        </p:sp>
        <p:sp>
          <p:nvSpPr>
            <p:cNvPr id="15" name="TextBox 14">
              <a:extLst>
                <a:ext uri="{FF2B5EF4-FFF2-40B4-BE49-F238E27FC236}">
                  <a16:creationId xmlns:a16="http://schemas.microsoft.com/office/drawing/2014/main" id="{7A7C3379-84E3-7E6C-3F86-0E270F50F0F6}"/>
                </a:ext>
              </a:extLst>
            </p:cNvPr>
            <p:cNvSpPr txBox="1"/>
            <p:nvPr/>
          </p:nvSpPr>
          <p:spPr>
            <a:xfrm>
              <a:off x="5028794" y="3277563"/>
              <a:ext cx="3463271" cy="4500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rgbClr val="FFFFFF"/>
                  </a:solidFill>
                </a:rPr>
                <a:t>Available</a:t>
              </a:r>
              <a:endParaRPr lang="en-US" sz="1200">
                <a:solidFill>
                  <a:srgbClr val="FFFFFF"/>
                </a:solidFill>
              </a:endParaRPr>
            </a:p>
          </p:txBody>
        </p:sp>
      </p:grpSp>
      <p:sp>
        <p:nvSpPr>
          <p:cNvPr id="6" name="TextBox 5">
            <a:extLst>
              <a:ext uri="{FF2B5EF4-FFF2-40B4-BE49-F238E27FC236}">
                <a16:creationId xmlns:a16="http://schemas.microsoft.com/office/drawing/2014/main" id="{C7FF403C-7A24-AE5E-BA77-8666DBA784F9}"/>
              </a:ext>
            </a:extLst>
          </p:cNvPr>
          <p:cNvSpPr txBox="1"/>
          <p:nvPr/>
        </p:nvSpPr>
        <p:spPr>
          <a:xfrm>
            <a:off x="284187" y="37306"/>
            <a:ext cx="5461000" cy="623248"/>
          </a:xfrm>
          <a:prstGeom prst="rect">
            <a:avLst/>
          </a:prstGeom>
          <a:solidFill>
            <a:srgbClr val="0168C5">
              <a:alpha val="33000"/>
            </a:srgb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a:solidFill>
                  <a:schemeClr val="accent2">
                    <a:lumMod val="60000"/>
                    <a:lumOff val="40000"/>
                  </a:schemeClr>
                </a:solidFill>
                <a:latin typeface="Avenir Next LT Pro Demi"/>
              </a:rPr>
              <a:t>At Its Core</a:t>
            </a:r>
          </a:p>
        </p:txBody>
      </p:sp>
    </p:spTree>
    <p:extLst>
      <p:ext uri="{BB962C8B-B14F-4D97-AF65-F5344CB8AC3E}">
        <p14:creationId xmlns:p14="http://schemas.microsoft.com/office/powerpoint/2010/main" val="203206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CB7DA-2B02-6A6B-AF0E-6462653227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E4E508-F371-CF0F-5E5B-D70AD8734F44}"/>
              </a:ext>
            </a:extLst>
          </p:cNvPr>
          <p:cNvSpPr>
            <a:spLocks noGrp="1"/>
          </p:cNvSpPr>
          <p:nvPr>
            <p:ph type="title"/>
          </p:nvPr>
        </p:nvSpPr>
        <p:spPr/>
        <p:txBody>
          <a:bodyPr lIns="91440" tIns="45720" rIns="91440" bIns="45720" anchor="ctr"/>
          <a:lstStyle/>
          <a:p>
            <a:r>
              <a:rPr lang="en-US">
                <a:latin typeface="Segoe UI"/>
                <a:cs typeface="Segoe UI"/>
              </a:rPr>
              <a:t>Resident Portal Capabilities Overview</a:t>
            </a:r>
          </a:p>
        </p:txBody>
      </p:sp>
      <p:pic>
        <p:nvPicPr>
          <p:cNvPr id="5" name="Picture 4">
            <a:extLst>
              <a:ext uri="{FF2B5EF4-FFF2-40B4-BE49-F238E27FC236}">
                <a16:creationId xmlns:a16="http://schemas.microsoft.com/office/drawing/2014/main" id="{020506E9-E9C7-86A1-C4E2-9D5EBA820544}"/>
              </a:ext>
            </a:extLst>
          </p:cNvPr>
          <p:cNvPicPr>
            <a:picLocks noChangeAspect="1"/>
          </p:cNvPicPr>
          <p:nvPr/>
        </p:nvPicPr>
        <p:blipFill>
          <a:blip r:embed="rId2"/>
          <a:stretch>
            <a:fillRect/>
          </a:stretch>
        </p:blipFill>
        <p:spPr>
          <a:xfrm>
            <a:off x="-57387" y="757350"/>
            <a:ext cx="9261379" cy="3765220"/>
          </a:xfrm>
          <a:prstGeom prst="rect">
            <a:avLst/>
          </a:prstGeom>
        </p:spPr>
      </p:pic>
    </p:spTree>
    <p:extLst>
      <p:ext uri="{BB962C8B-B14F-4D97-AF65-F5344CB8AC3E}">
        <p14:creationId xmlns:p14="http://schemas.microsoft.com/office/powerpoint/2010/main" val="405621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B840-02DE-264C-5DC7-26DA1EB126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8BA339-1E06-53C9-EBA9-3DFCBF9B2FEB}"/>
              </a:ext>
            </a:extLst>
          </p:cNvPr>
          <p:cNvSpPr>
            <a:spLocks noGrp="1"/>
          </p:cNvSpPr>
          <p:nvPr>
            <p:ph type="title"/>
          </p:nvPr>
        </p:nvSpPr>
        <p:spPr/>
        <p:txBody>
          <a:bodyPr lIns="91440" tIns="45720" rIns="91440" bIns="45720" anchor="ctr"/>
          <a:lstStyle/>
          <a:p>
            <a:r>
              <a:rPr lang="en-US">
                <a:latin typeface="Segoe UI"/>
                <a:cs typeface="Segoe UI"/>
              </a:rPr>
              <a:t>Agency Service Integration Tiers</a:t>
            </a:r>
          </a:p>
        </p:txBody>
      </p:sp>
      <p:pic>
        <p:nvPicPr>
          <p:cNvPr id="37" name="Picture 36">
            <a:extLst>
              <a:ext uri="{FF2B5EF4-FFF2-40B4-BE49-F238E27FC236}">
                <a16:creationId xmlns:a16="http://schemas.microsoft.com/office/drawing/2014/main" id="{AB5DD003-619F-DE13-BE63-DA66024ECC6C}"/>
              </a:ext>
            </a:extLst>
          </p:cNvPr>
          <p:cNvPicPr>
            <a:picLocks noChangeAspect="1"/>
          </p:cNvPicPr>
          <p:nvPr/>
        </p:nvPicPr>
        <p:blipFill>
          <a:blip r:embed="rId2"/>
          <a:stretch>
            <a:fillRect/>
          </a:stretch>
        </p:blipFill>
        <p:spPr>
          <a:xfrm>
            <a:off x="0" y="953637"/>
            <a:ext cx="9144000" cy="3828893"/>
          </a:xfrm>
          <a:prstGeom prst="rect">
            <a:avLst/>
          </a:prstGeom>
        </p:spPr>
      </p:pic>
    </p:spTree>
    <p:extLst>
      <p:ext uri="{BB962C8B-B14F-4D97-AF65-F5344CB8AC3E}">
        <p14:creationId xmlns:p14="http://schemas.microsoft.com/office/powerpoint/2010/main" val="44347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2B71F-EE8B-0608-3E45-E673EE7370A0}"/>
              </a:ext>
            </a:extLst>
          </p:cNvPr>
          <p:cNvSpPr>
            <a:spLocks noGrp="1"/>
          </p:cNvSpPr>
          <p:nvPr>
            <p:ph sz="half" idx="14"/>
          </p:nvPr>
        </p:nvSpPr>
        <p:spPr>
          <a:xfrm>
            <a:off x="0" y="628008"/>
            <a:ext cx="9144000" cy="4515491"/>
          </a:xfrm>
        </p:spPr>
        <p:txBody>
          <a:bodyPr/>
          <a:lstStyle/>
          <a:p>
            <a:endParaRPr lang="en-US"/>
          </a:p>
        </p:txBody>
      </p:sp>
      <p:sp>
        <p:nvSpPr>
          <p:cNvPr id="3" name="Title 2">
            <a:extLst>
              <a:ext uri="{FF2B5EF4-FFF2-40B4-BE49-F238E27FC236}">
                <a16:creationId xmlns:a16="http://schemas.microsoft.com/office/drawing/2014/main" id="{BAD724CB-DBC3-DFF7-3E60-294A7B3C8D36}"/>
              </a:ext>
            </a:extLst>
          </p:cNvPr>
          <p:cNvSpPr>
            <a:spLocks noGrp="1"/>
          </p:cNvSpPr>
          <p:nvPr>
            <p:ph type="title"/>
          </p:nvPr>
        </p:nvSpPr>
        <p:spPr>
          <a:xfrm>
            <a:off x="1320800" y="2408903"/>
            <a:ext cx="5913120" cy="571500"/>
          </a:xfrm>
        </p:spPr>
        <p:txBody>
          <a:bodyPr/>
          <a:lstStyle/>
          <a:p>
            <a:r>
              <a:rPr lang="en-US"/>
              <a:t>“NO WRONG DOOR” </a:t>
            </a:r>
            <a:br>
              <a:rPr lang="en-US"/>
            </a:br>
            <a:r>
              <a:rPr lang="en-US"/>
              <a:t>DATA INTEGRATION PROJECT</a:t>
            </a:r>
          </a:p>
        </p:txBody>
      </p:sp>
    </p:spTree>
    <p:extLst>
      <p:ext uri="{BB962C8B-B14F-4D97-AF65-F5344CB8AC3E}">
        <p14:creationId xmlns:p14="http://schemas.microsoft.com/office/powerpoint/2010/main" val="3868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BC5C-20FB-FE7B-E9BF-57FC1863CB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C1E1B9-67A0-D321-552B-A43F8C70A62A}"/>
              </a:ext>
            </a:extLst>
          </p:cNvPr>
          <p:cNvSpPr>
            <a:spLocks noGrp="1"/>
          </p:cNvSpPr>
          <p:nvPr>
            <p:ph type="title"/>
          </p:nvPr>
        </p:nvSpPr>
        <p:spPr/>
        <p:txBody>
          <a:bodyPr lIns="91440" tIns="45720" rIns="91440" bIns="45720" anchor="ctr"/>
          <a:lstStyle/>
          <a:p>
            <a:r>
              <a:rPr lang="en-US">
                <a:latin typeface="Segoe UI"/>
                <a:cs typeface="Segoe UI"/>
              </a:rPr>
              <a:t>Implementation Strategy</a:t>
            </a:r>
          </a:p>
        </p:txBody>
      </p:sp>
      <p:pic>
        <p:nvPicPr>
          <p:cNvPr id="44" name="Picture 43">
            <a:extLst>
              <a:ext uri="{FF2B5EF4-FFF2-40B4-BE49-F238E27FC236}">
                <a16:creationId xmlns:a16="http://schemas.microsoft.com/office/drawing/2014/main" id="{2BFEDC76-82F0-AEC6-C925-E7923CCD9D47}"/>
              </a:ext>
            </a:extLst>
          </p:cNvPr>
          <p:cNvPicPr>
            <a:picLocks noChangeAspect="1"/>
          </p:cNvPicPr>
          <p:nvPr/>
        </p:nvPicPr>
        <p:blipFill>
          <a:blip r:embed="rId2"/>
          <a:stretch>
            <a:fillRect/>
          </a:stretch>
        </p:blipFill>
        <p:spPr>
          <a:xfrm>
            <a:off x="166912" y="1160035"/>
            <a:ext cx="9144000" cy="2823429"/>
          </a:xfrm>
          <a:prstGeom prst="rect">
            <a:avLst/>
          </a:prstGeom>
        </p:spPr>
      </p:pic>
    </p:spTree>
    <p:extLst>
      <p:ext uri="{BB962C8B-B14F-4D97-AF65-F5344CB8AC3E}">
        <p14:creationId xmlns:p14="http://schemas.microsoft.com/office/powerpoint/2010/main" val="178256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086B-9CB0-1B0A-619A-CC8DC3EEF0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7F9B2B-DD97-82D7-E8D0-64CEEAF1F8CA}"/>
              </a:ext>
            </a:extLst>
          </p:cNvPr>
          <p:cNvSpPr>
            <a:spLocks noGrp="1"/>
          </p:cNvSpPr>
          <p:nvPr>
            <p:ph type="title"/>
          </p:nvPr>
        </p:nvSpPr>
        <p:spPr/>
        <p:txBody>
          <a:bodyPr lIns="91440" tIns="45720" rIns="91440" bIns="45720" anchor="ctr"/>
          <a:lstStyle/>
          <a:p>
            <a:r>
              <a:rPr lang="en-US">
                <a:latin typeface="Segoe UI"/>
                <a:cs typeface="Segoe UI"/>
              </a:rPr>
              <a:t>No Wrong Door/Resident Portal Pilot</a:t>
            </a:r>
          </a:p>
        </p:txBody>
      </p:sp>
      <p:sp>
        <p:nvSpPr>
          <p:cNvPr id="2" name="TextBox 1">
            <a:extLst>
              <a:ext uri="{FF2B5EF4-FFF2-40B4-BE49-F238E27FC236}">
                <a16:creationId xmlns:a16="http://schemas.microsoft.com/office/drawing/2014/main" id="{A50303A0-F811-FD79-D099-48B79580DCE6}"/>
              </a:ext>
            </a:extLst>
          </p:cNvPr>
          <p:cNvSpPr txBox="1"/>
          <p:nvPr/>
        </p:nvSpPr>
        <p:spPr>
          <a:xfrm>
            <a:off x="3651366" y="742950"/>
            <a:ext cx="5492634" cy="4278094"/>
          </a:xfrm>
          <a:prstGeom prst="rect">
            <a:avLst/>
          </a:prstGeom>
          <a:noFill/>
        </p:spPr>
        <p:txBody>
          <a:bodyPr wrap="square" lIns="91440" tIns="45720" rIns="91440" bIns="45720" rtlCol="0" anchor="t">
            <a:spAutoFit/>
          </a:bodyPr>
          <a:lstStyle/>
          <a:p>
            <a:r>
              <a:rPr lang="en-US" sz="1600" b="1"/>
              <a:t>Value Proposition</a:t>
            </a:r>
          </a:p>
          <a:p>
            <a:pPr marL="285750" indent="-285750">
              <a:buFont typeface="Arial" panose="020B0604020202020204" pitchFamily="34" charset="0"/>
              <a:buChar char="•"/>
            </a:pPr>
            <a:r>
              <a:rPr lang="en-US" sz="1600"/>
              <a:t>Resident Portal will offer most, if not all, of the capabilities needed for the No Wrong Door shared screener process</a:t>
            </a:r>
          </a:p>
          <a:p>
            <a:pPr marL="285750" indent="-285750">
              <a:buFont typeface="Arial" panose="020B0604020202020204" pitchFamily="34" charset="0"/>
              <a:buChar char="•"/>
            </a:pPr>
            <a:r>
              <a:rPr lang="en-US" sz="1600"/>
              <a:t>Cost savings</a:t>
            </a:r>
          </a:p>
          <a:p>
            <a:pPr marL="285750" indent="-285750">
              <a:buFont typeface="Arial" panose="020B0604020202020204" pitchFamily="34" charset="0"/>
              <a:buChar char="•"/>
            </a:pPr>
            <a:r>
              <a:rPr lang="en-US" sz="1600"/>
              <a:t>Reduced duplicative effort</a:t>
            </a:r>
          </a:p>
          <a:p>
            <a:pPr marL="285750" indent="-285750">
              <a:buFont typeface="Arial" panose="020B0604020202020204" pitchFamily="34" charset="0"/>
              <a:buChar char="•"/>
            </a:pPr>
            <a:endParaRPr lang="en-US" sz="1600"/>
          </a:p>
          <a:p>
            <a:r>
              <a:rPr lang="en-US" sz="1600" b="1"/>
              <a:t>Benefits for Both Programs</a:t>
            </a:r>
          </a:p>
          <a:p>
            <a:pPr marL="285750" indent="-285750">
              <a:buFont typeface="Arial" panose="020B0604020202020204" pitchFamily="34" charset="0"/>
              <a:buChar char="•"/>
            </a:pPr>
            <a:r>
              <a:rPr lang="en-US" sz="1600"/>
              <a:t>Resident Portal is early in pilot phase and is excited to have engagement from agency coalitions</a:t>
            </a:r>
          </a:p>
          <a:p>
            <a:pPr marL="285750" indent="-285750">
              <a:buFont typeface="Arial" panose="020B0604020202020204" pitchFamily="34" charset="0"/>
              <a:buChar char="•"/>
            </a:pPr>
            <a:r>
              <a:rPr lang="en-US" sz="1600"/>
              <a:t>No Wrong Door initiative can expedite release of shared intake and promote services quicker</a:t>
            </a:r>
          </a:p>
          <a:p>
            <a:pPr marL="285750" indent="-285750">
              <a:buFont typeface="Arial" panose="020B0604020202020204" pitchFamily="34" charset="0"/>
              <a:buChar char="•"/>
            </a:pPr>
            <a:endParaRPr lang="en-US" sz="1600"/>
          </a:p>
          <a:p>
            <a:r>
              <a:rPr lang="en-US" sz="1600" b="1"/>
              <a:t>Excellent User Experience</a:t>
            </a:r>
          </a:p>
          <a:p>
            <a:pPr marL="285750" indent="-285750">
              <a:buFont typeface="Arial" panose="020B0604020202020204" pitchFamily="34" charset="0"/>
              <a:buChar char="•"/>
            </a:pPr>
            <a:r>
              <a:rPr lang="en-US" sz="1600"/>
              <a:t>Together we will offer residents an easy way to find the workforce services they are eligible for and connect them directly to those services. Improving their lives, with ease.</a:t>
            </a:r>
          </a:p>
          <a:p>
            <a:endParaRPr lang="en-US" sz="1600"/>
          </a:p>
        </p:txBody>
      </p:sp>
      <p:pic>
        <p:nvPicPr>
          <p:cNvPr id="5" name="Picture 4" descr="A picture containing person&#10;&#10;AI-generated content may be incorrect.">
            <a:extLst>
              <a:ext uri="{FF2B5EF4-FFF2-40B4-BE49-F238E27FC236}">
                <a16:creationId xmlns:a16="http://schemas.microsoft.com/office/drawing/2014/main" id="{FF9029F0-D4D2-D377-543A-941E3888E43E}"/>
              </a:ext>
            </a:extLst>
          </p:cNvPr>
          <p:cNvPicPr>
            <a:picLocks noChangeAspect="1"/>
          </p:cNvPicPr>
          <p:nvPr/>
        </p:nvPicPr>
        <p:blipFill>
          <a:blip r:embed="rId2"/>
          <a:srcRect l="26204" t="4112" r="27408"/>
          <a:stretch/>
        </p:blipFill>
        <p:spPr>
          <a:xfrm>
            <a:off x="186267" y="973665"/>
            <a:ext cx="3193845" cy="36999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2791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CF26-97DC-54B2-0D09-52B9E14F1F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3B459C-3575-A88D-C676-28A0F948A88B}"/>
              </a:ext>
            </a:extLst>
          </p:cNvPr>
          <p:cNvSpPr>
            <a:spLocks noGrp="1"/>
          </p:cNvSpPr>
          <p:nvPr>
            <p:ph type="title"/>
          </p:nvPr>
        </p:nvSpPr>
        <p:spPr/>
        <p:txBody>
          <a:bodyPr lIns="91440" tIns="45720" rIns="91440" bIns="45720" anchor="ctr"/>
          <a:lstStyle/>
          <a:p>
            <a:r>
              <a:rPr lang="en-US">
                <a:latin typeface="Segoe UI"/>
                <a:cs typeface="Segoe UI"/>
              </a:rPr>
              <a:t>Future Resourcing</a:t>
            </a:r>
            <a:endParaRPr lang="en-US"/>
          </a:p>
        </p:txBody>
      </p:sp>
      <p:pic>
        <p:nvPicPr>
          <p:cNvPr id="8" name="Picture 7" descr="Text&#10;&#10;AI-generated content may be incorrect.">
            <a:extLst>
              <a:ext uri="{FF2B5EF4-FFF2-40B4-BE49-F238E27FC236}">
                <a16:creationId xmlns:a16="http://schemas.microsoft.com/office/drawing/2014/main" id="{B6D40D62-9DAF-9851-4D69-14707C06B438}"/>
              </a:ext>
            </a:extLst>
          </p:cNvPr>
          <p:cNvPicPr>
            <a:picLocks noChangeAspect="1"/>
          </p:cNvPicPr>
          <p:nvPr/>
        </p:nvPicPr>
        <p:blipFill>
          <a:blip r:embed="rId2"/>
          <a:srcRect l="53426"/>
          <a:stretch/>
        </p:blipFill>
        <p:spPr>
          <a:xfrm>
            <a:off x="2667002" y="656170"/>
            <a:ext cx="3750732" cy="4391292"/>
          </a:xfrm>
          <a:prstGeom prst="rect">
            <a:avLst/>
          </a:prstGeom>
        </p:spPr>
      </p:pic>
    </p:spTree>
    <p:extLst>
      <p:ext uri="{BB962C8B-B14F-4D97-AF65-F5344CB8AC3E}">
        <p14:creationId xmlns:p14="http://schemas.microsoft.com/office/powerpoint/2010/main" val="995375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510255AC-F402-F05E-C6E7-94E545B080FD}"/>
              </a:ext>
            </a:extLst>
          </p:cNvPr>
          <p:cNvPicPr>
            <a:picLocks noGrp="1" noChangeAspect="1"/>
          </p:cNvPicPr>
          <p:nvPr>
            <p:ph sz="half" idx="14"/>
          </p:nvPr>
        </p:nvPicPr>
        <p:blipFill>
          <a:blip r:embed="rId2"/>
          <a:stretch>
            <a:fillRect/>
          </a:stretch>
        </p:blipFill>
        <p:spPr>
          <a:xfrm>
            <a:off x="972033" y="1120378"/>
            <a:ext cx="7199934" cy="3394472"/>
          </a:xfrm>
        </p:spPr>
      </p:pic>
      <p:sp>
        <p:nvSpPr>
          <p:cNvPr id="3" name="Title 2">
            <a:extLst>
              <a:ext uri="{FF2B5EF4-FFF2-40B4-BE49-F238E27FC236}">
                <a16:creationId xmlns:a16="http://schemas.microsoft.com/office/drawing/2014/main" id="{620D0541-4F5E-C0CB-5FF7-05CE9F0F9B31}"/>
              </a:ext>
            </a:extLst>
          </p:cNvPr>
          <p:cNvSpPr>
            <a:spLocks noGrp="1"/>
          </p:cNvSpPr>
          <p:nvPr>
            <p:ph type="title"/>
          </p:nvPr>
        </p:nvSpPr>
        <p:spPr/>
        <p:txBody>
          <a:bodyPr lIns="91440" tIns="45720" rIns="91440" bIns="45720" anchor="ctr"/>
          <a:lstStyle/>
          <a:p>
            <a:r>
              <a:rPr lang="en-US">
                <a:latin typeface="Segoe UI"/>
                <a:cs typeface="Segoe UI"/>
              </a:rPr>
              <a:t>Business Case</a:t>
            </a:r>
            <a:endParaRPr lang="en-US"/>
          </a:p>
        </p:txBody>
      </p:sp>
    </p:spTree>
    <p:extLst>
      <p:ext uri="{BB962C8B-B14F-4D97-AF65-F5344CB8AC3E}">
        <p14:creationId xmlns:p14="http://schemas.microsoft.com/office/powerpoint/2010/main" val="62356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22835-BE7F-F019-E82F-542432CD176E}"/>
              </a:ext>
            </a:extLst>
          </p:cNvPr>
          <p:cNvSpPr>
            <a:spLocks noGrp="1"/>
          </p:cNvSpPr>
          <p:nvPr>
            <p:ph type="title"/>
          </p:nvPr>
        </p:nvSpPr>
        <p:spPr/>
        <p:txBody>
          <a:bodyPr/>
          <a:lstStyle/>
          <a:p>
            <a:r>
              <a:rPr lang="en-US"/>
              <a:t>The Solution</a:t>
            </a:r>
          </a:p>
        </p:txBody>
      </p:sp>
      <p:pic>
        <p:nvPicPr>
          <p:cNvPr id="4" name="Picture 3">
            <a:extLst>
              <a:ext uri="{FF2B5EF4-FFF2-40B4-BE49-F238E27FC236}">
                <a16:creationId xmlns:a16="http://schemas.microsoft.com/office/drawing/2014/main" id="{2E501A5B-B903-0C36-EA00-EAD5EA3C0D0A}"/>
              </a:ext>
            </a:extLst>
          </p:cNvPr>
          <p:cNvPicPr>
            <a:picLocks noChangeAspect="1"/>
          </p:cNvPicPr>
          <p:nvPr/>
        </p:nvPicPr>
        <p:blipFill>
          <a:blip r:embed="rId3"/>
          <a:stretch>
            <a:fillRect/>
          </a:stretch>
        </p:blipFill>
        <p:spPr>
          <a:xfrm>
            <a:off x="1245470" y="628650"/>
            <a:ext cx="6653059" cy="4432672"/>
          </a:xfrm>
          <a:prstGeom prst="rect">
            <a:avLst/>
          </a:prstGeom>
        </p:spPr>
      </p:pic>
    </p:spTree>
    <p:extLst>
      <p:ext uri="{BB962C8B-B14F-4D97-AF65-F5344CB8AC3E}">
        <p14:creationId xmlns:p14="http://schemas.microsoft.com/office/powerpoint/2010/main" val="192179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620D7-255F-DC07-88E0-4F36B4052E9B}"/>
              </a:ext>
            </a:extLst>
          </p:cNvPr>
          <p:cNvSpPr>
            <a:spLocks noGrp="1"/>
          </p:cNvSpPr>
          <p:nvPr>
            <p:ph type="title"/>
          </p:nvPr>
        </p:nvSpPr>
        <p:spPr/>
        <p:txBody>
          <a:bodyPr/>
          <a:lstStyle/>
          <a:p>
            <a:r>
              <a:rPr lang="en-US"/>
              <a:t>The Value</a:t>
            </a:r>
          </a:p>
        </p:txBody>
      </p:sp>
      <p:grpSp>
        <p:nvGrpSpPr>
          <p:cNvPr id="17" name="Group 16">
            <a:extLst>
              <a:ext uri="{FF2B5EF4-FFF2-40B4-BE49-F238E27FC236}">
                <a16:creationId xmlns:a16="http://schemas.microsoft.com/office/drawing/2014/main" id="{24F3A697-3F91-6B1B-D0EC-32A9F875F52A}"/>
              </a:ext>
            </a:extLst>
          </p:cNvPr>
          <p:cNvGrpSpPr/>
          <p:nvPr/>
        </p:nvGrpSpPr>
        <p:grpSpPr>
          <a:xfrm>
            <a:off x="152400" y="438150"/>
            <a:ext cx="3563839" cy="4519729"/>
            <a:chOff x="152400" y="438150"/>
            <a:chExt cx="3563839" cy="4519729"/>
          </a:xfrm>
        </p:grpSpPr>
        <p:grpSp>
          <p:nvGrpSpPr>
            <p:cNvPr id="8" name="Group 7">
              <a:extLst>
                <a:ext uri="{FF2B5EF4-FFF2-40B4-BE49-F238E27FC236}">
                  <a16:creationId xmlns:a16="http://schemas.microsoft.com/office/drawing/2014/main" id="{EEC48C85-232D-1B82-9FA7-729091312062}"/>
                </a:ext>
              </a:extLst>
            </p:cNvPr>
            <p:cNvGrpSpPr/>
            <p:nvPr/>
          </p:nvGrpSpPr>
          <p:grpSpPr>
            <a:xfrm>
              <a:off x="152400" y="438150"/>
              <a:ext cx="3563839" cy="3778375"/>
              <a:chOff x="3075758" y="982324"/>
              <a:chExt cx="3563839" cy="3778375"/>
            </a:xfrm>
          </p:grpSpPr>
          <p:sp>
            <p:nvSpPr>
              <p:cNvPr id="9" name="Freeform: Shape 8">
                <a:extLst>
                  <a:ext uri="{FF2B5EF4-FFF2-40B4-BE49-F238E27FC236}">
                    <a16:creationId xmlns:a16="http://schemas.microsoft.com/office/drawing/2014/main" id="{BB9DA0BC-13E4-F381-BD1C-F9729DFB95F9}"/>
                  </a:ext>
                </a:extLst>
              </p:cNvPr>
              <p:cNvSpPr/>
              <p:nvPr/>
            </p:nvSpPr>
            <p:spPr>
              <a:xfrm>
                <a:off x="4402296" y="2648108"/>
                <a:ext cx="1866741" cy="1866741"/>
              </a:xfrm>
              <a:custGeom>
                <a:avLst/>
                <a:gdLst>
                  <a:gd name="connsiteX0" fmla="*/ 1325021 w 1866741"/>
                  <a:gd name="connsiteY0" fmla="*/ 297630 h 1866741"/>
                  <a:gd name="connsiteX1" fmla="*/ 1470224 w 1866741"/>
                  <a:gd name="connsiteY1" fmla="*/ 175784 h 1866741"/>
                  <a:gd name="connsiteX2" fmla="*/ 1586224 w 1866741"/>
                  <a:gd name="connsiteY2" fmla="*/ 273120 h 1866741"/>
                  <a:gd name="connsiteX3" fmla="*/ 1491443 w 1866741"/>
                  <a:gd name="connsiteY3" fmla="*/ 437275 h 1866741"/>
                  <a:gd name="connsiteX4" fmla="*/ 1642038 w 1866741"/>
                  <a:gd name="connsiteY4" fmla="*/ 698113 h 1866741"/>
                  <a:gd name="connsiteX5" fmla="*/ 1831591 w 1866741"/>
                  <a:gd name="connsiteY5" fmla="*/ 698108 h 1866741"/>
                  <a:gd name="connsiteX6" fmla="*/ 1857886 w 1866741"/>
                  <a:gd name="connsiteY6" fmla="*/ 847235 h 1866741"/>
                  <a:gd name="connsiteX7" fmla="*/ 1679763 w 1866741"/>
                  <a:gd name="connsiteY7" fmla="*/ 912062 h 1866741"/>
                  <a:gd name="connsiteX8" fmla="*/ 1627462 w 1866741"/>
                  <a:gd name="connsiteY8" fmla="*/ 1208676 h 1866741"/>
                  <a:gd name="connsiteX9" fmla="*/ 1772671 w 1866741"/>
                  <a:gd name="connsiteY9" fmla="*/ 1330514 h 1866741"/>
                  <a:gd name="connsiteX10" fmla="*/ 1696957 w 1866741"/>
                  <a:gd name="connsiteY10" fmla="*/ 1461654 h 1866741"/>
                  <a:gd name="connsiteX11" fmla="*/ 1518837 w 1866741"/>
                  <a:gd name="connsiteY11" fmla="*/ 1396819 h 1866741"/>
                  <a:gd name="connsiteX12" fmla="*/ 1288112 w 1866741"/>
                  <a:gd name="connsiteY12" fmla="*/ 1590420 h 1866741"/>
                  <a:gd name="connsiteX13" fmla="*/ 1321033 w 1866741"/>
                  <a:gd name="connsiteY13" fmla="*/ 1777092 h 1866741"/>
                  <a:gd name="connsiteX14" fmla="*/ 1178738 w 1866741"/>
                  <a:gd name="connsiteY14" fmla="*/ 1828883 h 1866741"/>
                  <a:gd name="connsiteX15" fmla="*/ 1083965 w 1866741"/>
                  <a:gd name="connsiteY15" fmla="*/ 1664723 h 1866741"/>
                  <a:gd name="connsiteX16" fmla="*/ 782775 w 1866741"/>
                  <a:gd name="connsiteY16" fmla="*/ 1664723 h 1866741"/>
                  <a:gd name="connsiteX17" fmla="*/ 688003 w 1866741"/>
                  <a:gd name="connsiteY17" fmla="*/ 1828883 h 1866741"/>
                  <a:gd name="connsiteX18" fmla="*/ 545708 w 1866741"/>
                  <a:gd name="connsiteY18" fmla="*/ 1777092 h 1866741"/>
                  <a:gd name="connsiteX19" fmla="*/ 578628 w 1866741"/>
                  <a:gd name="connsiteY19" fmla="*/ 1590420 h 1866741"/>
                  <a:gd name="connsiteX20" fmla="*/ 347903 w 1866741"/>
                  <a:gd name="connsiteY20" fmla="*/ 1396819 h 1866741"/>
                  <a:gd name="connsiteX21" fmla="*/ 169784 w 1866741"/>
                  <a:gd name="connsiteY21" fmla="*/ 1461654 h 1866741"/>
                  <a:gd name="connsiteX22" fmla="*/ 94070 w 1866741"/>
                  <a:gd name="connsiteY22" fmla="*/ 1330514 h 1866741"/>
                  <a:gd name="connsiteX23" fmla="*/ 239279 w 1866741"/>
                  <a:gd name="connsiteY23" fmla="*/ 1208676 h 1866741"/>
                  <a:gd name="connsiteX24" fmla="*/ 186978 w 1866741"/>
                  <a:gd name="connsiteY24" fmla="*/ 912062 h 1866741"/>
                  <a:gd name="connsiteX25" fmla="*/ 8855 w 1866741"/>
                  <a:gd name="connsiteY25" fmla="*/ 847235 h 1866741"/>
                  <a:gd name="connsiteX26" fmla="*/ 35150 w 1866741"/>
                  <a:gd name="connsiteY26" fmla="*/ 698108 h 1866741"/>
                  <a:gd name="connsiteX27" fmla="*/ 224703 w 1866741"/>
                  <a:gd name="connsiteY27" fmla="*/ 698113 h 1866741"/>
                  <a:gd name="connsiteX28" fmla="*/ 375298 w 1866741"/>
                  <a:gd name="connsiteY28" fmla="*/ 437275 h 1866741"/>
                  <a:gd name="connsiteX29" fmla="*/ 280517 w 1866741"/>
                  <a:gd name="connsiteY29" fmla="*/ 273120 h 1866741"/>
                  <a:gd name="connsiteX30" fmla="*/ 396517 w 1866741"/>
                  <a:gd name="connsiteY30" fmla="*/ 175784 h 1866741"/>
                  <a:gd name="connsiteX31" fmla="*/ 541720 w 1866741"/>
                  <a:gd name="connsiteY31" fmla="*/ 297630 h 1866741"/>
                  <a:gd name="connsiteX32" fmla="*/ 824746 w 1866741"/>
                  <a:gd name="connsiteY32" fmla="*/ 194617 h 1866741"/>
                  <a:gd name="connsiteX33" fmla="*/ 857657 w 1866741"/>
                  <a:gd name="connsiteY33" fmla="*/ 7943 h 1866741"/>
                  <a:gd name="connsiteX34" fmla="*/ 1009084 w 1866741"/>
                  <a:gd name="connsiteY34" fmla="*/ 7943 h 1866741"/>
                  <a:gd name="connsiteX35" fmla="*/ 1041995 w 1866741"/>
                  <a:gd name="connsiteY35" fmla="*/ 194617 h 1866741"/>
                  <a:gd name="connsiteX36" fmla="*/ 1325021 w 1866741"/>
                  <a:gd name="connsiteY36" fmla="*/ 297630 h 186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66741" h="1866741">
                    <a:moveTo>
                      <a:pt x="1325021" y="297630"/>
                    </a:moveTo>
                    <a:lnTo>
                      <a:pt x="1470224" y="175784"/>
                    </a:lnTo>
                    <a:lnTo>
                      <a:pt x="1586224" y="273120"/>
                    </a:lnTo>
                    <a:lnTo>
                      <a:pt x="1491443" y="437275"/>
                    </a:lnTo>
                    <a:cubicBezTo>
                      <a:pt x="1558838" y="513089"/>
                      <a:pt x="1610078" y="601840"/>
                      <a:pt x="1642038" y="698113"/>
                    </a:cubicBezTo>
                    <a:lnTo>
                      <a:pt x="1831591" y="698108"/>
                    </a:lnTo>
                    <a:lnTo>
                      <a:pt x="1857886" y="847235"/>
                    </a:lnTo>
                    <a:lnTo>
                      <a:pt x="1679763" y="912062"/>
                    </a:lnTo>
                    <a:cubicBezTo>
                      <a:pt x="1682658" y="1013459"/>
                      <a:pt x="1664862" y="1114384"/>
                      <a:pt x="1627462" y="1208676"/>
                    </a:cubicBezTo>
                    <a:lnTo>
                      <a:pt x="1772671" y="1330514"/>
                    </a:lnTo>
                    <a:lnTo>
                      <a:pt x="1696957" y="1461654"/>
                    </a:lnTo>
                    <a:lnTo>
                      <a:pt x="1518837" y="1396819"/>
                    </a:lnTo>
                    <a:cubicBezTo>
                      <a:pt x="1455878" y="1476355"/>
                      <a:pt x="1377373" y="1542228"/>
                      <a:pt x="1288112" y="1590420"/>
                    </a:cubicBezTo>
                    <a:lnTo>
                      <a:pt x="1321033" y="1777092"/>
                    </a:lnTo>
                    <a:lnTo>
                      <a:pt x="1178738" y="1828883"/>
                    </a:lnTo>
                    <a:lnTo>
                      <a:pt x="1083965" y="1664723"/>
                    </a:lnTo>
                    <a:cubicBezTo>
                      <a:pt x="984611" y="1685181"/>
                      <a:pt x="882130" y="1685181"/>
                      <a:pt x="782775" y="1664723"/>
                    </a:cubicBezTo>
                    <a:lnTo>
                      <a:pt x="688003" y="1828883"/>
                    </a:lnTo>
                    <a:lnTo>
                      <a:pt x="545708" y="1777092"/>
                    </a:lnTo>
                    <a:lnTo>
                      <a:pt x="578628" y="1590420"/>
                    </a:lnTo>
                    <a:cubicBezTo>
                      <a:pt x="489368" y="1542228"/>
                      <a:pt x="410863" y="1476355"/>
                      <a:pt x="347903" y="1396819"/>
                    </a:cubicBezTo>
                    <a:lnTo>
                      <a:pt x="169784" y="1461654"/>
                    </a:lnTo>
                    <a:lnTo>
                      <a:pt x="94070" y="1330514"/>
                    </a:lnTo>
                    <a:lnTo>
                      <a:pt x="239279" y="1208676"/>
                    </a:lnTo>
                    <a:cubicBezTo>
                      <a:pt x="201879" y="1114384"/>
                      <a:pt x="184083" y="1013460"/>
                      <a:pt x="186978" y="912062"/>
                    </a:cubicBezTo>
                    <a:lnTo>
                      <a:pt x="8855" y="847235"/>
                    </a:lnTo>
                    <a:lnTo>
                      <a:pt x="35150" y="698108"/>
                    </a:lnTo>
                    <a:lnTo>
                      <a:pt x="224703" y="698113"/>
                    </a:lnTo>
                    <a:cubicBezTo>
                      <a:pt x="256663" y="601840"/>
                      <a:pt x="307903" y="513089"/>
                      <a:pt x="375298" y="437275"/>
                    </a:cubicBezTo>
                    <a:lnTo>
                      <a:pt x="280517" y="273120"/>
                    </a:lnTo>
                    <a:lnTo>
                      <a:pt x="396517" y="175784"/>
                    </a:lnTo>
                    <a:lnTo>
                      <a:pt x="541720" y="297630"/>
                    </a:lnTo>
                    <a:cubicBezTo>
                      <a:pt x="628085" y="244424"/>
                      <a:pt x="724386" y="209374"/>
                      <a:pt x="824746" y="194617"/>
                    </a:cubicBezTo>
                    <a:lnTo>
                      <a:pt x="857657" y="7943"/>
                    </a:lnTo>
                    <a:lnTo>
                      <a:pt x="1009084" y="7943"/>
                    </a:lnTo>
                    <a:lnTo>
                      <a:pt x="1041995" y="194617"/>
                    </a:lnTo>
                    <a:cubicBezTo>
                      <a:pt x="1142355" y="209374"/>
                      <a:pt x="1238655" y="244424"/>
                      <a:pt x="1325021" y="29763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1808" tIns="453785" rIns="391808" bIns="486432" numCol="1" spcCol="1270" anchor="ctr" anchorCtr="0">
                <a:noAutofit/>
              </a:bodyPr>
              <a:lstStyle/>
              <a:p>
                <a:pPr marL="0" lvl="0" indent="0" algn="ctr" defTabSz="577850">
                  <a:lnSpc>
                    <a:spcPct val="90000"/>
                  </a:lnSpc>
                  <a:spcBef>
                    <a:spcPct val="0"/>
                  </a:spcBef>
                  <a:spcAft>
                    <a:spcPct val="35000"/>
                  </a:spcAft>
                  <a:buNone/>
                </a:pPr>
                <a:r>
                  <a:rPr lang="en-US" sz="1300" kern="1200"/>
                  <a:t>Service Delivery</a:t>
                </a:r>
              </a:p>
            </p:txBody>
          </p:sp>
          <p:sp>
            <p:nvSpPr>
              <p:cNvPr id="10" name="Freeform: Shape 9">
                <a:extLst>
                  <a:ext uri="{FF2B5EF4-FFF2-40B4-BE49-F238E27FC236}">
                    <a16:creationId xmlns:a16="http://schemas.microsoft.com/office/drawing/2014/main" id="{29D76D61-A6B9-3BB1-7177-E757064600D3}"/>
                  </a:ext>
                </a:extLst>
              </p:cNvPr>
              <p:cNvSpPr/>
              <p:nvPr/>
            </p:nvSpPr>
            <p:spPr>
              <a:xfrm>
                <a:off x="3316192" y="2206879"/>
                <a:ext cx="1357630" cy="1357630"/>
              </a:xfrm>
              <a:custGeom>
                <a:avLst/>
                <a:gdLst>
                  <a:gd name="connsiteX0" fmla="*/ 1015843 w 1357630"/>
                  <a:gd name="connsiteY0" fmla="*/ 343853 h 1357630"/>
                  <a:gd name="connsiteX1" fmla="*/ 1216139 w 1357630"/>
                  <a:gd name="connsiteY1" fmla="*/ 283488 h 1357630"/>
                  <a:gd name="connsiteX2" fmla="*/ 1289841 w 1357630"/>
                  <a:gd name="connsiteY2" fmla="*/ 411143 h 1357630"/>
                  <a:gd name="connsiteX3" fmla="*/ 1137414 w 1357630"/>
                  <a:gd name="connsiteY3" fmla="*/ 554421 h 1357630"/>
                  <a:gd name="connsiteX4" fmla="*/ 1137414 w 1357630"/>
                  <a:gd name="connsiteY4" fmla="*/ 803208 h 1357630"/>
                  <a:gd name="connsiteX5" fmla="*/ 1289841 w 1357630"/>
                  <a:gd name="connsiteY5" fmla="*/ 946487 h 1357630"/>
                  <a:gd name="connsiteX6" fmla="*/ 1216139 w 1357630"/>
                  <a:gd name="connsiteY6" fmla="*/ 1074142 h 1357630"/>
                  <a:gd name="connsiteX7" fmla="*/ 1015843 w 1357630"/>
                  <a:gd name="connsiteY7" fmla="*/ 1013777 h 1357630"/>
                  <a:gd name="connsiteX8" fmla="*/ 800387 w 1357630"/>
                  <a:gd name="connsiteY8" fmla="*/ 1138171 h 1357630"/>
                  <a:gd name="connsiteX9" fmla="*/ 752517 w 1357630"/>
                  <a:gd name="connsiteY9" fmla="*/ 1341815 h 1357630"/>
                  <a:gd name="connsiteX10" fmla="*/ 605113 w 1357630"/>
                  <a:gd name="connsiteY10" fmla="*/ 1341815 h 1357630"/>
                  <a:gd name="connsiteX11" fmla="*/ 557243 w 1357630"/>
                  <a:gd name="connsiteY11" fmla="*/ 1138170 h 1357630"/>
                  <a:gd name="connsiteX12" fmla="*/ 341787 w 1357630"/>
                  <a:gd name="connsiteY12" fmla="*/ 1013776 h 1357630"/>
                  <a:gd name="connsiteX13" fmla="*/ 141491 w 1357630"/>
                  <a:gd name="connsiteY13" fmla="*/ 1074142 h 1357630"/>
                  <a:gd name="connsiteX14" fmla="*/ 67789 w 1357630"/>
                  <a:gd name="connsiteY14" fmla="*/ 946487 h 1357630"/>
                  <a:gd name="connsiteX15" fmla="*/ 220216 w 1357630"/>
                  <a:gd name="connsiteY15" fmla="*/ 803209 h 1357630"/>
                  <a:gd name="connsiteX16" fmla="*/ 220216 w 1357630"/>
                  <a:gd name="connsiteY16" fmla="*/ 554422 h 1357630"/>
                  <a:gd name="connsiteX17" fmla="*/ 67789 w 1357630"/>
                  <a:gd name="connsiteY17" fmla="*/ 411143 h 1357630"/>
                  <a:gd name="connsiteX18" fmla="*/ 141491 w 1357630"/>
                  <a:gd name="connsiteY18" fmla="*/ 283488 h 1357630"/>
                  <a:gd name="connsiteX19" fmla="*/ 341787 w 1357630"/>
                  <a:gd name="connsiteY19" fmla="*/ 343853 h 1357630"/>
                  <a:gd name="connsiteX20" fmla="*/ 557243 w 1357630"/>
                  <a:gd name="connsiteY20" fmla="*/ 219459 h 1357630"/>
                  <a:gd name="connsiteX21" fmla="*/ 605113 w 1357630"/>
                  <a:gd name="connsiteY21" fmla="*/ 15815 h 1357630"/>
                  <a:gd name="connsiteX22" fmla="*/ 752517 w 1357630"/>
                  <a:gd name="connsiteY22" fmla="*/ 15815 h 1357630"/>
                  <a:gd name="connsiteX23" fmla="*/ 800387 w 1357630"/>
                  <a:gd name="connsiteY23" fmla="*/ 219460 h 1357630"/>
                  <a:gd name="connsiteX24" fmla="*/ 1015843 w 1357630"/>
                  <a:gd name="connsiteY24" fmla="*/ 343854 h 1357630"/>
                  <a:gd name="connsiteX25" fmla="*/ 1015843 w 1357630"/>
                  <a:gd name="connsiteY25" fmla="*/ 343853 h 13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7630" h="1357630">
                    <a:moveTo>
                      <a:pt x="1015843" y="343853"/>
                    </a:moveTo>
                    <a:lnTo>
                      <a:pt x="1216139" y="283488"/>
                    </a:lnTo>
                    <a:lnTo>
                      <a:pt x="1289841" y="411143"/>
                    </a:lnTo>
                    <a:lnTo>
                      <a:pt x="1137414" y="554421"/>
                    </a:lnTo>
                    <a:cubicBezTo>
                      <a:pt x="1159509" y="635878"/>
                      <a:pt x="1159509" y="721751"/>
                      <a:pt x="1137414" y="803208"/>
                    </a:cubicBezTo>
                    <a:lnTo>
                      <a:pt x="1289841" y="946487"/>
                    </a:lnTo>
                    <a:lnTo>
                      <a:pt x="1216139" y="1074142"/>
                    </a:lnTo>
                    <a:lnTo>
                      <a:pt x="1015843" y="1013777"/>
                    </a:lnTo>
                    <a:cubicBezTo>
                      <a:pt x="956346" y="1073641"/>
                      <a:pt x="881979" y="1116577"/>
                      <a:pt x="800387" y="1138171"/>
                    </a:cubicBezTo>
                    <a:lnTo>
                      <a:pt x="752517" y="1341815"/>
                    </a:lnTo>
                    <a:lnTo>
                      <a:pt x="605113" y="1341815"/>
                    </a:lnTo>
                    <a:lnTo>
                      <a:pt x="557243" y="1138170"/>
                    </a:lnTo>
                    <a:cubicBezTo>
                      <a:pt x="475651" y="1116576"/>
                      <a:pt x="401283" y="1073640"/>
                      <a:pt x="341787" y="1013776"/>
                    </a:cubicBezTo>
                    <a:lnTo>
                      <a:pt x="141491" y="1074142"/>
                    </a:lnTo>
                    <a:lnTo>
                      <a:pt x="67789" y="946487"/>
                    </a:lnTo>
                    <a:lnTo>
                      <a:pt x="220216" y="803209"/>
                    </a:lnTo>
                    <a:cubicBezTo>
                      <a:pt x="198121" y="721752"/>
                      <a:pt x="198121" y="635879"/>
                      <a:pt x="220216" y="554422"/>
                    </a:cubicBezTo>
                    <a:lnTo>
                      <a:pt x="67789" y="411143"/>
                    </a:lnTo>
                    <a:lnTo>
                      <a:pt x="141491" y="283488"/>
                    </a:lnTo>
                    <a:lnTo>
                      <a:pt x="341787" y="343853"/>
                    </a:lnTo>
                    <a:cubicBezTo>
                      <a:pt x="401284" y="283989"/>
                      <a:pt x="475651" y="241053"/>
                      <a:pt x="557243" y="219459"/>
                    </a:cubicBezTo>
                    <a:lnTo>
                      <a:pt x="605113" y="15815"/>
                    </a:lnTo>
                    <a:lnTo>
                      <a:pt x="752517" y="15815"/>
                    </a:lnTo>
                    <a:lnTo>
                      <a:pt x="800387" y="219460"/>
                    </a:lnTo>
                    <a:cubicBezTo>
                      <a:pt x="881979" y="241054"/>
                      <a:pt x="956347" y="283990"/>
                      <a:pt x="1015843" y="343854"/>
                    </a:cubicBezTo>
                    <a:lnTo>
                      <a:pt x="1015843" y="34385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297" tIns="360363" rIns="358297" bIns="360363" numCol="1" spcCol="1270" anchor="ctr" anchorCtr="0">
                <a:noAutofit/>
              </a:bodyPr>
              <a:lstStyle/>
              <a:p>
                <a:pPr marL="0" lvl="0" indent="0" algn="ctr" defTabSz="577850">
                  <a:lnSpc>
                    <a:spcPct val="90000"/>
                  </a:lnSpc>
                  <a:spcBef>
                    <a:spcPct val="0"/>
                  </a:spcBef>
                  <a:spcAft>
                    <a:spcPct val="35000"/>
                  </a:spcAft>
                  <a:buNone/>
                </a:pPr>
                <a:r>
                  <a:rPr lang="en-US" sz="1300" kern="1200"/>
                  <a:t>Referrals</a:t>
                </a:r>
              </a:p>
            </p:txBody>
          </p:sp>
          <p:sp>
            <p:nvSpPr>
              <p:cNvPr id="11" name="Freeform: Shape 10">
                <a:extLst>
                  <a:ext uri="{FF2B5EF4-FFF2-40B4-BE49-F238E27FC236}">
                    <a16:creationId xmlns:a16="http://schemas.microsoft.com/office/drawing/2014/main" id="{9707169C-2733-3782-3E59-BA29B4AAA45A}"/>
                  </a:ext>
                </a:extLst>
              </p:cNvPr>
              <p:cNvSpPr/>
              <p:nvPr/>
            </p:nvSpPr>
            <p:spPr>
              <a:xfrm>
                <a:off x="3927125" y="1120774"/>
                <a:ext cx="1629156" cy="1629156"/>
              </a:xfrm>
              <a:custGeom>
                <a:avLst/>
                <a:gdLst>
                  <a:gd name="connsiteX0" fmla="*/ 995318 w 1330200"/>
                  <a:gd name="connsiteY0" fmla="*/ 336906 h 1330200"/>
                  <a:gd name="connsiteX1" fmla="*/ 1191568 w 1330200"/>
                  <a:gd name="connsiteY1" fmla="*/ 277760 h 1330200"/>
                  <a:gd name="connsiteX2" fmla="*/ 1263780 w 1330200"/>
                  <a:gd name="connsiteY2" fmla="*/ 402836 h 1330200"/>
                  <a:gd name="connsiteX3" fmla="*/ 1114434 w 1330200"/>
                  <a:gd name="connsiteY3" fmla="*/ 543220 h 1330200"/>
                  <a:gd name="connsiteX4" fmla="*/ 1114434 w 1330200"/>
                  <a:gd name="connsiteY4" fmla="*/ 786981 h 1330200"/>
                  <a:gd name="connsiteX5" fmla="*/ 1263780 w 1330200"/>
                  <a:gd name="connsiteY5" fmla="*/ 927364 h 1330200"/>
                  <a:gd name="connsiteX6" fmla="*/ 1191568 w 1330200"/>
                  <a:gd name="connsiteY6" fmla="*/ 1052440 h 1330200"/>
                  <a:gd name="connsiteX7" fmla="*/ 995318 w 1330200"/>
                  <a:gd name="connsiteY7" fmla="*/ 993294 h 1330200"/>
                  <a:gd name="connsiteX8" fmla="*/ 784215 w 1330200"/>
                  <a:gd name="connsiteY8" fmla="*/ 1115174 h 1330200"/>
                  <a:gd name="connsiteX9" fmla="*/ 737313 w 1330200"/>
                  <a:gd name="connsiteY9" fmla="*/ 1314704 h 1330200"/>
                  <a:gd name="connsiteX10" fmla="*/ 592887 w 1330200"/>
                  <a:gd name="connsiteY10" fmla="*/ 1314704 h 1330200"/>
                  <a:gd name="connsiteX11" fmla="*/ 545985 w 1330200"/>
                  <a:gd name="connsiteY11" fmla="*/ 1115174 h 1330200"/>
                  <a:gd name="connsiteX12" fmla="*/ 334882 w 1330200"/>
                  <a:gd name="connsiteY12" fmla="*/ 993294 h 1330200"/>
                  <a:gd name="connsiteX13" fmla="*/ 138632 w 1330200"/>
                  <a:gd name="connsiteY13" fmla="*/ 1052440 h 1330200"/>
                  <a:gd name="connsiteX14" fmla="*/ 66420 w 1330200"/>
                  <a:gd name="connsiteY14" fmla="*/ 927364 h 1330200"/>
                  <a:gd name="connsiteX15" fmla="*/ 215766 w 1330200"/>
                  <a:gd name="connsiteY15" fmla="*/ 786980 h 1330200"/>
                  <a:gd name="connsiteX16" fmla="*/ 215766 w 1330200"/>
                  <a:gd name="connsiteY16" fmla="*/ 543219 h 1330200"/>
                  <a:gd name="connsiteX17" fmla="*/ 66420 w 1330200"/>
                  <a:gd name="connsiteY17" fmla="*/ 402836 h 1330200"/>
                  <a:gd name="connsiteX18" fmla="*/ 138632 w 1330200"/>
                  <a:gd name="connsiteY18" fmla="*/ 277760 h 1330200"/>
                  <a:gd name="connsiteX19" fmla="*/ 334882 w 1330200"/>
                  <a:gd name="connsiteY19" fmla="*/ 336906 h 1330200"/>
                  <a:gd name="connsiteX20" fmla="*/ 545985 w 1330200"/>
                  <a:gd name="connsiteY20" fmla="*/ 215026 h 1330200"/>
                  <a:gd name="connsiteX21" fmla="*/ 592887 w 1330200"/>
                  <a:gd name="connsiteY21" fmla="*/ 15496 h 1330200"/>
                  <a:gd name="connsiteX22" fmla="*/ 737313 w 1330200"/>
                  <a:gd name="connsiteY22" fmla="*/ 15496 h 1330200"/>
                  <a:gd name="connsiteX23" fmla="*/ 784215 w 1330200"/>
                  <a:gd name="connsiteY23" fmla="*/ 215026 h 1330200"/>
                  <a:gd name="connsiteX24" fmla="*/ 995318 w 1330200"/>
                  <a:gd name="connsiteY24" fmla="*/ 336906 h 1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0200" h="1330200">
                    <a:moveTo>
                      <a:pt x="856179" y="336478"/>
                    </a:moveTo>
                    <a:lnTo>
                      <a:pt x="998458" y="248359"/>
                    </a:lnTo>
                    <a:lnTo>
                      <a:pt x="1081841" y="331743"/>
                    </a:lnTo>
                    <a:lnTo>
                      <a:pt x="993722" y="474021"/>
                    </a:lnTo>
                    <a:cubicBezTo>
                      <a:pt x="1027662" y="532392"/>
                      <a:pt x="1045443" y="598748"/>
                      <a:pt x="1045235" y="666269"/>
                    </a:cubicBezTo>
                    <a:lnTo>
                      <a:pt x="1192687" y="745425"/>
                    </a:lnTo>
                    <a:lnTo>
                      <a:pt x="1162167" y="859330"/>
                    </a:lnTo>
                    <a:lnTo>
                      <a:pt x="994890" y="854155"/>
                    </a:lnTo>
                    <a:cubicBezTo>
                      <a:pt x="961309" y="912733"/>
                      <a:pt x="912733" y="961310"/>
                      <a:pt x="854155" y="994890"/>
                    </a:cubicBezTo>
                    <a:lnTo>
                      <a:pt x="859330" y="1162166"/>
                    </a:lnTo>
                    <a:lnTo>
                      <a:pt x="745425" y="1192687"/>
                    </a:lnTo>
                    <a:lnTo>
                      <a:pt x="666269" y="1045234"/>
                    </a:lnTo>
                    <a:cubicBezTo>
                      <a:pt x="598749" y="1045441"/>
                      <a:pt x="532392" y="1027661"/>
                      <a:pt x="474021" y="993722"/>
                    </a:cubicBezTo>
                    <a:lnTo>
                      <a:pt x="331742" y="1081841"/>
                    </a:lnTo>
                    <a:lnTo>
                      <a:pt x="248359" y="998457"/>
                    </a:lnTo>
                    <a:lnTo>
                      <a:pt x="336478" y="856179"/>
                    </a:lnTo>
                    <a:cubicBezTo>
                      <a:pt x="302538" y="797808"/>
                      <a:pt x="284757" y="731452"/>
                      <a:pt x="284965" y="663931"/>
                    </a:cubicBezTo>
                    <a:lnTo>
                      <a:pt x="137513" y="584775"/>
                    </a:lnTo>
                    <a:lnTo>
                      <a:pt x="168033" y="470870"/>
                    </a:lnTo>
                    <a:lnTo>
                      <a:pt x="335310" y="476045"/>
                    </a:lnTo>
                    <a:cubicBezTo>
                      <a:pt x="368891" y="417467"/>
                      <a:pt x="417467" y="368890"/>
                      <a:pt x="476045" y="335310"/>
                    </a:cubicBezTo>
                    <a:lnTo>
                      <a:pt x="470870" y="168034"/>
                    </a:lnTo>
                    <a:lnTo>
                      <a:pt x="584775" y="137513"/>
                    </a:lnTo>
                    <a:lnTo>
                      <a:pt x="663931" y="284966"/>
                    </a:lnTo>
                    <a:cubicBezTo>
                      <a:pt x="731451" y="284759"/>
                      <a:pt x="797808" y="302539"/>
                      <a:pt x="856179" y="3364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740" tIns="457740" rIns="457740" bIns="457740" numCol="1" spcCol="1270" anchor="ctr" anchorCtr="0">
                <a:noAutofit/>
              </a:bodyPr>
              <a:lstStyle/>
              <a:p>
                <a:pPr marL="0" lvl="0" indent="0" algn="ctr" defTabSz="577850">
                  <a:lnSpc>
                    <a:spcPct val="90000"/>
                  </a:lnSpc>
                  <a:spcBef>
                    <a:spcPct val="0"/>
                  </a:spcBef>
                  <a:spcAft>
                    <a:spcPct val="35000"/>
                  </a:spcAft>
                  <a:buNone/>
                </a:pPr>
                <a:r>
                  <a:rPr lang="en-US" sz="1300" kern="1200"/>
                  <a:t>Intake</a:t>
                </a:r>
              </a:p>
            </p:txBody>
          </p:sp>
          <p:sp>
            <p:nvSpPr>
              <p:cNvPr id="12" name="Arrow: Circular 11">
                <a:extLst>
                  <a:ext uri="{FF2B5EF4-FFF2-40B4-BE49-F238E27FC236}">
                    <a16:creationId xmlns:a16="http://schemas.microsoft.com/office/drawing/2014/main" id="{48742B2D-0CC7-B5A1-2365-D028DCB3AC99}"/>
                  </a:ext>
                </a:extLst>
              </p:cNvPr>
              <p:cNvSpPr/>
              <p:nvPr/>
            </p:nvSpPr>
            <p:spPr>
              <a:xfrm>
                <a:off x="4250169" y="2371271"/>
                <a:ext cx="2389428" cy="2389428"/>
              </a:xfrm>
              <a:prstGeom prst="circularArrow">
                <a:avLst>
                  <a:gd name="adj1" fmla="val 4688"/>
                  <a:gd name="adj2" fmla="val 299029"/>
                  <a:gd name="adj3" fmla="val 2493583"/>
                  <a:gd name="adj4" fmla="val 1591081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Shape 12">
                <a:extLst>
                  <a:ext uri="{FF2B5EF4-FFF2-40B4-BE49-F238E27FC236}">
                    <a16:creationId xmlns:a16="http://schemas.microsoft.com/office/drawing/2014/main" id="{738ED02D-25C0-3B61-9D0F-DACE0F55D51D}"/>
                  </a:ext>
                </a:extLst>
              </p:cNvPr>
              <p:cNvSpPr/>
              <p:nvPr/>
            </p:nvSpPr>
            <p:spPr>
              <a:xfrm>
                <a:off x="3075758" y="1909921"/>
                <a:ext cx="1736069" cy="1736069"/>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4" name="Arrow: Circular 13">
                <a:extLst>
                  <a:ext uri="{FF2B5EF4-FFF2-40B4-BE49-F238E27FC236}">
                    <a16:creationId xmlns:a16="http://schemas.microsoft.com/office/drawing/2014/main" id="{13DF35B2-6590-58AE-9D12-7FE09F227703}"/>
                  </a:ext>
                </a:extLst>
              </p:cNvPr>
              <p:cNvSpPr/>
              <p:nvPr/>
            </p:nvSpPr>
            <p:spPr>
              <a:xfrm>
                <a:off x="3768914" y="982324"/>
                <a:ext cx="1871832" cy="1871832"/>
              </a:xfrm>
              <a:prstGeom prst="circularArrow">
                <a:avLst>
                  <a:gd name="adj1" fmla="val 5984"/>
                  <a:gd name="adj2" fmla="val 394124"/>
                  <a:gd name="adj3" fmla="val 13313824"/>
                  <a:gd name="adj4" fmla="val 10508221"/>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15" name="Freeform: Shape 14">
              <a:extLst>
                <a:ext uri="{FF2B5EF4-FFF2-40B4-BE49-F238E27FC236}">
                  <a16:creationId xmlns:a16="http://schemas.microsoft.com/office/drawing/2014/main" id="{1828F1DA-9DDD-9A6E-EC7C-1EFE3AD75997}"/>
                </a:ext>
              </a:extLst>
            </p:cNvPr>
            <p:cNvSpPr/>
            <p:nvPr/>
          </p:nvSpPr>
          <p:spPr>
            <a:xfrm>
              <a:off x="626397" y="3328723"/>
              <a:ext cx="1629156" cy="1629156"/>
            </a:xfrm>
            <a:custGeom>
              <a:avLst/>
              <a:gdLst>
                <a:gd name="connsiteX0" fmla="*/ 995318 w 1330200"/>
                <a:gd name="connsiteY0" fmla="*/ 336906 h 1330200"/>
                <a:gd name="connsiteX1" fmla="*/ 1191568 w 1330200"/>
                <a:gd name="connsiteY1" fmla="*/ 277760 h 1330200"/>
                <a:gd name="connsiteX2" fmla="*/ 1263780 w 1330200"/>
                <a:gd name="connsiteY2" fmla="*/ 402836 h 1330200"/>
                <a:gd name="connsiteX3" fmla="*/ 1114434 w 1330200"/>
                <a:gd name="connsiteY3" fmla="*/ 543220 h 1330200"/>
                <a:gd name="connsiteX4" fmla="*/ 1114434 w 1330200"/>
                <a:gd name="connsiteY4" fmla="*/ 786981 h 1330200"/>
                <a:gd name="connsiteX5" fmla="*/ 1263780 w 1330200"/>
                <a:gd name="connsiteY5" fmla="*/ 927364 h 1330200"/>
                <a:gd name="connsiteX6" fmla="*/ 1191568 w 1330200"/>
                <a:gd name="connsiteY6" fmla="*/ 1052440 h 1330200"/>
                <a:gd name="connsiteX7" fmla="*/ 995318 w 1330200"/>
                <a:gd name="connsiteY7" fmla="*/ 993294 h 1330200"/>
                <a:gd name="connsiteX8" fmla="*/ 784215 w 1330200"/>
                <a:gd name="connsiteY8" fmla="*/ 1115174 h 1330200"/>
                <a:gd name="connsiteX9" fmla="*/ 737313 w 1330200"/>
                <a:gd name="connsiteY9" fmla="*/ 1314704 h 1330200"/>
                <a:gd name="connsiteX10" fmla="*/ 592887 w 1330200"/>
                <a:gd name="connsiteY10" fmla="*/ 1314704 h 1330200"/>
                <a:gd name="connsiteX11" fmla="*/ 545985 w 1330200"/>
                <a:gd name="connsiteY11" fmla="*/ 1115174 h 1330200"/>
                <a:gd name="connsiteX12" fmla="*/ 334882 w 1330200"/>
                <a:gd name="connsiteY12" fmla="*/ 993294 h 1330200"/>
                <a:gd name="connsiteX13" fmla="*/ 138632 w 1330200"/>
                <a:gd name="connsiteY13" fmla="*/ 1052440 h 1330200"/>
                <a:gd name="connsiteX14" fmla="*/ 66420 w 1330200"/>
                <a:gd name="connsiteY14" fmla="*/ 927364 h 1330200"/>
                <a:gd name="connsiteX15" fmla="*/ 215766 w 1330200"/>
                <a:gd name="connsiteY15" fmla="*/ 786980 h 1330200"/>
                <a:gd name="connsiteX16" fmla="*/ 215766 w 1330200"/>
                <a:gd name="connsiteY16" fmla="*/ 543219 h 1330200"/>
                <a:gd name="connsiteX17" fmla="*/ 66420 w 1330200"/>
                <a:gd name="connsiteY17" fmla="*/ 402836 h 1330200"/>
                <a:gd name="connsiteX18" fmla="*/ 138632 w 1330200"/>
                <a:gd name="connsiteY18" fmla="*/ 277760 h 1330200"/>
                <a:gd name="connsiteX19" fmla="*/ 334882 w 1330200"/>
                <a:gd name="connsiteY19" fmla="*/ 336906 h 1330200"/>
                <a:gd name="connsiteX20" fmla="*/ 545985 w 1330200"/>
                <a:gd name="connsiteY20" fmla="*/ 215026 h 1330200"/>
                <a:gd name="connsiteX21" fmla="*/ 592887 w 1330200"/>
                <a:gd name="connsiteY21" fmla="*/ 15496 h 1330200"/>
                <a:gd name="connsiteX22" fmla="*/ 737313 w 1330200"/>
                <a:gd name="connsiteY22" fmla="*/ 15496 h 1330200"/>
                <a:gd name="connsiteX23" fmla="*/ 784215 w 1330200"/>
                <a:gd name="connsiteY23" fmla="*/ 215026 h 1330200"/>
                <a:gd name="connsiteX24" fmla="*/ 995318 w 1330200"/>
                <a:gd name="connsiteY24" fmla="*/ 336906 h 1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0200" h="1330200">
                  <a:moveTo>
                    <a:pt x="856179" y="336478"/>
                  </a:moveTo>
                  <a:lnTo>
                    <a:pt x="998458" y="248359"/>
                  </a:lnTo>
                  <a:lnTo>
                    <a:pt x="1081841" y="331743"/>
                  </a:lnTo>
                  <a:lnTo>
                    <a:pt x="993722" y="474021"/>
                  </a:lnTo>
                  <a:cubicBezTo>
                    <a:pt x="1027662" y="532392"/>
                    <a:pt x="1045443" y="598748"/>
                    <a:pt x="1045235" y="666269"/>
                  </a:cubicBezTo>
                  <a:lnTo>
                    <a:pt x="1192687" y="745425"/>
                  </a:lnTo>
                  <a:lnTo>
                    <a:pt x="1162167" y="859330"/>
                  </a:lnTo>
                  <a:lnTo>
                    <a:pt x="994890" y="854155"/>
                  </a:lnTo>
                  <a:cubicBezTo>
                    <a:pt x="961309" y="912733"/>
                    <a:pt x="912733" y="961310"/>
                    <a:pt x="854155" y="994890"/>
                  </a:cubicBezTo>
                  <a:lnTo>
                    <a:pt x="859330" y="1162166"/>
                  </a:lnTo>
                  <a:lnTo>
                    <a:pt x="745425" y="1192687"/>
                  </a:lnTo>
                  <a:lnTo>
                    <a:pt x="666269" y="1045234"/>
                  </a:lnTo>
                  <a:cubicBezTo>
                    <a:pt x="598749" y="1045441"/>
                    <a:pt x="532392" y="1027661"/>
                    <a:pt x="474021" y="993722"/>
                  </a:cubicBezTo>
                  <a:lnTo>
                    <a:pt x="331742" y="1081841"/>
                  </a:lnTo>
                  <a:lnTo>
                    <a:pt x="248359" y="998457"/>
                  </a:lnTo>
                  <a:lnTo>
                    <a:pt x="336478" y="856179"/>
                  </a:lnTo>
                  <a:cubicBezTo>
                    <a:pt x="302538" y="797808"/>
                    <a:pt x="284757" y="731452"/>
                    <a:pt x="284965" y="663931"/>
                  </a:cubicBezTo>
                  <a:lnTo>
                    <a:pt x="137513" y="584775"/>
                  </a:lnTo>
                  <a:lnTo>
                    <a:pt x="168033" y="470870"/>
                  </a:lnTo>
                  <a:lnTo>
                    <a:pt x="335310" y="476045"/>
                  </a:lnTo>
                  <a:cubicBezTo>
                    <a:pt x="368891" y="417467"/>
                    <a:pt x="417467" y="368890"/>
                    <a:pt x="476045" y="335310"/>
                  </a:cubicBezTo>
                  <a:lnTo>
                    <a:pt x="470870" y="168034"/>
                  </a:lnTo>
                  <a:lnTo>
                    <a:pt x="584775" y="137513"/>
                  </a:lnTo>
                  <a:lnTo>
                    <a:pt x="663931" y="284966"/>
                  </a:lnTo>
                  <a:cubicBezTo>
                    <a:pt x="731451" y="284759"/>
                    <a:pt x="797808" y="302539"/>
                    <a:pt x="856179" y="3364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740" tIns="457740" rIns="457740" bIns="457740" numCol="1" spcCol="1270" anchor="ctr" anchorCtr="0">
              <a:noAutofit/>
            </a:bodyPr>
            <a:lstStyle/>
            <a:p>
              <a:pPr marL="0" lvl="0" indent="0" algn="ctr" defTabSz="577850">
                <a:lnSpc>
                  <a:spcPct val="90000"/>
                </a:lnSpc>
                <a:spcBef>
                  <a:spcPct val="0"/>
                </a:spcBef>
                <a:spcAft>
                  <a:spcPct val="35000"/>
                </a:spcAft>
                <a:buNone/>
              </a:pPr>
              <a:r>
                <a:rPr lang="en-US" sz="1300" kern="1200"/>
                <a:t>Impact</a:t>
              </a:r>
            </a:p>
          </p:txBody>
        </p:sp>
        <p:sp>
          <p:nvSpPr>
            <p:cNvPr id="16" name="Shape 15">
              <a:extLst>
                <a:ext uri="{FF2B5EF4-FFF2-40B4-BE49-F238E27FC236}">
                  <a16:creationId xmlns:a16="http://schemas.microsoft.com/office/drawing/2014/main" id="{F196B45A-847C-F880-9D17-37B06C573800}"/>
                </a:ext>
              </a:extLst>
            </p:cNvPr>
            <p:cNvSpPr/>
            <p:nvPr/>
          </p:nvSpPr>
          <p:spPr>
            <a:xfrm>
              <a:off x="458776" y="3218000"/>
              <a:ext cx="1736069" cy="1736069"/>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grpSp>
      <p:sp>
        <p:nvSpPr>
          <p:cNvPr id="18" name="TextBox 17">
            <a:extLst>
              <a:ext uri="{FF2B5EF4-FFF2-40B4-BE49-F238E27FC236}">
                <a16:creationId xmlns:a16="http://schemas.microsoft.com/office/drawing/2014/main" id="{B7B8E09C-C11C-5423-CECE-9563B4EBFBB8}"/>
              </a:ext>
            </a:extLst>
          </p:cNvPr>
          <p:cNvSpPr txBox="1"/>
          <p:nvPr/>
        </p:nvSpPr>
        <p:spPr>
          <a:xfrm>
            <a:off x="3651366" y="742950"/>
            <a:ext cx="5492634" cy="4031873"/>
          </a:xfrm>
          <a:prstGeom prst="rect">
            <a:avLst/>
          </a:prstGeom>
          <a:noFill/>
        </p:spPr>
        <p:txBody>
          <a:bodyPr wrap="square" lIns="91440" tIns="45720" rIns="91440" bIns="45720" rtlCol="0" anchor="t">
            <a:spAutoFit/>
          </a:bodyPr>
          <a:lstStyle/>
          <a:p>
            <a:r>
              <a:rPr lang="en-US" sz="1600"/>
              <a:t>Jobseekers</a:t>
            </a:r>
          </a:p>
          <a:p>
            <a:pPr marL="285750" indent="-285750">
              <a:buFont typeface="Arial" panose="020B0604020202020204" pitchFamily="34" charset="0"/>
              <a:buChar char="•"/>
            </a:pPr>
            <a:r>
              <a:rPr lang="en-US" sz="1600"/>
              <a:t>Reduce confusion navigating system</a:t>
            </a:r>
          </a:p>
          <a:p>
            <a:pPr marL="285750" indent="-285750">
              <a:buFont typeface="Arial" panose="020B0604020202020204" pitchFamily="34" charset="0"/>
              <a:buChar char="•"/>
            </a:pPr>
            <a:r>
              <a:rPr lang="en-US" sz="1600"/>
              <a:t>Reduce redundancies and address “intake fatigue”</a:t>
            </a:r>
          </a:p>
          <a:p>
            <a:pPr marL="285750" indent="-285750">
              <a:buFont typeface="Arial" panose="020B0604020202020204" pitchFamily="34" charset="0"/>
              <a:buChar char="•"/>
            </a:pPr>
            <a:r>
              <a:rPr lang="en-US" sz="1600"/>
              <a:t>Ensure access—especially for individuals with significant barriers.</a:t>
            </a:r>
          </a:p>
          <a:p>
            <a:pPr marL="285750" indent="-285750">
              <a:buFont typeface="Arial" panose="020B0604020202020204" pitchFamily="34" charset="0"/>
              <a:buChar char="•"/>
            </a:pPr>
            <a:endParaRPr lang="en-US" sz="1600"/>
          </a:p>
          <a:p>
            <a:r>
              <a:rPr lang="en-US" sz="1600"/>
              <a:t>Frontline Staff</a:t>
            </a:r>
          </a:p>
          <a:p>
            <a:pPr marL="285750" indent="-285750">
              <a:buFont typeface="Arial" panose="020B0604020202020204" pitchFamily="34" charset="0"/>
              <a:buChar char="•"/>
            </a:pPr>
            <a:r>
              <a:rPr lang="en-US" sz="1600"/>
              <a:t>Automate eligibility determinations </a:t>
            </a:r>
          </a:p>
          <a:p>
            <a:pPr marL="285750" indent="-285750">
              <a:buFont typeface="Arial" panose="020B0604020202020204" pitchFamily="34" charset="0"/>
              <a:buChar char="•"/>
            </a:pPr>
            <a:r>
              <a:rPr lang="en-US" sz="1600"/>
              <a:t>Systematize referrals</a:t>
            </a:r>
            <a:endParaRPr lang="en-US"/>
          </a:p>
          <a:p>
            <a:pPr marL="285750" indent="-285750">
              <a:buFont typeface="Arial" panose="020B0604020202020204" pitchFamily="34" charset="0"/>
              <a:buChar char="•"/>
            </a:pPr>
            <a:r>
              <a:rPr lang="en-US" sz="1600"/>
              <a:t>Effectively bundle and coordinate services</a:t>
            </a:r>
          </a:p>
          <a:p>
            <a:pPr marL="285750" indent="-285750">
              <a:buFont typeface="Arial" panose="020B0604020202020204" pitchFamily="34" charset="0"/>
              <a:buChar char="•"/>
            </a:pPr>
            <a:r>
              <a:rPr lang="en-US" sz="1600"/>
              <a:t>Save administrative time</a:t>
            </a:r>
          </a:p>
          <a:p>
            <a:endParaRPr lang="en-US" sz="1600"/>
          </a:p>
          <a:p>
            <a:r>
              <a:rPr lang="en-US" sz="1600"/>
              <a:t>Program Administrators</a:t>
            </a:r>
          </a:p>
          <a:p>
            <a:pPr marL="285750" indent="-285750">
              <a:buFont typeface="Arial" panose="020B0604020202020204" pitchFamily="34" charset="0"/>
              <a:buChar char="•"/>
            </a:pPr>
            <a:r>
              <a:rPr lang="en-US" sz="1600"/>
              <a:t>Address reporting limitations and challenges</a:t>
            </a:r>
          </a:p>
          <a:p>
            <a:pPr marL="285750" indent="-285750">
              <a:buFont typeface="Arial" panose="020B0604020202020204" pitchFamily="34" charset="0"/>
              <a:buChar char="•"/>
            </a:pPr>
            <a:r>
              <a:rPr lang="en-US" sz="1600"/>
              <a:t>Provide data insights for continuous cycles of improvement</a:t>
            </a:r>
          </a:p>
        </p:txBody>
      </p:sp>
    </p:spTree>
    <p:extLst>
      <p:ext uri="{BB962C8B-B14F-4D97-AF65-F5344CB8AC3E}">
        <p14:creationId xmlns:p14="http://schemas.microsoft.com/office/powerpoint/2010/main" val="3460778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45DC9B-AA53-0FF0-A7E0-6B83AAC882E2}"/>
              </a:ext>
            </a:extLst>
          </p:cNvPr>
          <p:cNvSpPr>
            <a:spLocks noGrp="1"/>
          </p:cNvSpPr>
          <p:nvPr>
            <p:ph sz="half" idx="14"/>
          </p:nvPr>
        </p:nvSpPr>
        <p:spPr/>
        <p:txBody>
          <a:bodyPr/>
          <a:lstStyle/>
          <a:p>
            <a:endParaRPr lang="en-US"/>
          </a:p>
        </p:txBody>
      </p:sp>
      <p:sp>
        <p:nvSpPr>
          <p:cNvPr id="3" name="Title 2">
            <a:extLst>
              <a:ext uri="{FF2B5EF4-FFF2-40B4-BE49-F238E27FC236}">
                <a16:creationId xmlns:a16="http://schemas.microsoft.com/office/drawing/2014/main" id="{ED0565A1-85CC-346B-CDFE-8005FC2DE866}"/>
              </a:ext>
            </a:extLst>
          </p:cNvPr>
          <p:cNvSpPr>
            <a:spLocks noGrp="1"/>
          </p:cNvSpPr>
          <p:nvPr>
            <p:ph type="title"/>
          </p:nvPr>
        </p:nvSpPr>
        <p:spPr>
          <a:xfrm>
            <a:off x="609600" y="0"/>
            <a:ext cx="8394762" cy="571500"/>
          </a:xfrm>
        </p:spPr>
        <p:txBody>
          <a:bodyPr lIns="91440" tIns="45720" rIns="91440" bIns="45720" anchor="ctr"/>
          <a:lstStyle/>
          <a:p>
            <a:r>
              <a:rPr lang="en-US">
                <a:latin typeface="Segoe UI"/>
                <a:cs typeface="Segoe UI"/>
              </a:rPr>
              <a:t>Project Governance &amp; Strategic Alignment</a:t>
            </a:r>
            <a:endParaRPr lang="en-US"/>
          </a:p>
        </p:txBody>
      </p:sp>
      <p:pic>
        <p:nvPicPr>
          <p:cNvPr id="19" name="Picture 18">
            <a:extLst>
              <a:ext uri="{FF2B5EF4-FFF2-40B4-BE49-F238E27FC236}">
                <a16:creationId xmlns:a16="http://schemas.microsoft.com/office/drawing/2014/main" id="{3C73B117-F21A-AF78-0765-A61ED72779D1}"/>
              </a:ext>
            </a:extLst>
          </p:cNvPr>
          <p:cNvPicPr>
            <a:picLocks noChangeAspect="1"/>
          </p:cNvPicPr>
          <p:nvPr/>
        </p:nvPicPr>
        <p:blipFill>
          <a:blip r:embed="rId3"/>
          <a:srcRect t="6574" b="-173"/>
          <a:stretch/>
        </p:blipFill>
        <p:spPr>
          <a:xfrm>
            <a:off x="350204" y="747598"/>
            <a:ext cx="8328659" cy="4297880"/>
          </a:xfrm>
          <a:prstGeom prst="rect">
            <a:avLst/>
          </a:prstGeom>
        </p:spPr>
      </p:pic>
    </p:spTree>
    <p:extLst>
      <p:ext uri="{BB962C8B-B14F-4D97-AF65-F5344CB8AC3E}">
        <p14:creationId xmlns:p14="http://schemas.microsoft.com/office/powerpoint/2010/main" val="322383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488427-D358-CB98-AAC9-A6D6ACA6184E}"/>
              </a:ext>
            </a:extLst>
          </p:cNvPr>
          <p:cNvPicPr>
            <a:picLocks noGrp="1" noChangeAspect="1"/>
          </p:cNvPicPr>
          <p:nvPr>
            <p:ph sz="half" idx="14"/>
          </p:nvPr>
        </p:nvPicPr>
        <p:blipFill>
          <a:blip r:embed="rId3"/>
          <a:stretch>
            <a:fillRect/>
          </a:stretch>
        </p:blipFill>
        <p:spPr>
          <a:xfrm>
            <a:off x="457200" y="807957"/>
            <a:ext cx="8229600" cy="1873682"/>
          </a:xfrm>
        </p:spPr>
      </p:pic>
      <p:sp>
        <p:nvSpPr>
          <p:cNvPr id="3" name="Title 2">
            <a:extLst>
              <a:ext uri="{FF2B5EF4-FFF2-40B4-BE49-F238E27FC236}">
                <a16:creationId xmlns:a16="http://schemas.microsoft.com/office/drawing/2014/main" id="{861B855F-1F6A-4707-4861-222834638081}"/>
              </a:ext>
            </a:extLst>
          </p:cNvPr>
          <p:cNvSpPr>
            <a:spLocks noGrp="1"/>
          </p:cNvSpPr>
          <p:nvPr>
            <p:ph type="title"/>
          </p:nvPr>
        </p:nvSpPr>
        <p:spPr/>
        <p:txBody>
          <a:bodyPr/>
          <a:lstStyle/>
          <a:p>
            <a:r>
              <a:rPr lang="en-US"/>
              <a:t>Progress and Upcoming Priorities</a:t>
            </a:r>
          </a:p>
        </p:txBody>
      </p:sp>
      <p:sp>
        <p:nvSpPr>
          <p:cNvPr id="6" name="Oval 11">
            <a:extLst>
              <a:ext uri="{FF2B5EF4-FFF2-40B4-BE49-F238E27FC236}">
                <a16:creationId xmlns:a16="http://schemas.microsoft.com/office/drawing/2014/main" id="{E00EA708-0333-CF6D-2CCE-099D43D9993E}"/>
              </a:ext>
            </a:extLst>
          </p:cNvPr>
          <p:cNvSpPr/>
          <p:nvPr/>
        </p:nvSpPr>
        <p:spPr>
          <a:xfrm>
            <a:off x="335070" y="3027177"/>
            <a:ext cx="2085995" cy="1463182"/>
          </a:xfrm>
          <a:prstGeom prst="rect">
            <a:avLst/>
          </a:prstGeom>
          <a:solidFill>
            <a:srgbClr val="92D050">
              <a:alpha val="49804"/>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sng">
                <a:solidFill>
                  <a:prstClr val="black"/>
                </a:solidFill>
                <a:latin typeface="Candara"/>
              </a:rPr>
              <a:t>Governance</a:t>
            </a:r>
            <a:endParaRPr lang="en-US" sz="1600" b="0" i="0" u="sng" strike="noStrike" kern="1200" cap="none" spc="0" normalizeH="0" baseline="0" noProof="0">
              <a:ln>
                <a:noFill/>
              </a:ln>
              <a:solidFill>
                <a:prstClr val="black"/>
              </a:solidFill>
              <a:effectLst/>
              <a:uLnTx/>
              <a:uFillTx/>
              <a:latin typeface="Candara"/>
            </a:endParaRPr>
          </a:p>
          <a:p>
            <a:pPr marL="285750" indent="-285750">
              <a:buFont typeface="Arial" panose="020B0604020202020204" pitchFamily="34" charset="0"/>
              <a:buChar char="•"/>
              <a:defRPr/>
            </a:pPr>
            <a:r>
              <a:rPr lang="en-US" sz="1200">
                <a:solidFill>
                  <a:prstClr val="black"/>
                </a:solidFill>
                <a:latin typeface="Candara"/>
              </a:rPr>
              <a:t>Data Governance Council</a:t>
            </a:r>
          </a:p>
          <a:p>
            <a:pPr marL="285750" indent="-285750">
              <a:buFont typeface="Arial" panose="020B0604020202020204" pitchFamily="34" charset="0"/>
              <a:buChar char="•"/>
              <a:defRPr/>
            </a:pPr>
            <a:r>
              <a:rPr lang="en-US" sz="1200">
                <a:solidFill>
                  <a:prstClr val="black"/>
                </a:solidFill>
                <a:latin typeface="Candara"/>
              </a:rPr>
              <a:t>Letters of Intent/MOU</a:t>
            </a:r>
          </a:p>
          <a:p>
            <a:pPr marL="285750" indent="-285750">
              <a:buFont typeface="Arial" panose="020B0604020202020204" pitchFamily="34" charset="0"/>
              <a:buChar char="•"/>
              <a:defRPr/>
            </a:pPr>
            <a:r>
              <a:rPr lang="en-US" sz="1200">
                <a:solidFill>
                  <a:prstClr val="black"/>
                </a:solidFill>
                <a:latin typeface="Candara"/>
              </a:rPr>
              <a:t>DSA templates</a:t>
            </a:r>
          </a:p>
          <a:p>
            <a:pPr marL="285750" indent="-285750">
              <a:buFont typeface="Arial" panose="020B0604020202020204" pitchFamily="34" charset="0"/>
              <a:buChar char="•"/>
              <a:defRPr/>
            </a:pPr>
            <a:r>
              <a:rPr lang="en-US" sz="1200">
                <a:solidFill>
                  <a:prstClr val="black"/>
                </a:solidFill>
              </a:rPr>
              <a:t>Regulatory landscape analysis</a:t>
            </a:r>
          </a:p>
          <a:p>
            <a:pPr marL="285750" indent="-285750">
              <a:buFont typeface="Arial" panose="020B0604020202020204" pitchFamily="34" charset="0"/>
              <a:buChar char="•"/>
              <a:defRPr/>
            </a:pPr>
            <a:r>
              <a:rPr lang="en-US" sz="1200">
                <a:solidFill>
                  <a:prstClr val="black"/>
                </a:solidFill>
              </a:rPr>
              <a:t>OCM analysis</a:t>
            </a:r>
          </a:p>
        </p:txBody>
      </p:sp>
      <p:sp>
        <p:nvSpPr>
          <p:cNvPr id="7" name="Oval 1">
            <a:extLst>
              <a:ext uri="{FF2B5EF4-FFF2-40B4-BE49-F238E27FC236}">
                <a16:creationId xmlns:a16="http://schemas.microsoft.com/office/drawing/2014/main" id="{7086F695-B826-727C-613D-9DB21EA9A877}"/>
              </a:ext>
            </a:extLst>
          </p:cNvPr>
          <p:cNvSpPr/>
          <p:nvPr/>
        </p:nvSpPr>
        <p:spPr>
          <a:xfrm>
            <a:off x="2424613" y="3024550"/>
            <a:ext cx="2082584" cy="1467076"/>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Candara"/>
                <a:ea typeface="+mn-ea"/>
                <a:cs typeface="+mn-cs"/>
              </a:rPr>
              <a:t>Enterprise Data Platform</a:t>
            </a:r>
            <a:endParaRPr lang="en-US" sz="1600" b="0" i="0" u="sng" strike="noStrike" kern="1200" cap="none" spc="0" normalizeH="0" baseline="0" noProof="0">
              <a:ln>
                <a:noFill/>
              </a:ln>
              <a:solidFill>
                <a:prstClr val="black"/>
              </a:solidFill>
              <a:effectLst/>
              <a:uLnTx/>
              <a:uFillTx/>
              <a:latin typeface="Candar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ndara"/>
                <a:ea typeface="+mn-ea"/>
                <a:cs typeface="+mn-cs"/>
              </a:rPr>
              <a:t>Data warehousing</a:t>
            </a:r>
            <a:endParaRPr lang="en-US" sz="1200" b="0" i="0" u="none" strike="noStrike" kern="1200" cap="none" spc="0" normalizeH="0" baseline="0" noProof="0">
              <a:ln>
                <a:noFill/>
              </a:ln>
              <a:solidFill>
                <a:prstClr val="black"/>
              </a:solidFill>
              <a:effectLst/>
              <a:uLnTx/>
              <a:uFillTx/>
              <a:latin typeface="Candar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ndara"/>
                <a:ea typeface="+mn-ea"/>
                <a:cs typeface="+mn-cs"/>
              </a:rPr>
              <a:t>Repository of workflows/pipelines</a:t>
            </a:r>
            <a:endParaRPr lang="en-US" sz="1200" b="0" i="0" u="none" strike="noStrike" kern="1200" cap="none" spc="0" normalizeH="0" baseline="0" noProof="0">
              <a:ln>
                <a:noFill/>
              </a:ln>
              <a:solidFill>
                <a:prstClr val="black"/>
              </a:solidFill>
              <a:effectLst/>
              <a:uLnTx/>
              <a:uFillTx/>
              <a:latin typeface="Candara"/>
            </a:endParaRPr>
          </a:p>
          <a:p>
            <a:pPr marL="285750" indent="-285750">
              <a:buFont typeface="Arial" panose="020B0604020202020204" pitchFamily="34" charset="0"/>
              <a:buChar char="•"/>
              <a:defRPr/>
            </a:pPr>
            <a:r>
              <a:rPr lang="en-US" sz="1200">
                <a:solidFill>
                  <a:prstClr val="black"/>
                </a:solidFill>
                <a:latin typeface="Candara"/>
              </a:rPr>
              <a:t>Data security</a:t>
            </a:r>
          </a:p>
          <a:p>
            <a:pPr marL="285750" indent="-285750">
              <a:buFont typeface="Arial" panose="020B0604020202020204" pitchFamily="34" charset="0"/>
              <a:buChar char="•"/>
              <a:defRPr/>
            </a:pPr>
            <a:r>
              <a:rPr lang="en-US" sz="1200">
                <a:solidFill>
                  <a:prstClr val="black"/>
                </a:solidFill>
                <a:latin typeface="Candara"/>
              </a:rPr>
              <a:t>Analytics environment</a:t>
            </a:r>
          </a:p>
        </p:txBody>
      </p:sp>
      <p:sp>
        <p:nvSpPr>
          <p:cNvPr id="9" name="Oval 5">
            <a:extLst>
              <a:ext uri="{FF2B5EF4-FFF2-40B4-BE49-F238E27FC236}">
                <a16:creationId xmlns:a16="http://schemas.microsoft.com/office/drawing/2014/main" id="{6C0D1835-ACB1-AE4D-0820-B1F6BFD3307A}"/>
              </a:ext>
            </a:extLst>
          </p:cNvPr>
          <p:cNvSpPr/>
          <p:nvPr/>
        </p:nvSpPr>
        <p:spPr>
          <a:xfrm>
            <a:off x="6690385" y="3022417"/>
            <a:ext cx="2052504" cy="1459348"/>
          </a:xfrm>
          <a:prstGeom prst="rect">
            <a:avLst/>
          </a:prstGeom>
          <a:solidFill>
            <a:schemeClr val="accent5">
              <a:lumMod val="60000"/>
              <a:lumOff val="4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kumimoji="0" lang="en-US" sz="1600" b="0" i="0" u="sng" strike="noStrike" kern="1200" cap="none" spc="0" normalizeH="0" baseline="0" noProof="0">
                <a:ln>
                  <a:noFill/>
                </a:ln>
                <a:solidFill>
                  <a:prstClr val="black"/>
                </a:solidFill>
                <a:effectLst/>
                <a:uLnTx/>
                <a:uFillTx/>
                <a:latin typeface="Candara"/>
                <a:ea typeface="+mn-ea"/>
                <a:cs typeface="+mn-cs"/>
              </a:rPr>
              <a:t>Resident Portal</a:t>
            </a:r>
            <a:r>
              <a:rPr lang="en-US" sz="1600" u="sng">
                <a:solidFill>
                  <a:prstClr val="black"/>
                </a:solidFill>
                <a:latin typeface="Candara"/>
              </a:rPr>
              <a:t> Pilot</a:t>
            </a:r>
            <a:endParaRPr lang="en-US" sz="1600" b="0" i="0" u="sng" strike="noStrike" kern="1200" cap="none" spc="0" normalizeH="0" baseline="0" noProof="0">
              <a:ln>
                <a:noFill/>
              </a:ln>
              <a:solidFill>
                <a:prstClr val="black"/>
              </a:solidFill>
              <a:effectLst/>
              <a:uLnTx/>
              <a:uFillTx/>
              <a:latin typeface="Candar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ndara"/>
                <a:ea typeface="+mn-ea"/>
                <a:cs typeface="+mn-cs"/>
              </a:rPr>
              <a:t>Coordinated intake and referral</a:t>
            </a:r>
            <a:endParaRPr lang="en-US" sz="1200" b="0" i="0" u="none" strike="noStrike" kern="1200" cap="none" spc="0" normalizeH="0" baseline="0" noProof="0">
              <a:ln>
                <a:noFill/>
              </a:ln>
              <a:solidFill>
                <a:prstClr val="black"/>
              </a:solidFill>
              <a:effectLst/>
              <a:uLnTx/>
              <a:uFillTx/>
              <a:latin typeface="Candar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ndara"/>
                <a:ea typeface="+mn-ea"/>
                <a:cs typeface="+mn-cs"/>
              </a:rPr>
              <a:t>Secure repository of shareable eligibility documentation</a:t>
            </a:r>
            <a:endParaRPr lang="en-US" sz="1200" b="0" i="0" u="none" strike="noStrike" kern="1200" cap="none" spc="0" normalizeH="0" baseline="0" noProof="0">
              <a:ln>
                <a:noFill/>
              </a:ln>
              <a:solidFill>
                <a:prstClr val="black"/>
              </a:solidFill>
              <a:effectLst/>
              <a:uLnTx/>
              <a:uFillTx/>
              <a:latin typeface="Candara"/>
            </a:endParaRPr>
          </a:p>
          <a:p>
            <a:pPr marL="285750" indent="-285750">
              <a:buFont typeface="Arial" panose="020B0604020202020204" pitchFamily="34" charset="0"/>
              <a:buChar char="•"/>
              <a:defRPr/>
            </a:pPr>
            <a:r>
              <a:rPr lang="en-US" sz="1200">
                <a:solidFill>
                  <a:prstClr val="black"/>
                </a:solidFill>
                <a:latin typeface="Candara"/>
              </a:rPr>
              <a:t>Informed consent</a:t>
            </a:r>
            <a:endParaRPr lang="en-US" sz="1200" b="0" i="0" u="none" strike="noStrike" kern="1200" cap="none" spc="0" normalizeH="0" baseline="0" noProof="0">
              <a:ln>
                <a:noFill/>
              </a:ln>
              <a:solidFill>
                <a:prstClr val="black"/>
              </a:solidFill>
              <a:effectLst/>
              <a:uLnTx/>
              <a:uFillTx/>
              <a:latin typeface="Candara"/>
            </a:endParaRPr>
          </a:p>
        </p:txBody>
      </p:sp>
      <p:sp>
        <p:nvSpPr>
          <p:cNvPr id="10" name="Oval 7">
            <a:extLst>
              <a:ext uri="{FF2B5EF4-FFF2-40B4-BE49-F238E27FC236}">
                <a16:creationId xmlns:a16="http://schemas.microsoft.com/office/drawing/2014/main" id="{975B3CFA-EE58-0EB9-3A9F-2A1DD4DF9ACF}"/>
              </a:ext>
            </a:extLst>
          </p:cNvPr>
          <p:cNvSpPr/>
          <p:nvPr/>
        </p:nvSpPr>
        <p:spPr>
          <a:xfrm>
            <a:off x="4513243" y="3022061"/>
            <a:ext cx="2177551" cy="1457293"/>
          </a:xfrm>
          <a:prstGeom prst="rect">
            <a:avLst/>
          </a:prstGeom>
          <a:solidFill>
            <a:srgbClr val="B17ED8">
              <a:alpha val="49804"/>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600" u="sng">
                <a:solidFill>
                  <a:prstClr val="black"/>
                </a:solidFill>
                <a:latin typeface="Candara"/>
              </a:rPr>
              <a:t>Data Matching Solution</a:t>
            </a:r>
            <a:endParaRPr lang="en-US" sz="1600" b="0" i="0" u="sng" strike="noStrike" kern="1200" cap="none" spc="0" normalizeH="0" baseline="0" noProof="0">
              <a:ln>
                <a:noFill/>
              </a:ln>
              <a:solidFill>
                <a:prstClr val="black"/>
              </a:solidFill>
              <a:effectLst/>
              <a:uLnTx/>
              <a:uFillTx/>
              <a:latin typeface="Candara"/>
            </a:endParaRPr>
          </a:p>
          <a:p>
            <a:pPr marL="285750" indent="-285750">
              <a:buFont typeface="Arial" panose="020B0604020202020204" pitchFamily="34" charset="0"/>
              <a:buChar char="•"/>
              <a:defRPr/>
            </a:pPr>
            <a:r>
              <a:rPr lang="en-US" sz="1200">
                <a:solidFill>
                  <a:prstClr val="black"/>
                </a:solidFill>
                <a:latin typeface="Candara"/>
              </a:rPr>
              <a:t>SaaS Solution</a:t>
            </a:r>
          </a:p>
          <a:p>
            <a:pPr marL="742950" lvl="1" indent="-285750">
              <a:buFont typeface="Arial" panose="020B0604020202020204" pitchFamily="34" charset="0"/>
              <a:buChar char="•"/>
              <a:defRPr/>
            </a:pPr>
            <a:r>
              <a:rPr lang="en-US" sz="1200">
                <a:solidFill>
                  <a:prstClr val="black"/>
                </a:solidFill>
                <a:latin typeface="Candara"/>
              </a:rPr>
              <a:t>Low-lift</a:t>
            </a:r>
          </a:p>
          <a:p>
            <a:pPr marL="742950" lvl="1" indent="-285750">
              <a:buFont typeface="Arial" panose="020B0604020202020204" pitchFamily="34" charset="0"/>
              <a:buChar char="•"/>
              <a:defRPr/>
            </a:pPr>
            <a:r>
              <a:rPr lang="en-US" sz="1200">
                <a:solidFill>
                  <a:prstClr val="black"/>
                </a:solidFill>
                <a:latin typeface="Candara"/>
              </a:rPr>
              <a:t>Cost-effective</a:t>
            </a:r>
          </a:p>
          <a:p>
            <a:pPr marL="742950" lvl="1" indent="-285750">
              <a:buFont typeface="Arial" panose="020B0604020202020204" pitchFamily="34" charset="0"/>
              <a:buChar char="•"/>
              <a:defRPr/>
            </a:pPr>
            <a:r>
              <a:rPr lang="en-US" sz="1200">
                <a:solidFill>
                  <a:prstClr val="black"/>
                </a:solidFill>
                <a:latin typeface="Candara"/>
              </a:rPr>
              <a:t>High accuracy</a:t>
            </a:r>
          </a:p>
          <a:p>
            <a:pPr marL="285750" indent="-285750">
              <a:buFont typeface="Arial" panose="020B0604020202020204" pitchFamily="34" charset="0"/>
              <a:buChar char="•"/>
              <a:defRPr/>
            </a:pPr>
            <a:r>
              <a:rPr lang="en-US" sz="1200">
                <a:solidFill>
                  <a:prstClr val="black"/>
                </a:solidFill>
                <a:latin typeface="Candara"/>
              </a:rPr>
              <a:t>Bridge with </a:t>
            </a:r>
            <a:r>
              <a:rPr lang="en-US" sz="1200" err="1">
                <a:solidFill>
                  <a:prstClr val="black"/>
                </a:solidFill>
                <a:latin typeface="Candara"/>
              </a:rPr>
              <a:t>WaTech's</a:t>
            </a:r>
            <a:r>
              <a:rPr lang="en-US" sz="1200">
                <a:solidFill>
                  <a:prstClr val="black"/>
                </a:solidFill>
                <a:latin typeface="Candara"/>
              </a:rPr>
              <a:t> IAM</a:t>
            </a:r>
          </a:p>
        </p:txBody>
      </p:sp>
    </p:spTree>
    <p:extLst>
      <p:ext uri="{BB962C8B-B14F-4D97-AF65-F5344CB8AC3E}">
        <p14:creationId xmlns:p14="http://schemas.microsoft.com/office/powerpoint/2010/main" val="1696943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677B7-B847-23C9-FCDA-D5DFF86BDBC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14298-12C1-B284-C7CC-BF14DAF52B1D}"/>
              </a:ext>
            </a:extLst>
          </p:cNvPr>
          <p:cNvSpPr>
            <a:spLocks noGrp="1"/>
          </p:cNvSpPr>
          <p:nvPr>
            <p:ph sz="half" idx="14"/>
          </p:nvPr>
        </p:nvSpPr>
        <p:spPr>
          <a:xfrm>
            <a:off x="611761" y="1057053"/>
            <a:ext cx="7789352" cy="4087164"/>
          </a:xfrm>
        </p:spPr>
        <p:txBody>
          <a:bodyPr lIns="91440" tIns="45720" rIns="91440" bIns="45720" anchor="t"/>
          <a:lstStyle/>
          <a:p>
            <a:pPr indent="-255905"/>
            <a:r>
              <a:rPr lang="en-US" sz="1800" b="1"/>
              <a:t>Anthro-Tech prepared an OCM Report for the Data Integration Project and determined the following insights:</a:t>
            </a:r>
          </a:p>
          <a:p>
            <a:pPr marL="657860" lvl="1" indent="-246380"/>
            <a:r>
              <a:rPr lang="en-US" sz="1600">
                <a:latin typeface="Segoe UI"/>
                <a:cs typeface="Segoe UI"/>
              </a:rPr>
              <a:t>The Project involves an extensive quantity of interconnected stakeholder groups, requiring significant effort, time, and resources. </a:t>
            </a:r>
          </a:p>
          <a:p>
            <a:pPr marL="657860" lvl="1" indent="-246380"/>
            <a:r>
              <a:rPr lang="en-US" sz="1600">
                <a:latin typeface="Segoe UI"/>
                <a:cs typeface="Segoe UI"/>
              </a:rPr>
              <a:t>This volume of work is high, including mandated quality assurance, organizational change management, regulatory consultation, data scientist, and administrative support. However, this funding was not acquired, leaving the </a:t>
            </a:r>
            <a:r>
              <a:rPr lang="en-US" sz="1600" u="sng">
                <a:latin typeface="Segoe UI"/>
                <a:cs typeface="Segoe UI"/>
              </a:rPr>
              <a:t>singular Project Lead in a position to continue managing all efforts</a:t>
            </a:r>
            <a:r>
              <a:rPr lang="en-US" sz="1600">
                <a:latin typeface="Segoe UI"/>
                <a:cs typeface="Segoe UI"/>
              </a:rPr>
              <a:t>. </a:t>
            </a:r>
          </a:p>
          <a:p>
            <a:pPr marL="657860" lvl="1" indent="-246380"/>
            <a:r>
              <a:rPr lang="en-US" sz="1600">
                <a:latin typeface="Segoe UI"/>
                <a:cs typeface="Segoe UI"/>
              </a:rPr>
              <a:t>The Project demonstrates </a:t>
            </a:r>
            <a:r>
              <a:rPr lang="en-US" sz="1600" u="sng">
                <a:latin typeface="Segoe UI"/>
                <a:cs typeface="Segoe UI"/>
              </a:rPr>
              <a:t>robust and high-functioning project formation</a:t>
            </a:r>
            <a:r>
              <a:rPr lang="en-US" sz="1600">
                <a:latin typeface="Segoe UI"/>
                <a:cs typeface="Segoe UI"/>
              </a:rPr>
              <a:t> in formalizing partnerships and project documentation.</a:t>
            </a:r>
            <a:endParaRPr lang="en-US" sz="1200"/>
          </a:p>
        </p:txBody>
      </p:sp>
      <p:sp>
        <p:nvSpPr>
          <p:cNvPr id="4" name="Title 3">
            <a:extLst>
              <a:ext uri="{FF2B5EF4-FFF2-40B4-BE49-F238E27FC236}">
                <a16:creationId xmlns:a16="http://schemas.microsoft.com/office/drawing/2014/main" id="{FE5F0ED1-B612-3A50-81F1-D9FC3EBA39D1}"/>
              </a:ext>
            </a:extLst>
          </p:cNvPr>
          <p:cNvSpPr>
            <a:spLocks noGrp="1"/>
          </p:cNvSpPr>
          <p:nvPr>
            <p:ph type="title"/>
          </p:nvPr>
        </p:nvSpPr>
        <p:spPr/>
        <p:txBody>
          <a:bodyPr lIns="91440" tIns="45720" rIns="91440" bIns="45720" anchor="ctr"/>
          <a:lstStyle/>
          <a:p>
            <a:r>
              <a:rPr lang="en-US">
                <a:latin typeface="Segoe UI"/>
                <a:cs typeface="Segoe UI"/>
              </a:rPr>
              <a:t>Change Management</a:t>
            </a:r>
          </a:p>
        </p:txBody>
      </p:sp>
    </p:spTree>
    <p:extLst>
      <p:ext uri="{BB962C8B-B14F-4D97-AF65-F5344CB8AC3E}">
        <p14:creationId xmlns:p14="http://schemas.microsoft.com/office/powerpoint/2010/main" val="420685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3BC4840-8CF9-DEA7-4898-562D985DC19E}"/>
              </a:ext>
            </a:extLst>
          </p:cNvPr>
          <p:cNvGraphicFramePr>
            <a:graphicFrameLocks noGrp="1"/>
          </p:cNvGraphicFramePr>
          <p:nvPr>
            <p:ph sz="half" idx="14"/>
            <p:extLst>
              <p:ext uri="{D42A27DB-BD31-4B8C-83A1-F6EECF244321}">
                <p14:modId xmlns:p14="http://schemas.microsoft.com/office/powerpoint/2010/main" val="3783871228"/>
              </p:ext>
            </p:extLst>
          </p:nvPr>
        </p:nvGraphicFramePr>
        <p:xfrm>
          <a:off x="457200" y="977900"/>
          <a:ext cx="8229590" cy="1854199"/>
        </p:xfrm>
        <a:graphic>
          <a:graphicData uri="http://schemas.openxmlformats.org/drawingml/2006/table">
            <a:tbl>
              <a:tblPr firstRow="1" bandRow="1">
                <a:tableStyleId>{5C22544A-7EE6-4342-B048-85BDC9FD1C3A}</a:tableStyleId>
              </a:tblPr>
              <a:tblGrid>
                <a:gridCol w="2732253">
                  <a:extLst>
                    <a:ext uri="{9D8B030D-6E8A-4147-A177-3AD203B41FA5}">
                      <a16:colId xmlns:a16="http://schemas.microsoft.com/office/drawing/2014/main" val="2544540937"/>
                    </a:ext>
                  </a:extLst>
                </a:gridCol>
                <a:gridCol w="1419981">
                  <a:extLst>
                    <a:ext uri="{9D8B030D-6E8A-4147-A177-3AD203B41FA5}">
                      <a16:colId xmlns:a16="http://schemas.microsoft.com/office/drawing/2014/main" val="2590608341"/>
                    </a:ext>
                  </a:extLst>
                </a:gridCol>
                <a:gridCol w="1419981">
                  <a:extLst>
                    <a:ext uri="{9D8B030D-6E8A-4147-A177-3AD203B41FA5}">
                      <a16:colId xmlns:a16="http://schemas.microsoft.com/office/drawing/2014/main" val="366005991"/>
                    </a:ext>
                  </a:extLst>
                </a:gridCol>
                <a:gridCol w="1328031">
                  <a:extLst>
                    <a:ext uri="{9D8B030D-6E8A-4147-A177-3AD203B41FA5}">
                      <a16:colId xmlns:a16="http://schemas.microsoft.com/office/drawing/2014/main" val="2792470805"/>
                    </a:ext>
                  </a:extLst>
                </a:gridCol>
                <a:gridCol w="1329344">
                  <a:extLst>
                    <a:ext uri="{9D8B030D-6E8A-4147-A177-3AD203B41FA5}">
                      <a16:colId xmlns:a16="http://schemas.microsoft.com/office/drawing/2014/main" val="2770362613"/>
                    </a:ext>
                  </a:extLst>
                </a:gridCol>
              </a:tblGrid>
              <a:tr h="370840">
                <a:tc>
                  <a:txBody>
                    <a:bodyPr/>
                    <a:lstStyle/>
                    <a:p>
                      <a:pPr algn="ctr"/>
                      <a:r>
                        <a:rPr lang="en-US"/>
                        <a:t>Budget Source</a:t>
                      </a:r>
                    </a:p>
                  </a:txBody>
                  <a:tcPr/>
                </a:tc>
                <a:tc>
                  <a:txBody>
                    <a:bodyPr/>
                    <a:lstStyle/>
                    <a:p>
                      <a:pPr algn="ctr"/>
                      <a:r>
                        <a:rPr lang="en-US"/>
                        <a:t>2023</a:t>
                      </a:r>
                    </a:p>
                  </a:txBody>
                  <a:tcPr/>
                </a:tc>
                <a:tc>
                  <a:txBody>
                    <a:bodyPr/>
                    <a:lstStyle/>
                    <a:p>
                      <a:pPr lvl="0" algn="ctr">
                        <a:buNone/>
                      </a:pPr>
                      <a:r>
                        <a:rPr lang="en-US"/>
                        <a:t>2024</a:t>
                      </a:r>
                    </a:p>
                  </a:txBody>
                  <a:tcPr/>
                </a:tc>
                <a:tc>
                  <a:txBody>
                    <a:bodyPr/>
                    <a:lstStyle/>
                    <a:p>
                      <a:pPr algn="ctr"/>
                      <a:r>
                        <a:rPr lang="en-US"/>
                        <a:t>2025</a:t>
                      </a:r>
                    </a:p>
                  </a:txBody>
                  <a:tcPr/>
                </a:tc>
                <a:tc>
                  <a:txBody>
                    <a:bodyPr/>
                    <a:lstStyle/>
                    <a:p>
                      <a:pPr algn="ctr"/>
                      <a:r>
                        <a:rPr lang="en-US"/>
                        <a:t>2026</a:t>
                      </a:r>
                    </a:p>
                  </a:txBody>
                  <a:tcPr/>
                </a:tc>
                <a:extLst>
                  <a:ext uri="{0D108BD9-81ED-4DB2-BD59-A6C34878D82A}">
                    <a16:rowId xmlns:a16="http://schemas.microsoft.com/office/drawing/2014/main" val="2144217766"/>
                  </a:ext>
                </a:extLst>
              </a:tr>
              <a:tr h="370839">
                <a:tc>
                  <a:txBody>
                    <a:bodyPr/>
                    <a:lstStyle/>
                    <a:p>
                      <a:pPr lvl="0" algn="ctr">
                        <a:buNone/>
                      </a:pPr>
                      <a:endParaRPr lang="en-US"/>
                    </a:p>
                  </a:txBody>
                  <a:tcPr>
                    <a:solidFill>
                      <a:schemeClr val="bg2">
                        <a:lumMod val="90000"/>
                      </a:schemeClr>
                    </a:solidFill>
                  </a:tcPr>
                </a:tc>
                <a:tc>
                  <a:txBody>
                    <a:bodyPr/>
                    <a:lstStyle/>
                    <a:p>
                      <a:pPr lvl="0" algn="ctr">
                        <a:buNone/>
                      </a:pPr>
                      <a:r>
                        <a:rPr lang="en-US"/>
                        <a:t>1 FTE</a:t>
                      </a:r>
                    </a:p>
                  </a:txBody>
                  <a:tcPr>
                    <a:solidFill>
                      <a:schemeClr val="bg2">
                        <a:lumMod val="90000"/>
                      </a:schemeClr>
                    </a:solidFill>
                  </a:tcPr>
                </a:tc>
                <a:tc>
                  <a:txBody>
                    <a:bodyPr/>
                    <a:lstStyle/>
                    <a:p>
                      <a:pPr lvl="0" algn="ctr">
                        <a:buNone/>
                      </a:pPr>
                      <a:r>
                        <a:rPr lang="en-US"/>
                        <a:t>1 FTE</a:t>
                      </a:r>
                    </a:p>
                  </a:txBody>
                  <a:tcPr>
                    <a:solidFill>
                      <a:schemeClr val="bg2">
                        <a:lumMod val="90000"/>
                      </a:schemeClr>
                    </a:solidFill>
                  </a:tcPr>
                </a:tc>
                <a:tc>
                  <a:txBody>
                    <a:bodyPr/>
                    <a:lstStyle/>
                    <a:p>
                      <a:pPr lvl="0" algn="ctr">
                        <a:buNone/>
                      </a:pPr>
                      <a:r>
                        <a:rPr lang="en-US"/>
                        <a:t>1 FTE + Dev.</a:t>
                      </a:r>
                    </a:p>
                  </a:txBody>
                  <a:tcPr>
                    <a:solidFill>
                      <a:schemeClr val="bg2">
                        <a:lumMod val="90000"/>
                      </a:schemeClr>
                    </a:solidFill>
                  </a:tcPr>
                </a:tc>
                <a:tc>
                  <a:txBody>
                    <a:bodyPr/>
                    <a:lstStyle/>
                    <a:p>
                      <a:pPr lvl="0" algn="ctr">
                        <a:buNone/>
                      </a:pPr>
                      <a:r>
                        <a:rPr lang="en-US"/>
                        <a:t>1 PTE</a:t>
                      </a:r>
                    </a:p>
                  </a:txBody>
                  <a:tcPr>
                    <a:solidFill>
                      <a:schemeClr val="bg2">
                        <a:lumMod val="90000"/>
                      </a:schemeClr>
                    </a:solidFill>
                  </a:tcPr>
                </a:tc>
                <a:extLst>
                  <a:ext uri="{0D108BD9-81ED-4DB2-BD59-A6C34878D82A}">
                    <a16:rowId xmlns:a16="http://schemas.microsoft.com/office/drawing/2014/main" val="92928278"/>
                  </a:ext>
                </a:extLst>
              </a:tr>
              <a:tr h="370840">
                <a:tc>
                  <a:txBody>
                    <a:bodyPr/>
                    <a:lstStyle/>
                    <a:p>
                      <a:r>
                        <a:rPr lang="en-US"/>
                        <a:t>General Fund-State</a:t>
                      </a:r>
                    </a:p>
                  </a:txBody>
                  <a:tcPr/>
                </a:tc>
                <a:tc>
                  <a:txBody>
                    <a:bodyPr/>
                    <a:lstStyle/>
                    <a:p>
                      <a:pPr algn="r"/>
                      <a:r>
                        <a:rPr lang="en-US"/>
                        <a:t>$216,000</a:t>
                      </a:r>
                    </a:p>
                  </a:txBody>
                  <a:tcPr/>
                </a:tc>
                <a:tc>
                  <a:txBody>
                    <a:bodyPr/>
                    <a:lstStyle/>
                    <a:p>
                      <a:pPr lvl="0" algn="r">
                        <a:buNone/>
                      </a:pPr>
                      <a:r>
                        <a:rPr lang="en-US" sz="1800" b="0" i="0" u="none" strike="noStrike" noProof="0">
                          <a:solidFill>
                            <a:srgbClr val="000000"/>
                          </a:solidFill>
                          <a:latin typeface="Candara"/>
                        </a:rPr>
                        <a:t>$216,000</a:t>
                      </a:r>
                      <a:endParaRPr lang="en-US" sz="1800"/>
                    </a:p>
                  </a:txBody>
                  <a:tcPr/>
                </a:tc>
                <a:tc>
                  <a:txBody>
                    <a:bodyPr/>
                    <a:lstStyle/>
                    <a:p>
                      <a:pPr lvl="0" algn="r">
                        <a:buNone/>
                      </a:pPr>
                      <a:r>
                        <a:rPr lang="en-US" sz="1800" b="0" i="0" u="none" strike="noStrike" noProof="0">
                          <a:solidFill>
                            <a:srgbClr val="000000"/>
                          </a:solidFill>
                          <a:latin typeface="Candara"/>
                        </a:rPr>
                        <a:t>$216,000</a:t>
                      </a:r>
                      <a:endParaRPr lang="en-US" sz="1800"/>
                    </a:p>
                  </a:txBody>
                  <a:tcPr/>
                </a:tc>
                <a:tc>
                  <a:txBody>
                    <a:bodyPr/>
                    <a:lstStyle/>
                    <a:p>
                      <a:pPr algn="r"/>
                      <a:r>
                        <a:rPr lang="en-US"/>
                        <a:t>$124,000</a:t>
                      </a:r>
                    </a:p>
                  </a:txBody>
                  <a:tcPr/>
                </a:tc>
                <a:extLst>
                  <a:ext uri="{0D108BD9-81ED-4DB2-BD59-A6C34878D82A}">
                    <a16:rowId xmlns:a16="http://schemas.microsoft.com/office/drawing/2014/main" val="2203249110"/>
                  </a:ext>
                </a:extLst>
              </a:tr>
              <a:tr h="370840">
                <a:tc>
                  <a:txBody>
                    <a:bodyPr/>
                    <a:lstStyle/>
                    <a:p>
                      <a:r>
                        <a:rPr lang="en-US" err="1"/>
                        <a:t>WaTech's</a:t>
                      </a:r>
                      <a:r>
                        <a:rPr lang="en-US"/>
                        <a:t> IM Program</a:t>
                      </a:r>
                    </a:p>
                  </a:txBody>
                  <a:tcPr/>
                </a:tc>
                <a:tc>
                  <a:txBody>
                    <a:bodyPr/>
                    <a:lstStyle/>
                    <a:p>
                      <a:pPr algn="r"/>
                      <a:endParaRPr lang="en-US"/>
                    </a:p>
                  </a:txBody>
                  <a:tcPr/>
                </a:tc>
                <a:tc>
                  <a:txBody>
                    <a:bodyPr/>
                    <a:lstStyle/>
                    <a:p>
                      <a:pPr lvl="0" algn="r">
                        <a:buNone/>
                      </a:pPr>
                      <a:endParaRPr lang="en-US"/>
                    </a:p>
                  </a:txBody>
                  <a:tcPr/>
                </a:tc>
                <a:tc>
                  <a:txBody>
                    <a:bodyPr/>
                    <a:lstStyle/>
                    <a:p>
                      <a:pPr algn="r"/>
                      <a:r>
                        <a:rPr lang="en-US"/>
                        <a:t>$142,700</a:t>
                      </a:r>
                    </a:p>
                  </a:txBody>
                  <a:tcPr/>
                </a:tc>
                <a:tc>
                  <a:txBody>
                    <a:bodyPr/>
                    <a:lstStyle/>
                    <a:p>
                      <a:pPr algn="r"/>
                      <a:endParaRPr lang="en-US"/>
                    </a:p>
                  </a:txBody>
                  <a:tcPr/>
                </a:tc>
                <a:extLst>
                  <a:ext uri="{0D108BD9-81ED-4DB2-BD59-A6C34878D82A}">
                    <a16:rowId xmlns:a16="http://schemas.microsoft.com/office/drawing/2014/main" val="4043034623"/>
                  </a:ext>
                </a:extLst>
              </a:tr>
              <a:tr h="370840">
                <a:tc>
                  <a:txBody>
                    <a:bodyPr/>
                    <a:lstStyle/>
                    <a:p>
                      <a:r>
                        <a:rPr lang="en-US" b="1"/>
                        <a:t>Total</a:t>
                      </a:r>
                    </a:p>
                  </a:txBody>
                  <a:tcPr/>
                </a:tc>
                <a:tc>
                  <a:txBody>
                    <a:bodyPr/>
                    <a:lstStyle/>
                    <a:p>
                      <a:pPr lvl="0" algn="r">
                        <a:buNone/>
                      </a:pPr>
                      <a:r>
                        <a:rPr lang="en-US" sz="1800" b="1" i="0" u="none" strike="noStrike" noProof="0">
                          <a:solidFill>
                            <a:srgbClr val="000000"/>
                          </a:solidFill>
                          <a:latin typeface="Candara"/>
                        </a:rPr>
                        <a:t>$216,000</a:t>
                      </a:r>
                      <a:endParaRPr lang="en-US" sz="1800" b="1"/>
                    </a:p>
                  </a:txBody>
                  <a:tcPr/>
                </a:tc>
                <a:tc>
                  <a:txBody>
                    <a:bodyPr/>
                    <a:lstStyle/>
                    <a:p>
                      <a:pPr lvl="0" algn="r">
                        <a:buNone/>
                      </a:pPr>
                      <a:r>
                        <a:rPr lang="en-US" sz="1800" b="1" i="0" u="none" strike="noStrike" noProof="0">
                          <a:solidFill>
                            <a:srgbClr val="000000"/>
                          </a:solidFill>
                          <a:latin typeface="Candara"/>
                        </a:rPr>
                        <a:t>$216,000</a:t>
                      </a:r>
                      <a:endParaRPr lang="en-US" sz="1800" b="1"/>
                    </a:p>
                  </a:txBody>
                  <a:tcPr/>
                </a:tc>
                <a:tc>
                  <a:txBody>
                    <a:bodyPr/>
                    <a:lstStyle/>
                    <a:p>
                      <a:pPr algn="r"/>
                      <a:r>
                        <a:rPr lang="en-US" sz="1800" b="1"/>
                        <a:t>$358,700</a:t>
                      </a:r>
                    </a:p>
                  </a:txBody>
                  <a:tcPr/>
                </a:tc>
                <a:tc>
                  <a:txBody>
                    <a:bodyPr/>
                    <a:lstStyle/>
                    <a:p>
                      <a:pPr lvl="0" algn="r">
                        <a:buNone/>
                      </a:pPr>
                      <a:r>
                        <a:rPr lang="en-US" sz="1800" b="1" i="0" u="none" strike="noStrike" noProof="0">
                          <a:solidFill>
                            <a:srgbClr val="000000"/>
                          </a:solidFill>
                          <a:latin typeface="Candara"/>
                        </a:rPr>
                        <a:t>$124,000</a:t>
                      </a:r>
                      <a:endParaRPr lang="en-US" sz="1800" b="1"/>
                    </a:p>
                  </a:txBody>
                  <a:tcPr/>
                </a:tc>
                <a:extLst>
                  <a:ext uri="{0D108BD9-81ED-4DB2-BD59-A6C34878D82A}">
                    <a16:rowId xmlns:a16="http://schemas.microsoft.com/office/drawing/2014/main" val="2753801333"/>
                  </a:ext>
                </a:extLst>
              </a:tr>
            </a:tbl>
          </a:graphicData>
        </a:graphic>
      </p:graphicFrame>
      <p:sp>
        <p:nvSpPr>
          <p:cNvPr id="3" name="Title 2">
            <a:extLst>
              <a:ext uri="{FF2B5EF4-FFF2-40B4-BE49-F238E27FC236}">
                <a16:creationId xmlns:a16="http://schemas.microsoft.com/office/drawing/2014/main" id="{48AAD429-5D09-0682-B579-EDA8D7CE7159}"/>
              </a:ext>
            </a:extLst>
          </p:cNvPr>
          <p:cNvSpPr>
            <a:spLocks noGrp="1"/>
          </p:cNvSpPr>
          <p:nvPr>
            <p:ph type="title"/>
          </p:nvPr>
        </p:nvSpPr>
        <p:spPr/>
        <p:txBody>
          <a:bodyPr lIns="91440" tIns="45720" rIns="91440" bIns="45720" anchor="ctr"/>
          <a:lstStyle/>
          <a:p>
            <a:r>
              <a:rPr lang="en-US">
                <a:latin typeface="Segoe UI"/>
                <a:cs typeface="Segoe UI"/>
              </a:rPr>
              <a:t>Resourcing</a:t>
            </a:r>
            <a:endParaRPr lang="en-US"/>
          </a:p>
        </p:txBody>
      </p:sp>
      <p:sp>
        <p:nvSpPr>
          <p:cNvPr id="6" name="TextBox 5">
            <a:extLst>
              <a:ext uri="{FF2B5EF4-FFF2-40B4-BE49-F238E27FC236}">
                <a16:creationId xmlns:a16="http://schemas.microsoft.com/office/drawing/2014/main" id="{38EB15E1-E7CD-652E-F1AF-E676A271ED57}"/>
              </a:ext>
            </a:extLst>
          </p:cNvPr>
          <p:cNvSpPr txBox="1"/>
          <p:nvPr/>
        </p:nvSpPr>
        <p:spPr>
          <a:xfrm>
            <a:off x="460491" y="3100387"/>
            <a:ext cx="8231072" cy="1323439"/>
          </a:xfrm>
          <a:prstGeom prst="rect">
            <a:avLst/>
          </a:prstGeom>
          <a:noFill/>
        </p:spPr>
        <p:txBody>
          <a:bodyPr wrap="square" lIns="91440" tIns="45720" rIns="91440" bIns="45720" rtlCol="0" anchor="t">
            <a:spAutoFit/>
          </a:bodyPr>
          <a:lstStyle/>
          <a:p>
            <a:r>
              <a:rPr lang="en-US" sz="1600"/>
              <a:t>Challenges</a:t>
            </a:r>
          </a:p>
          <a:p>
            <a:pPr marL="285750" indent="-285750">
              <a:buFont typeface="Arial" panose="020B0604020202020204" pitchFamily="34" charset="0"/>
              <a:buChar char="•"/>
            </a:pPr>
            <a:r>
              <a:rPr lang="en-US" sz="1600"/>
              <a:t>Yielded high impacts despite consistently lean operations</a:t>
            </a:r>
          </a:p>
          <a:p>
            <a:pPr marL="285750" indent="-285750">
              <a:buFont typeface="Arial" panose="020B0604020202020204" pitchFamily="34" charset="0"/>
              <a:buChar char="•"/>
            </a:pPr>
            <a:r>
              <a:rPr lang="en-US" sz="1600"/>
              <a:t>Resourcing cliff for upcoming biennium</a:t>
            </a:r>
            <a:endParaRPr lang="en-US"/>
          </a:p>
          <a:p>
            <a:pPr marL="285750" indent="-285750">
              <a:buFont typeface="Arial" panose="020B0604020202020204" pitchFamily="34" charset="0"/>
              <a:buChar char="•"/>
            </a:pPr>
            <a:r>
              <a:rPr lang="en-US" sz="1600"/>
              <a:t>Significantly scaling back to address resource constraints, but prioritizing project momentum and progress</a:t>
            </a:r>
          </a:p>
        </p:txBody>
      </p:sp>
    </p:spTree>
    <p:extLst>
      <p:ext uri="{BB962C8B-B14F-4D97-AF65-F5344CB8AC3E}">
        <p14:creationId xmlns:p14="http://schemas.microsoft.com/office/powerpoint/2010/main" val="109625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C3D02F-065C-FE9E-A285-1B4196014531}"/>
              </a:ext>
            </a:extLst>
          </p:cNvPr>
          <p:cNvSpPr>
            <a:spLocks noGrp="1"/>
          </p:cNvSpPr>
          <p:nvPr>
            <p:ph type="body" idx="1"/>
          </p:nvPr>
        </p:nvSpPr>
        <p:spPr>
          <a:xfrm>
            <a:off x="457200" y="1120378"/>
            <a:ext cx="2627938" cy="332874"/>
          </a:xfrm>
        </p:spPr>
        <p:txBody>
          <a:bodyPr lIns="91440" tIns="45720" rIns="91440" bIns="45720" anchor="ctr">
            <a:noAutofit/>
          </a:bodyPr>
          <a:lstStyle/>
          <a:p>
            <a:r>
              <a:rPr lang="en-US">
                <a:latin typeface="Segoe UI"/>
                <a:cs typeface="Segoe UI"/>
              </a:rPr>
              <a:t>Un-resourced</a:t>
            </a:r>
            <a:endParaRPr lang="en-US"/>
          </a:p>
        </p:txBody>
      </p:sp>
      <p:sp>
        <p:nvSpPr>
          <p:cNvPr id="5" name="Text Placeholder 4">
            <a:extLst>
              <a:ext uri="{FF2B5EF4-FFF2-40B4-BE49-F238E27FC236}">
                <a16:creationId xmlns:a16="http://schemas.microsoft.com/office/drawing/2014/main" id="{4C9A6F87-89D0-AD63-4484-190B2A6DEAB2}"/>
              </a:ext>
            </a:extLst>
          </p:cNvPr>
          <p:cNvSpPr>
            <a:spLocks noGrp="1"/>
          </p:cNvSpPr>
          <p:nvPr>
            <p:ph type="body" sz="half" idx="3"/>
          </p:nvPr>
        </p:nvSpPr>
        <p:spPr>
          <a:xfrm>
            <a:off x="5749926" y="1120378"/>
            <a:ext cx="3079249" cy="332874"/>
          </a:xfrm>
        </p:spPr>
        <p:txBody>
          <a:bodyPr lIns="91440" tIns="45720" rIns="91440" bIns="45720" anchor="ctr">
            <a:noAutofit/>
          </a:bodyPr>
          <a:lstStyle/>
          <a:p>
            <a:r>
              <a:rPr lang="en-US">
                <a:latin typeface="Segoe UI"/>
                <a:cs typeface="Segoe UI"/>
              </a:rPr>
              <a:t>Delayed Implementation</a:t>
            </a:r>
            <a:endParaRPr lang="en-US"/>
          </a:p>
        </p:txBody>
      </p:sp>
      <p:sp>
        <p:nvSpPr>
          <p:cNvPr id="2" name="Content Placeholder 1">
            <a:extLst>
              <a:ext uri="{FF2B5EF4-FFF2-40B4-BE49-F238E27FC236}">
                <a16:creationId xmlns:a16="http://schemas.microsoft.com/office/drawing/2014/main" id="{C73CE29F-7A30-6BC7-66A8-E286F381FED7}"/>
              </a:ext>
            </a:extLst>
          </p:cNvPr>
          <p:cNvSpPr>
            <a:spLocks noGrp="1"/>
          </p:cNvSpPr>
          <p:nvPr>
            <p:ph sz="half" idx="10"/>
          </p:nvPr>
        </p:nvSpPr>
        <p:spPr>
          <a:xfrm>
            <a:off x="457200" y="1453252"/>
            <a:ext cx="2634916" cy="3061598"/>
          </a:xfrm>
        </p:spPr>
        <p:txBody>
          <a:bodyPr lIns="91440" tIns="45720" rIns="91440" bIns="45720" anchor="t"/>
          <a:lstStyle/>
          <a:p>
            <a:pPr indent="-255905"/>
            <a:r>
              <a:rPr lang="en-US" sz="1800">
                <a:latin typeface="Segoe UI"/>
                <a:cs typeface="Segoe UI"/>
              </a:rPr>
              <a:t>AAG and legal consultation</a:t>
            </a:r>
            <a:endParaRPr lang="en-US" sz="1800"/>
          </a:p>
          <a:p>
            <a:pPr indent="-255905"/>
            <a:r>
              <a:rPr lang="en-US" sz="1800">
                <a:latin typeface="Segoe UI"/>
                <a:cs typeface="Segoe UI"/>
              </a:rPr>
              <a:t>Pass-through costs to partner agencies</a:t>
            </a:r>
          </a:p>
          <a:p>
            <a:pPr indent="-255905"/>
            <a:r>
              <a:rPr lang="en-US" sz="1800">
                <a:latin typeface="Segoe UI"/>
                <a:cs typeface="Segoe UI"/>
              </a:rPr>
              <a:t>PT for personnel</a:t>
            </a:r>
            <a:endParaRPr lang="en-US" sz="1800"/>
          </a:p>
        </p:txBody>
      </p:sp>
      <p:sp>
        <p:nvSpPr>
          <p:cNvPr id="6" name="Content Placeholder 5">
            <a:extLst>
              <a:ext uri="{FF2B5EF4-FFF2-40B4-BE49-F238E27FC236}">
                <a16:creationId xmlns:a16="http://schemas.microsoft.com/office/drawing/2014/main" id="{EE4797AE-DCE8-EE2A-2E96-B9D316F29A52}"/>
              </a:ext>
            </a:extLst>
          </p:cNvPr>
          <p:cNvSpPr>
            <a:spLocks noGrp="1"/>
          </p:cNvSpPr>
          <p:nvPr>
            <p:ph sz="half" idx="13"/>
          </p:nvPr>
        </p:nvSpPr>
        <p:spPr>
          <a:xfrm>
            <a:off x="5753100" y="1453252"/>
            <a:ext cx="3086100" cy="3061598"/>
          </a:xfrm>
        </p:spPr>
        <p:txBody>
          <a:bodyPr lIns="91440" tIns="45720" rIns="91440" bIns="45720" anchor="t"/>
          <a:lstStyle/>
          <a:p>
            <a:pPr indent="-255905"/>
            <a:r>
              <a:rPr lang="en-US" sz="1800">
                <a:latin typeface="Segoe UI"/>
                <a:cs typeface="Segoe UI"/>
              </a:rPr>
              <a:t>Data lookup portal</a:t>
            </a:r>
            <a:endParaRPr lang="en-US" sz="1800"/>
          </a:p>
          <a:p>
            <a:pPr indent="-255905"/>
            <a:r>
              <a:rPr lang="en-US" sz="1800">
                <a:latin typeface="Segoe UI"/>
                <a:cs typeface="Segoe UI"/>
              </a:rPr>
              <a:t>Local system connections and implementation</a:t>
            </a:r>
            <a:endParaRPr lang="en-US" sz="1800"/>
          </a:p>
          <a:p>
            <a:pPr indent="-255905"/>
            <a:r>
              <a:rPr lang="en-US" sz="1800">
                <a:latin typeface="Segoe UI"/>
                <a:cs typeface="Segoe UI"/>
              </a:rPr>
              <a:t>Help desk support</a:t>
            </a:r>
          </a:p>
          <a:p>
            <a:pPr indent="-255905"/>
            <a:r>
              <a:rPr lang="en-US" sz="1800">
                <a:latin typeface="Segoe UI"/>
                <a:cs typeface="Segoe UI"/>
              </a:rPr>
              <a:t>Expanded program evaluation</a:t>
            </a:r>
          </a:p>
          <a:p>
            <a:pPr indent="-255905"/>
            <a:r>
              <a:rPr lang="en-US" sz="1800">
                <a:latin typeface="Segoe UI"/>
                <a:cs typeface="Segoe UI"/>
              </a:rPr>
              <a:t>Mandated QA and OCM supports</a:t>
            </a:r>
          </a:p>
        </p:txBody>
      </p:sp>
      <p:sp>
        <p:nvSpPr>
          <p:cNvPr id="3" name="Title 2">
            <a:extLst>
              <a:ext uri="{FF2B5EF4-FFF2-40B4-BE49-F238E27FC236}">
                <a16:creationId xmlns:a16="http://schemas.microsoft.com/office/drawing/2014/main" id="{F2A3F821-DD9B-B68D-E883-04135162CDFD}"/>
              </a:ext>
            </a:extLst>
          </p:cNvPr>
          <p:cNvSpPr>
            <a:spLocks noGrp="1"/>
          </p:cNvSpPr>
          <p:nvPr>
            <p:ph type="title"/>
          </p:nvPr>
        </p:nvSpPr>
        <p:spPr/>
        <p:txBody>
          <a:bodyPr lIns="91440" tIns="45720" rIns="91440" bIns="45720" anchor="ctr"/>
          <a:lstStyle/>
          <a:p>
            <a:r>
              <a:rPr lang="en-US">
                <a:latin typeface="Segoe UI"/>
                <a:cs typeface="Segoe UI"/>
              </a:rPr>
              <a:t>Budgeting Adjustments</a:t>
            </a:r>
            <a:endParaRPr lang="en-US"/>
          </a:p>
        </p:txBody>
      </p:sp>
      <p:sp>
        <p:nvSpPr>
          <p:cNvPr id="8" name="Text Placeholder 3">
            <a:extLst>
              <a:ext uri="{FF2B5EF4-FFF2-40B4-BE49-F238E27FC236}">
                <a16:creationId xmlns:a16="http://schemas.microsoft.com/office/drawing/2014/main" id="{E1179E40-C7C8-63A6-97EC-59B4CF58A076}"/>
              </a:ext>
            </a:extLst>
          </p:cNvPr>
          <p:cNvSpPr txBox="1">
            <a:spLocks/>
          </p:cNvSpPr>
          <p:nvPr/>
        </p:nvSpPr>
        <p:spPr>
          <a:xfrm>
            <a:off x="3156284" y="1122383"/>
            <a:ext cx="2527675" cy="332874"/>
          </a:xfrm>
          <a:prstGeom prst="rect">
            <a:avLst/>
          </a:prstGeom>
          <a:solidFill>
            <a:srgbClr val="012A60"/>
          </a:solidFill>
          <a:ln w="12700">
            <a:solidFill>
              <a:srgbClr val="54979A"/>
            </a:solidFill>
          </a:ln>
        </p:spPr>
        <p:txBody>
          <a:bodyPr lIns="91440" tIns="45720" rIns="91440" bIns="45720" anchor="ctr">
            <a:noAutofit/>
          </a:bodyPr>
          <a:lstStyle>
            <a:lvl1pPr marL="45720" indent="0" algn="l" rtl="0" eaLnBrk="1" latinLnBrk="0" hangingPunct="1">
              <a:spcBef>
                <a:spcPts val="300"/>
              </a:spcBef>
              <a:buClr>
                <a:schemeClr val="accent3"/>
              </a:buClr>
              <a:buFont typeface="Georgia"/>
              <a:buNone/>
              <a:defRPr kumimoji="0" sz="19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658368" indent="-246888" algn="l" rtl="0" eaLnBrk="1" latinLnBrk="0" hangingPunct="1">
              <a:spcBef>
                <a:spcPts val="300"/>
              </a:spcBef>
              <a:buClr>
                <a:schemeClr val="accent2"/>
              </a:buClr>
              <a:buFont typeface="Georgia"/>
              <a:buNone/>
              <a:defRPr kumimoji="0" sz="2000" b="1"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800" b="1"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1600" b="1"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1600" b="1"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latin typeface="Segoe UI"/>
                <a:cs typeface="Segoe UI"/>
              </a:rPr>
              <a:t>Savings</a:t>
            </a:r>
            <a:endParaRPr lang="en-US"/>
          </a:p>
        </p:txBody>
      </p:sp>
      <p:sp>
        <p:nvSpPr>
          <p:cNvPr id="9" name="TextBox 8">
            <a:extLst>
              <a:ext uri="{FF2B5EF4-FFF2-40B4-BE49-F238E27FC236}">
                <a16:creationId xmlns:a16="http://schemas.microsoft.com/office/drawing/2014/main" id="{B24B35C5-B7F2-12B8-D885-2798B7C0A69F}"/>
              </a:ext>
            </a:extLst>
          </p:cNvPr>
          <p:cNvSpPr txBox="1"/>
          <p:nvPr/>
        </p:nvSpPr>
        <p:spPr>
          <a:xfrm>
            <a:off x="3158289" y="1453816"/>
            <a:ext cx="258277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20B0604020202020204" pitchFamily="34" charset="0"/>
              <a:buChar char="§"/>
            </a:pPr>
            <a:r>
              <a:rPr lang="en-US">
                <a:latin typeface="Segoe UI"/>
                <a:cs typeface="Segoe UI"/>
              </a:rPr>
              <a:t>Internal IT Staff Support</a:t>
            </a:r>
          </a:p>
          <a:p>
            <a:pPr marL="285750" indent="-285750">
              <a:buFont typeface="Wingdings" panose="020B0604020202020204" pitchFamily="34" charset="0"/>
              <a:buChar char="§"/>
            </a:pPr>
            <a:r>
              <a:rPr lang="en-US" err="1">
                <a:latin typeface="Segoe UI"/>
                <a:cs typeface="Segoe UI"/>
              </a:rPr>
              <a:t>WaTech</a:t>
            </a:r>
            <a:r>
              <a:rPr lang="en-US">
                <a:latin typeface="Segoe UI"/>
                <a:cs typeface="Segoe UI"/>
              </a:rPr>
              <a:t> Enterprise Data Platform and Resident Portal Partnerships</a:t>
            </a:r>
          </a:p>
          <a:p>
            <a:pPr marL="285750" indent="-285750">
              <a:buFont typeface="Wingdings" panose="020B0604020202020204" pitchFamily="34" charset="0"/>
              <a:buChar char="§"/>
            </a:pPr>
            <a:r>
              <a:rPr lang="en-US">
                <a:latin typeface="Segoe UI"/>
                <a:cs typeface="Segoe UI"/>
              </a:rPr>
              <a:t>SaaS Data Matching Solution</a:t>
            </a:r>
          </a:p>
        </p:txBody>
      </p:sp>
    </p:spTree>
    <p:extLst>
      <p:ext uri="{BB962C8B-B14F-4D97-AF65-F5344CB8AC3E}">
        <p14:creationId xmlns:p14="http://schemas.microsoft.com/office/powerpoint/2010/main" val="3225302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 Presentation Template">
  <a:themeElements>
    <a:clrScheme name="Workforce Board">
      <a:dk1>
        <a:sysClr val="windowText" lastClr="000000"/>
      </a:dk1>
      <a:lt1>
        <a:srgbClr val="FFFFFF"/>
      </a:lt1>
      <a:dk2>
        <a:srgbClr val="012A60"/>
      </a:dk2>
      <a:lt2>
        <a:srgbClr val="EEEEF0"/>
      </a:lt2>
      <a:accent1>
        <a:srgbClr val="54979A"/>
      </a:accent1>
      <a:accent2>
        <a:srgbClr val="E46C0A"/>
      </a:accent2>
      <a:accent3>
        <a:srgbClr val="800080"/>
      </a:accent3>
      <a:accent4>
        <a:srgbClr val="FBD226"/>
      </a:accent4>
      <a:accent5>
        <a:srgbClr val="3F6E8C"/>
      </a:accent5>
      <a:accent6>
        <a:srgbClr val="626A77"/>
      </a:accent6>
      <a:hlink>
        <a:srgbClr val="000000"/>
      </a:hlink>
      <a:folHlink>
        <a:srgbClr val="000000"/>
      </a:folHlink>
    </a:clrScheme>
    <a:fontScheme name="Template 2 - Plain">
      <a:majorFont>
        <a:latin typeface="Berlin Sans FB"/>
        <a:ea typeface=""/>
        <a:cs typeface=""/>
      </a:majorFont>
      <a:minorFont>
        <a:latin typeface="Candar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04f474e-3c68-4b88-93ac-7c86e7119ccc">
      <Terms xmlns="http://schemas.microsoft.com/office/infopath/2007/PartnerControls"/>
    </lcf76f155ced4ddcb4097134ff3c332f>
    <TaxCatchAll xmlns="25bf28c8-6ae6-42aa-a4b2-d83c9f61aeaa" xsi:nil="true"/>
    <SharedWithUsers xmlns="25bf28c8-6ae6-42aa-a4b2-d83c9f61aea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5936B3F7732444AFEF1606BFED34DC" ma:contentTypeVersion="17" ma:contentTypeDescription="Create a new document." ma:contentTypeScope="" ma:versionID="05d140f9a253a8f9b73e81baee6c957b">
  <xsd:schema xmlns:xsd="http://www.w3.org/2001/XMLSchema" xmlns:xs="http://www.w3.org/2001/XMLSchema" xmlns:p="http://schemas.microsoft.com/office/2006/metadata/properties" xmlns:ns1="http://schemas.microsoft.com/sharepoint/v3" xmlns:ns2="704f474e-3c68-4b88-93ac-7c86e7119ccc" xmlns:ns3="25bf28c8-6ae6-42aa-a4b2-d83c9f61aeaa" targetNamespace="http://schemas.microsoft.com/office/2006/metadata/properties" ma:root="true" ma:fieldsID="5d97cc6ce89ee43cc7c1be79a2f29111" ns1:_="" ns2:_="" ns3:_="">
    <xsd:import namespace="http://schemas.microsoft.com/sharepoint/v3"/>
    <xsd:import namespace="704f474e-3c68-4b88-93ac-7c86e7119ccc"/>
    <xsd:import namespace="25bf28c8-6ae6-42aa-a4b2-d83c9f61ae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f474e-3c68-4b88-93ac-7c86e7119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bf28c8-6ae6-42aa-a4b2-d83c9f61aea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c3c31cd-ca16-4f7d-8cb9-8ab7a70dea27}" ma:internalName="TaxCatchAll" ma:showField="CatchAllData" ma:web="25bf28c8-6ae6-42aa-a4b2-d83c9f61ae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C376EC-1D03-4B11-9F4F-03AADC1A9540}">
  <ds:schemaRefs>
    <ds:schemaRef ds:uri="25bf28c8-6ae6-42aa-a4b2-d83c9f61aeaa"/>
    <ds:schemaRef ds:uri="704f474e-3c68-4b88-93ac-7c86e7119c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160C0E-D4FF-4A00-A7F4-793FF91F450B}">
  <ds:schemaRefs>
    <ds:schemaRef ds:uri="http://schemas.microsoft.com/sharepoint/v3/contenttype/forms"/>
  </ds:schemaRefs>
</ds:datastoreItem>
</file>

<file path=customXml/itemProps3.xml><?xml version="1.0" encoding="utf-8"?>
<ds:datastoreItem xmlns:ds="http://schemas.openxmlformats.org/officeDocument/2006/customXml" ds:itemID="{5734E458-3635-4590-A3CE-74768753BDA1}">
  <ds:schemaRefs>
    <ds:schemaRef ds:uri="25bf28c8-6ae6-42aa-a4b2-d83c9f61aeaa"/>
    <ds:schemaRef ds:uri="704f474e-3c68-4b88-93ac-7c86e7119c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2015 Presentation Template</Template>
  <TotalTime>9</TotalTime>
  <Words>1845</Words>
  <Application>Microsoft Office PowerPoint</Application>
  <PresentationFormat>On-screen Show (16:9)</PresentationFormat>
  <Paragraphs>246</Paragraphs>
  <Slides>23</Slides>
  <Notes>11</Notes>
  <HiddenSlides>1</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Myriad Pro</vt:lpstr>
      <vt:lpstr>Arial</vt:lpstr>
      <vt:lpstr>Avenir Next LT Pro Demi</vt:lpstr>
      <vt:lpstr>Aptos Display</vt:lpstr>
      <vt:lpstr>Georgia</vt:lpstr>
      <vt:lpstr>Wingdings 2</vt:lpstr>
      <vt:lpstr>Wingdings</vt:lpstr>
      <vt:lpstr>Calibri</vt:lpstr>
      <vt:lpstr>Segoe UI</vt:lpstr>
      <vt:lpstr>Times New Roman</vt:lpstr>
      <vt:lpstr>Candara</vt:lpstr>
      <vt:lpstr>Avenir Next LT Pro</vt:lpstr>
      <vt:lpstr>Aptos</vt:lpstr>
      <vt:lpstr>2015 Presentation Template</vt:lpstr>
      <vt:lpstr>Office Theme</vt:lpstr>
      <vt:lpstr>State Workforce Data Integration</vt:lpstr>
      <vt:lpstr>“NO WRONG DOOR”  DATA INTEGRATION PROJECT</vt:lpstr>
      <vt:lpstr>The Solution</vt:lpstr>
      <vt:lpstr>The Value</vt:lpstr>
      <vt:lpstr>Project Governance &amp; Strategic Alignment</vt:lpstr>
      <vt:lpstr>Progress and Upcoming Priorities</vt:lpstr>
      <vt:lpstr>Change Management</vt:lpstr>
      <vt:lpstr>Resourcing</vt:lpstr>
      <vt:lpstr>Budgeting Adjustments</vt:lpstr>
      <vt:lpstr>WaTech's Strategic Alignment</vt:lpstr>
      <vt:lpstr>ENTERPRISE DATA PLATFORM</vt:lpstr>
      <vt:lpstr>Enterprise Data Platform: Powering a Connected Washington</vt:lpstr>
      <vt:lpstr>Enterprise Data Platform: Supporting Integrated Workforce Services</vt:lpstr>
      <vt:lpstr>What’s Next? Sustaining &amp; Scaling Workforce Integration</vt:lpstr>
      <vt:lpstr>RESIDENT PORTAL</vt:lpstr>
      <vt:lpstr>PowerPoint Presentation</vt:lpstr>
      <vt:lpstr>PowerPoint Presentation</vt:lpstr>
      <vt:lpstr>Resident Portal Capabilities Overview</vt:lpstr>
      <vt:lpstr>Agency Service Integration Tiers</vt:lpstr>
      <vt:lpstr>Implementation Strategy</vt:lpstr>
      <vt:lpstr>No Wrong Door/Resident Portal Pilot</vt:lpstr>
      <vt:lpstr>Future Resourcing</vt:lpstr>
      <vt:lpstr>Business Case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dc:creator>
  <cp:lastModifiedBy>Goutam, Kim (WTB)</cp:lastModifiedBy>
  <cp:revision>3</cp:revision>
  <cp:lastPrinted>2023-11-06T19:29:10Z</cp:lastPrinted>
  <dcterms:created xsi:type="dcterms:W3CDTF">2017-08-15T15:52:25Z</dcterms:created>
  <dcterms:modified xsi:type="dcterms:W3CDTF">2025-03-20T14:26:19Z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0x0101005D5936B3F7732444AFEF1606BFED34DC</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