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sldIdLst>
    <p:sldId id="256" r:id="rId2"/>
    <p:sldId id="271" r:id="rId3"/>
    <p:sldId id="382" r:id="rId4"/>
    <p:sldId id="373" r:id="rId5"/>
    <p:sldId id="273" r:id="rId6"/>
    <p:sldId id="383" r:id="rId7"/>
    <p:sldId id="366" r:id="rId8"/>
    <p:sldId id="367" r:id="rId9"/>
    <p:sldId id="384" r:id="rId10"/>
    <p:sldId id="268" r:id="rId11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979A"/>
    <a:srgbClr val="131C41"/>
    <a:srgbClr val="012A60"/>
    <a:srgbClr val="E46C0A"/>
    <a:srgbClr val="1A2247"/>
    <a:srgbClr val="424456"/>
    <a:srgbClr val="373737"/>
    <a:srgbClr val="438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02" autoAdjust="0"/>
  </p:normalViewPr>
  <p:slideViewPr>
    <p:cSldViewPr>
      <p:cViewPr varScale="1">
        <p:scale>
          <a:sx n="105" d="100"/>
          <a:sy n="105" d="100"/>
        </p:scale>
        <p:origin x="96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54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ACFE14-F0A4-4244-8D07-5E86585719C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CDC9AD7-7F40-42FC-AE50-7A2ECA835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9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C9AD7-7F40-42FC-AE50-7A2ECA835F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C9AD7-7F40-42FC-AE50-7A2ECA835F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1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C9AD7-7F40-42FC-AE50-7A2ECA835F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5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" y="2776275"/>
            <a:ext cx="9144001" cy="105508"/>
          </a:xfrm>
          <a:prstGeom prst="rect">
            <a:avLst/>
          </a:prstGeom>
          <a:solidFill>
            <a:srgbClr val="54979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rgbClr val="012A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774031"/>
            <a:ext cx="8458200" cy="1102519"/>
          </a:xfrm>
          <a:prstGeom prst="rect">
            <a:avLst/>
          </a:prstGeo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865997"/>
          </a:xfrm>
          <a:prstGeom prst="rect">
            <a:avLst/>
          </a:prstGeom>
        </p:spPr>
        <p:txBody>
          <a:bodyPr/>
          <a:lstStyle>
            <a:lvl1pPr marL="64008" indent="0" algn="l">
              <a:buNone/>
              <a:defRPr sz="24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" y="5097781"/>
            <a:ext cx="9144001" cy="45719"/>
          </a:xfrm>
          <a:prstGeom prst="rect">
            <a:avLst/>
          </a:prstGeom>
          <a:solidFill>
            <a:srgbClr val="E46C0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2" y="4101079"/>
            <a:ext cx="3306878" cy="9507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1120378"/>
            <a:ext cx="8229600" cy="3394472"/>
          </a:xfrm>
          <a:prstGeom prst="rect">
            <a:avLst/>
          </a:prstGeom>
        </p:spPr>
        <p:txBody>
          <a:bodyPr/>
          <a:lstStyle>
            <a:lvl1pPr marL="365760" indent="-256032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58368" indent="-246888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22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23544" indent="-219456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20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179576" indent="-201168">
              <a:buClr>
                <a:srgbClr val="A1BFC2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Myriad Pro" pitchFamily="34" charset="0"/>
              </a:defRPr>
            </a:lvl4pPr>
            <a:lvl5pPr marL="1389888" indent="-182880">
              <a:buClr>
                <a:srgbClr val="438086"/>
              </a:buClr>
              <a:buSzPct val="125000"/>
              <a:buFont typeface="Wingdings" pitchFamily="2" charset="2"/>
              <a:buChar char="§"/>
              <a:defRPr sz="1600">
                <a:solidFill>
                  <a:srgbClr val="1A2247"/>
                </a:solidFill>
                <a:latin typeface="Myriad Pro" pitchFamily="34" charset="0"/>
              </a:defRPr>
            </a:lvl5pPr>
            <a:lvl6pPr marL="1609344" indent="-182880">
              <a:buClr>
                <a:srgbClr val="53548A"/>
              </a:buClr>
              <a:buFont typeface="Candara" pitchFamily="34" charset="0"/>
              <a:buChar char="○"/>
              <a:defRPr sz="1400">
                <a:solidFill>
                  <a:srgbClr val="373737"/>
                </a:solidFill>
              </a:defRPr>
            </a:lvl6pPr>
            <a:lvl7pPr marL="1828800" indent="-182880">
              <a:buClr>
                <a:srgbClr val="A1BFC2"/>
              </a:buClr>
              <a:buFont typeface="Candara" pitchFamily="34" charset="0"/>
              <a:buChar char="○"/>
              <a:defRPr sz="1200" baseline="0">
                <a:solidFill>
                  <a:srgbClr val="373737"/>
                </a:solidFill>
              </a:defRPr>
            </a:lvl7pPr>
            <a:lvl8pPr marL="2029968" indent="-182880">
              <a:buClr>
                <a:srgbClr val="438086"/>
              </a:buClr>
              <a:buFont typeface="Candara" pitchFamily="34" charset="0"/>
              <a:buChar char="○"/>
              <a:defRPr sz="1100" baseline="0">
                <a:solidFill>
                  <a:srgbClr val="373737"/>
                </a:solidFill>
              </a:defRPr>
            </a:lvl8pPr>
            <a:lvl9pPr marL="2240280" indent="-182880">
              <a:buClr>
                <a:srgbClr val="53548A"/>
              </a:buClr>
              <a:buFont typeface="Candara" pitchFamily="34" charset="0"/>
              <a:buChar char="○"/>
              <a:defRPr sz="1050"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80450" cy="571500"/>
          </a:xfrm>
          <a:prstGeom prst="rect">
            <a:avLst/>
          </a:prstGeom>
        </p:spPr>
        <p:txBody>
          <a:bodyPr anchor="ctr"/>
          <a:lstStyle>
            <a:lvl1pPr>
              <a:defRPr sz="3200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" y="57150"/>
            <a:ext cx="529652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  <a:prstGeom prst="rect">
            <a:avLst/>
          </a:prstGeom>
          <a:ln>
            <a:noFill/>
          </a:ln>
          <a:effectLst/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noFill/>
                </a:ln>
                <a:solidFill>
                  <a:srgbClr val="54979A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  <a:prstGeom prst="rect">
            <a:avLst/>
          </a:prstGeom>
        </p:spPr>
        <p:txBody>
          <a:bodyPr anchor="t"/>
          <a:lstStyle>
            <a:lvl1pPr marL="45720" indent="0">
              <a:buNone/>
              <a:defRPr sz="2100" b="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09600" y="0"/>
            <a:ext cx="8180450" cy="5715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3200" b="1" i="0" kern="1200" cap="none" baseline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" y="57150"/>
            <a:ext cx="529652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1085851"/>
            <a:ext cx="4038600" cy="3394472"/>
          </a:xfrm>
          <a:prstGeom prst="rect">
            <a:avLst/>
          </a:prstGeom>
        </p:spPr>
        <p:txBody>
          <a:bodyPr/>
          <a:lstStyle>
            <a:lvl1pPr marL="365760" indent="-256032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0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58368" indent="-246888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19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23544" indent="-219456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179576" indent="-201168">
              <a:buClr>
                <a:srgbClr val="A1BFC2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Myriad Pro" pitchFamily="34" charset="0"/>
              </a:defRPr>
            </a:lvl4pPr>
            <a:lvl5pPr marL="1389888" indent="-182880">
              <a:buClr>
                <a:srgbClr val="438086"/>
              </a:buClr>
              <a:buSzPct val="125000"/>
              <a:buFont typeface="Wingdings" pitchFamily="2" charset="2"/>
              <a:buChar char="§"/>
              <a:defRPr sz="1600">
                <a:solidFill>
                  <a:srgbClr val="1A2247"/>
                </a:solidFill>
                <a:latin typeface="Myriad Pro" pitchFamily="34" charset="0"/>
              </a:defRPr>
            </a:lvl5pPr>
            <a:lvl6pPr marL="1609344" indent="-182880">
              <a:buClr>
                <a:srgbClr val="53548A"/>
              </a:buClr>
              <a:buFont typeface="Candara" pitchFamily="34" charset="0"/>
              <a:buChar char="○"/>
              <a:defRPr sz="1400">
                <a:solidFill>
                  <a:srgbClr val="373737"/>
                </a:solidFill>
              </a:defRPr>
            </a:lvl6pPr>
            <a:lvl7pPr marL="1828800" indent="-182880">
              <a:buClr>
                <a:srgbClr val="A1BFC2"/>
              </a:buClr>
              <a:buFont typeface="Candara" pitchFamily="34" charset="0"/>
              <a:buChar char="○"/>
              <a:defRPr sz="1200" baseline="0">
                <a:solidFill>
                  <a:srgbClr val="373737"/>
                </a:solidFill>
              </a:defRPr>
            </a:lvl7pPr>
            <a:lvl8pPr marL="2029968" indent="-182880">
              <a:buClr>
                <a:srgbClr val="438086"/>
              </a:buClr>
              <a:buFont typeface="Candara" pitchFamily="34" charset="0"/>
              <a:buChar char="○"/>
              <a:defRPr sz="1100" baseline="0">
                <a:solidFill>
                  <a:srgbClr val="373737"/>
                </a:solidFill>
              </a:defRPr>
            </a:lvl8pPr>
            <a:lvl9pPr marL="2240280" indent="-182880">
              <a:buClr>
                <a:srgbClr val="53548A"/>
              </a:buClr>
              <a:buFont typeface="Candara" pitchFamily="34" charset="0"/>
              <a:buChar char="○"/>
              <a:defRPr sz="1050"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8200" y="1085851"/>
            <a:ext cx="4038600" cy="3394472"/>
          </a:xfrm>
          <a:prstGeom prst="rect">
            <a:avLst/>
          </a:prstGeom>
        </p:spPr>
        <p:txBody>
          <a:bodyPr/>
          <a:lstStyle>
            <a:lvl1pPr marL="365760" indent="-256032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0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58368" indent="-246888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19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23544" indent="-219456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179576" indent="-201168">
              <a:buClr>
                <a:srgbClr val="A1BFC2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Myriad Pro" pitchFamily="34" charset="0"/>
              </a:defRPr>
            </a:lvl4pPr>
            <a:lvl5pPr marL="1389888" indent="-182880">
              <a:buClr>
                <a:srgbClr val="438086"/>
              </a:buClr>
              <a:buSzPct val="125000"/>
              <a:buFont typeface="Wingdings" pitchFamily="2" charset="2"/>
              <a:buChar char="§"/>
              <a:defRPr sz="1600">
                <a:solidFill>
                  <a:srgbClr val="1A2247"/>
                </a:solidFill>
                <a:latin typeface="Myriad Pro" pitchFamily="34" charset="0"/>
              </a:defRPr>
            </a:lvl5pPr>
            <a:lvl6pPr marL="1609344" indent="-182880">
              <a:buClr>
                <a:srgbClr val="53548A"/>
              </a:buClr>
              <a:buFont typeface="Candara" pitchFamily="34" charset="0"/>
              <a:buChar char="○"/>
              <a:defRPr sz="1400">
                <a:solidFill>
                  <a:srgbClr val="373737"/>
                </a:solidFill>
              </a:defRPr>
            </a:lvl6pPr>
            <a:lvl7pPr marL="1828800" indent="-182880">
              <a:buClr>
                <a:srgbClr val="A1BFC2"/>
              </a:buClr>
              <a:buFont typeface="Candara" pitchFamily="34" charset="0"/>
              <a:buChar char="○"/>
              <a:defRPr sz="1200" baseline="0">
                <a:solidFill>
                  <a:srgbClr val="373737"/>
                </a:solidFill>
              </a:defRPr>
            </a:lvl7pPr>
            <a:lvl8pPr marL="2029968" indent="-182880">
              <a:buClr>
                <a:srgbClr val="438086"/>
              </a:buClr>
              <a:buFont typeface="Candara" pitchFamily="34" charset="0"/>
              <a:buChar char="○"/>
              <a:defRPr sz="1100" baseline="0">
                <a:solidFill>
                  <a:srgbClr val="373737"/>
                </a:solidFill>
              </a:defRPr>
            </a:lvl8pPr>
            <a:lvl9pPr marL="2240280" indent="-182880">
              <a:buClr>
                <a:srgbClr val="53548A"/>
              </a:buClr>
              <a:buFont typeface="Candara" pitchFamily="34" charset="0"/>
              <a:buChar char="○"/>
              <a:defRPr sz="1050"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80450" cy="571500"/>
          </a:xfrm>
          <a:prstGeom prst="rect">
            <a:avLst/>
          </a:prstGeom>
        </p:spPr>
        <p:txBody>
          <a:bodyPr anchor="ctr"/>
          <a:lstStyle>
            <a:lvl1pPr>
              <a:defRPr sz="3200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" y="57150"/>
            <a:ext cx="529652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0378"/>
            <a:ext cx="4041648" cy="342900"/>
          </a:xfrm>
          <a:prstGeom prst="rect">
            <a:avLst/>
          </a:prstGeom>
          <a:solidFill>
            <a:srgbClr val="012A60"/>
          </a:solidFill>
          <a:ln w="12700">
            <a:solidFill>
              <a:srgbClr val="54979A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7426" y="1120378"/>
            <a:ext cx="4041775" cy="342900"/>
          </a:xfrm>
          <a:prstGeom prst="rect">
            <a:avLst/>
          </a:prstGeom>
          <a:solidFill>
            <a:srgbClr val="012A60"/>
          </a:solidFill>
          <a:ln w="12700">
            <a:solidFill>
              <a:srgbClr val="54979A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57200" y="1463278"/>
            <a:ext cx="4038600" cy="3051572"/>
          </a:xfrm>
          <a:prstGeom prst="rect">
            <a:avLst/>
          </a:prstGeom>
        </p:spPr>
        <p:txBody>
          <a:bodyPr/>
          <a:lstStyle>
            <a:lvl1pPr marL="365760" indent="-256032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0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58368" indent="-246888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19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23544" indent="-219456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179576" indent="-201168">
              <a:buClr>
                <a:srgbClr val="A1BFC2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</a:defRPr>
            </a:lvl4pPr>
            <a:lvl5pPr marL="1389888" indent="-182880">
              <a:buClr>
                <a:srgbClr val="438086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</a:defRPr>
            </a:lvl5pPr>
            <a:lvl6pPr marL="1609344" indent="-182880">
              <a:buClr>
                <a:srgbClr val="53548A"/>
              </a:buClr>
              <a:buFont typeface="Candara" pitchFamily="34" charset="0"/>
              <a:buChar char="○"/>
              <a:defRPr>
                <a:solidFill>
                  <a:srgbClr val="373737"/>
                </a:solidFill>
              </a:defRPr>
            </a:lvl6pPr>
            <a:lvl7pPr marL="1828800" indent="-182880">
              <a:buClr>
                <a:srgbClr val="A1BFC2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7pPr>
            <a:lvl8pPr marL="2029968" indent="-182880">
              <a:buClr>
                <a:srgbClr val="438086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8pPr>
            <a:lvl9pPr marL="2240280" indent="-182880">
              <a:buClr>
                <a:srgbClr val="53548A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800600" y="1463278"/>
            <a:ext cx="4038600" cy="3051572"/>
          </a:xfrm>
          <a:prstGeom prst="rect">
            <a:avLst/>
          </a:prstGeom>
        </p:spPr>
        <p:txBody>
          <a:bodyPr/>
          <a:lstStyle>
            <a:lvl1pPr marL="365760" indent="-256032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0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58368" indent="-246888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19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23544" indent="-219456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179576" indent="-201168">
              <a:buClr>
                <a:srgbClr val="A1BFC2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</a:defRPr>
            </a:lvl4pPr>
            <a:lvl5pPr marL="1389888" indent="-182880">
              <a:buClr>
                <a:srgbClr val="438086"/>
              </a:buClr>
              <a:buSzPct val="125000"/>
              <a:buFont typeface="Wingdings" pitchFamily="2" charset="2"/>
              <a:buChar char="§"/>
              <a:defRPr sz="1800">
                <a:solidFill>
                  <a:srgbClr val="1A2247"/>
                </a:solidFill>
              </a:defRPr>
            </a:lvl5pPr>
            <a:lvl6pPr marL="1609344" indent="-182880">
              <a:buClr>
                <a:srgbClr val="53548A"/>
              </a:buClr>
              <a:buFont typeface="Candara" pitchFamily="34" charset="0"/>
              <a:buChar char="○"/>
              <a:defRPr>
                <a:solidFill>
                  <a:srgbClr val="373737"/>
                </a:solidFill>
              </a:defRPr>
            </a:lvl6pPr>
            <a:lvl7pPr marL="1828800" indent="-182880">
              <a:buClr>
                <a:srgbClr val="A1BFC2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7pPr>
            <a:lvl8pPr marL="2029968" indent="-182880">
              <a:buClr>
                <a:srgbClr val="438086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8pPr>
            <a:lvl9pPr marL="2240280" indent="-182880">
              <a:buClr>
                <a:srgbClr val="53548A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80450" cy="571500"/>
          </a:xfrm>
          <a:prstGeom prst="rect">
            <a:avLst/>
          </a:prstGeom>
        </p:spPr>
        <p:txBody>
          <a:bodyPr anchor="ctr"/>
          <a:lstStyle>
            <a:lvl1pPr>
              <a:defRPr sz="3200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" y="57150"/>
            <a:ext cx="529652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80450" cy="571500"/>
          </a:xfrm>
          <a:prstGeom prst="rect">
            <a:avLst/>
          </a:prstGeom>
        </p:spPr>
        <p:txBody>
          <a:bodyPr anchor="ctr"/>
          <a:lstStyle>
            <a:lvl1pPr>
              <a:defRPr sz="3200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" y="57150"/>
            <a:ext cx="529652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285"/>
            <a:ext cx="9144000" cy="571215"/>
          </a:xfrm>
          <a:prstGeom prst="rect">
            <a:avLst/>
          </a:prstGeom>
          <a:solidFill>
            <a:srgbClr val="012A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571500"/>
            <a:ext cx="9144001" cy="68581"/>
          </a:xfrm>
          <a:prstGeom prst="rect">
            <a:avLst/>
          </a:prstGeom>
          <a:solidFill>
            <a:srgbClr val="54979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8610600" y="47932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DEBCA6E-0431-47F1-AFB5-C3BA817D0DA8}" type="slidenum">
              <a:rPr lang="en-US" smtClean="0">
                <a:solidFill>
                  <a:srgbClr val="012A60"/>
                </a:solidFill>
                <a:latin typeface="Myriad Pro" pitchFamily="34" charset="0"/>
              </a:rPr>
              <a:pPr algn="r"/>
              <a:t>‹#›</a:t>
            </a:fld>
            <a:endParaRPr lang="en-US" dirty="0">
              <a:solidFill>
                <a:srgbClr val="012A60"/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" y="5097781"/>
            <a:ext cx="9144001" cy="45719"/>
          </a:xfrm>
          <a:prstGeom prst="rect">
            <a:avLst/>
          </a:prstGeom>
          <a:solidFill>
            <a:srgbClr val="E46C0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9728" indent="0" algn="l" rtl="0" eaLnBrk="1" latinLnBrk="0" hangingPunct="1">
        <a:spcBef>
          <a:spcPts val="300"/>
        </a:spcBef>
        <a:buClr>
          <a:schemeClr val="accent3"/>
        </a:buClr>
        <a:buFont typeface="Georgia"/>
        <a:buNone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ova.Gattman@wtb.w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tb.wa.gov/about-us/workforce-board-legislative-track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tb.wa.gov/about-us/workforce-board-legislative-tracker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March Legislative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7239000" cy="865997"/>
          </a:xfrm>
        </p:spPr>
        <p:txBody>
          <a:bodyPr/>
          <a:lstStyle/>
          <a:p>
            <a:r>
              <a:rPr lang="en-US" dirty="0"/>
              <a:t>Nova Gattman</a:t>
            </a:r>
          </a:p>
          <a:p>
            <a:r>
              <a:rPr lang="en-US" sz="1800" dirty="0"/>
              <a:t>Deputy Executive Director</a:t>
            </a:r>
          </a:p>
          <a:p>
            <a:r>
              <a:rPr lang="en-US" sz="1800" dirty="0"/>
              <a:t>Legislative Liaison</a:t>
            </a:r>
          </a:p>
        </p:txBody>
      </p:sp>
    </p:spTree>
    <p:extLst>
      <p:ext uri="{BB962C8B-B14F-4D97-AF65-F5344CB8AC3E}">
        <p14:creationId xmlns:p14="http://schemas.microsoft.com/office/powerpoint/2010/main" val="15913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102519"/>
          </a:xfrm>
        </p:spPr>
        <p:txBody>
          <a:bodyPr/>
          <a:lstStyle/>
          <a:p>
            <a:r>
              <a:rPr lang="en-US" sz="2000" dirty="0">
                <a:hlinkClick r:id="rId3"/>
              </a:rPr>
              <a:t>nova.gattman@wtb.wa.gov</a:t>
            </a:r>
            <a:r>
              <a:rPr lang="en-US" sz="2000" dirty="0"/>
              <a:t> </a:t>
            </a:r>
          </a:p>
          <a:p>
            <a:r>
              <a:rPr lang="en-US" sz="2000" dirty="0"/>
              <a:t>wtb.wa.gov</a:t>
            </a:r>
          </a:p>
          <a:p>
            <a:r>
              <a:rPr lang="en-US" sz="2000" dirty="0"/>
              <a:t>(360) 709-4600</a:t>
            </a:r>
          </a:p>
        </p:txBody>
      </p:sp>
    </p:spTree>
    <p:extLst>
      <p:ext uri="{BB962C8B-B14F-4D97-AF65-F5344CB8AC3E}">
        <p14:creationId xmlns:p14="http://schemas.microsoft.com/office/powerpoint/2010/main" val="119437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38D22F-E9EE-4829-918C-9D62F7F9934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0" y="740833"/>
            <a:ext cx="5943600" cy="3526036"/>
          </a:xfrm>
        </p:spPr>
        <p:txBody>
          <a:bodyPr/>
          <a:lstStyle/>
          <a:p>
            <a:r>
              <a:rPr lang="en-US" dirty="0"/>
              <a:t>Staff were tracking 398 bills this </a:t>
            </a:r>
          </a:p>
          <a:p>
            <a:pPr marL="109728" indent="0">
              <a:buNone/>
            </a:pPr>
            <a:r>
              <a:rPr lang="en-US" dirty="0"/>
              <a:t>   session at the peak. </a:t>
            </a:r>
          </a:p>
          <a:p>
            <a:pPr lvl="1"/>
            <a:r>
              <a:rPr lang="en-US" sz="2100" dirty="0"/>
              <a:t>Down to 125 that are actively moving through the process. </a:t>
            </a:r>
            <a:endParaRPr lang="en-US" dirty="0"/>
          </a:p>
          <a:p>
            <a:pPr marL="411480" lvl="1" indent="0">
              <a:buNone/>
            </a:pPr>
            <a:endParaRPr lang="en-US" sz="600" dirty="0">
              <a:highlight>
                <a:srgbClr val="FFFF00"/>
              </a:highlight>
            </a:endParaRPr>
          </a:p>
          <a:p>
            <a:r>
              <a:rPr lang="en-US" dirty="0"/>
              <a:t>Workforce Board legislative site includes: </a:t>
            </a:r>
          </a:p>
          <a:p>
            <a:pPr lvl="1"/>
            <a:r>
              <a:rPr lang="en-US" sz="2100" dirty="0"/>
              <a:t>List of bills and status.</a:t>
            </a:r>
          </a:p>
          <a:p>
            <a:pPr lvl="1"/>
            <a:r>
              <a:rPr lang="en-US" sz="2100" dirty="0"/>
              <a:t>Budget requests and links to decision package write-ups.</a:t>
            </a:r>
          </a:p>
          <a:p>
            <a:pPr lvl="1"/>
            <a:r>
              <a:rPr lang="en-US" sz="2100" dirty="0"/>
              <a:t>Follow along at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https://wtb.wa.gov/about-us/workforce-board-legislative-tracker/</a:t>
            </a:r>
            <a:r>
              <a:rPr lang="en-US" sz="2100" dirty="0"/>
              <a:t>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C0F31D-B0DF-5589-7DC7-712D1C83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Staff Legislative Portfolio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3633F4-EBC4-F9DA-B088-A6178F82FE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183" y="992624"/>
            <a:ext cx="3681417" cy="1579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6DD83A-6D6E-1FD4-F308-BE0404979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0812" y="2809368"/>
            <a:ext cx="2803376" cy="1748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824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A508CC-EDCF-43FA-14E8-B30025953A1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52400" y="666750"/>
            <a:ext cx="8839200" cy="3394472"/>
          </a:xfrm>
        </p:spPr>
        <p:txBody>
          <a:bodyPr/>
          <a:lstStyle/>
          <a:p>
            <a:r>
              <a:rPr lang="en-US" sz="2200" dirty="0"/>
              <a:t>All agencies were required to submit proposed funding cuts equaling at least 6% of their budget in January. </a:t>
            </a:r>
          </a:p>
          <a:p>
            <a:pPr lvl="1"/>
            <a:r>
              <a:rPr lang="en-US" sz="2000" dirty="0"/>
              <a:t>Majority of Workforce Board proposed cuts were from state funding for school licensing and veteran program approval activities.</a:t>
            </a:r>
          </a:p>
          <a:p>
            <a:pPr lvl="1"/>
            <a:r>
              <a:rPr lang="en-US" sz="2000" dirty="0"/>
              <a:t>The Tuition Recovery Trust Fund would support these work streams through Fiscal Year 2027 (cut in state funding, proviso approval).</a:t>
            </a:r>
            <a:br>
              <a:rPr lang="en-US" sz="2000" dirty="0"/>
            </a:br>
            <a:endParaRPr lang="en-US" sz="1800" dirty="0"/>
          </a:p>
          <a:p>
            <a:r>
              <a:rPr lang="en-US" sz="2200" dirty="0"/>
              <a:t>Maintained budget items from Governor Inslee’s December 2024 proposal, including: </a:t>
            </a:r>
          </a:p>
          <a:p>
            <a:pPr lvl="1"/>
            <a:r>
              <a:rPr lang="en-US" sz="2000" dirty="0"/>
              <a:t>Career Bridge Modernization – finish line work and permanent staffing.</a:t>
            </a:r>
          </a:p>
          <a:p>
            <a:pPr lvl="1"/>
            <a:r>
              <a:rPr lang="en-US" sz="2000" dirty="0"/>
              <a:t>Long-Term Care Workforce Initiative.</a:t>
            </a:r>
            <a:br>
              <a:rPr lang="en-US" sz="2000" dirty="0"/>
            </a:br>
            <a:endParaRPr lang="en-US" sz="1800" dirty="0"/>
          </a:p>
          <a:p>
            <a:r>
              <a:rPr lang="en-US" sz="2200" dirty="0"/>
              <a:t>Legislative Budget proposals will be released next week.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6F5607-E27D-2B35-BF48-767063B8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Board State Budget Update</a:t>
            </a:r>
          </a:p>
        </p:txBody>
      </p:sp>
    </p:spTree>
    <p:extLst>
      <p:ext uri="{BB962C8B-B14F-4D97-AF65-F5344CB8AC3E}">
        <p14:creationId xmlns:p14="http://schemas.microsoft.com/office/powerpoint/2010/main" val="208739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5B717F-24F5-CDE4-5717-7475E2D1D8B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5227" y="666750"/>
            <a:ext cx="4049573" cy="3886200"/>
          </a:xfrm>
        </p:spPr>
        <p:txBody>
          <a:bodyPr>
            <a:noAutofit/>
          </a:bodyPr>
          <a:lstStyle/>
          <a:p>
            <a:r>
              <a:rPr lang="en-US" sz="2200" dirty="0"/>
              <a:t>Board staff have prepared an updated handout to be shared in chat for this meeting with bill status information. </a:t>
            </a:r>
            <a:br>
              <a:rPr lang="en-US" sz="2200" dirty="0"/>
            </a:br>
            <a:endParaRPr lang="en-US" sz="600" dirty="0"/>
          </a:p>
          <a:p>
            <a:r>
              <a:rPr lang="en-US" sz="2200" dirty="0"/>
              <a:t>Intended to be a leave-behind for follow-up after the meeting. </a:t>
            </a:r>
            <a:br>
              <a:rPr lang="en-US" sz="2200" dirty="0"/>
            </a:br>
            <a:endParaRPr lang="en-US" sz="600" dirty="0"/>
          </a:p>
          <a:p>
            <a:r>
              <a:rPr lang="en-US" sz="2200" dirty="0"/>
              <a:t>Information on many of the bills shared today is highlighted in that document. </a:t>
            </a:r>
            <a:endParaRPr lang="en-US" sz="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299BE4-1CDD-628C-0A02-03F9F1E42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8180450" cy="5715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See Our Bill Handout for More Info!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F1B9B-327E-2E1C-CFE7-326F5A9F455D}"/>
              </a:ext>
            </a:extLst>
          </p:cNvPr>
          <p:cNvSpPr txBox="1"/>
          <p:nvPr/>
        </p:nvSpPr>
        <p:spPr>
          <a:xfrm>
            <a:off x="4263350" y="3409950"/>
            <a:ext cx="4346796" cy="101566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Reminder: Bills included in today’s documents and presentation do not indicate a position on any legislation.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F384E9-30B4-D02D-C8FA-DC5F3DB13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819150"/>
            <a:ext cx="4948696" cy="22916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741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Selection of </a:t>
            </a:r>
            <a:br>
              <a:rPr lang="en-US" dirty="0"/>
            </a:br>
            <a:r>
              <a:rPr lang="en-US" dirty="0"/>
              <a:t>Workforce Bills of Interest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7239000" cy="865997"/>
          </a:xfrm>
        </p:spPr>
        <p:txBody>
          <a:bodyPr/>
          <a:lstStyle/>
          <a:p>
            <a:r>
              <a:rPr lang="en-US" sz="2000" i="1" dirty="0"/>
              <a:t>For more bill summaries, see our legislative tracker handout, provided electronically.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F6DFE9-119C-134E-BA95-D9DB176FA197}"/>
              </a:ext>
            </a:extLst>
          </p:cNvPr>
          <p:cNvSpPr txBox="1"/>
          <p:nvPr/>
        </p:nvSpPr>
        <p:spPr>
          <a:xfrm>
            <a:off x="4083312" y="401955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To review our Legislative activities online: 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https://wtb.wa.gov/about-us/workforce-board-legislative-tracker/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823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8D8A8A-439B-09DB-2DB8-FDF866CE5EF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81000" y="874514"/>
            <a:ext cx="8229600" cy="3394472"/>
          </a:xfrm>
        </p:spPr>
        <p:txBody>
          <a:bodyPr/>
          <a:lstStyle/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Prime Sponsor: Rep. </a:t>
            </a:r>
            <a:r>
              <a:rPr lang="en-US" dirty="0">
                <a:solidFill>
                  <a:schemeClr val="accent1"/>
                </a:solidFill>
              </a:rPr>
              <a:t>Shavers</a:t>
            </a:r>
            <a:endParaRPr lang="en-US" sz="2400" dirty="0">
              <a:solidFill>
                <a:schemeClr val="accent1"/>
              </a:solidFill>
            </a:endParaRPr>
          </a:p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Status: Senate Early Learning &amp; K-12 Education – Exec Session 3/20.</a:t>
            </a:r>
            <a:br>
              <a:rPr lang="en-US" sz="2400" dirty="0">
                <a:solidFill>
                  <a:schemeClr val="accent1"/>
                </a:solidFill>
              </a:rPr>
            </a:br>
            <a:endParaRPr lang="en-US" sz="1000" dirty="0">
              <a:solidFill>
                <a:schemeClr val="accent1"/>
              </a:solidFill>
            </a:endParaRPr>
          </a:p>
          <a:p>
            <a:r>
              <a:rPr lang="en-US" sz="2000" dirty="0"/>
              <a:t>Updates the CTE Task Force – passed into law in 2024. </a:t>
            </a:r>
          </a:p>
          <a:p>
            <a:pPr lvl="1"/>
            <a:r>
              <a:rPr lang="en-US" sz="1800" dirty="0"/>
              <a:t>Wade Larson represents the Workforce Board on this group.</a:t>
            </a:r>
            <a:br>
              <a:rPr lang="en-US" sz="1800" dirty="0"/>
            </a:br>
            <a:endParaRPr lang="en-US" sz="1000" dirty="0"/>
          </a:p>
          <a:p>
            <a:r>
              <a:rPr lang="en-US" sz="2000" dirty="0"/>
              <a:t>Adds a new responsibility to include an analysis of maritime industry pathways.	</a:t>
            </a:r>
          </a:p>
          <a:p>
            <a:pPr lvl="1"/>
            <a:r>
              <a:rPr lang="en-US" sz="1800" dirty="0"/>
              <a:t>Includes recommendation development of opportunities for programs that lead to or articulate to those approved by the Coast Guard.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26B81C-6972-423D-E261-36FC545C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1167 – Maritime Careers TF</a:t>
            </a:r>
          </a:p>
        </p:txBody>
      </p:sp>
    </p:spTree>
    <p:extLst>
      <p:ext uri="{BB962C8B-B14F-4D97-AF65-F5344CB8AC3E}">
        <p14:creationId xmlns:p14="http://schemas.microsoft.com/office/powerpoint/2010/main" val="4232379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CC393-4E53-739D-601E-B1E6B01C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1273 – Dual Credit Program Access	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89B816F8-2631-FD5E-FBE1-23CCD63969B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04800" y="800100"/>
            <a:ext cx="8229600" cy="3543300"/>
          </a:xfrm>
        </p:spPr>
        <p:txBody>
          <a:bodyPr/>
          <a:lstStyle/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Prime Sponsor: Rep. Paul</a:t>
            </a:r>
          </a:p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Status: Senate Higher Education &amp; Workforce – Exec Session</a:t>
            </a:r>
            <a:r>
              <a:rPr lang="en-US" dirty="0">
                <a:solidFill>
                  <a:schemeClr val="accent1"/>
                </a:solidFill>
              </a:rPr>
              <a:t> scheduled 3/24.</a:t>
            </a:r>
            <a:endParaRPr lang="en-US" sz="2400" dirty="0">
              <a:solidFill>
                <a:schemeClr val="accent1"/>
              </a:solidFill>
            </a:endParaRPr>
          </a:p>
          <a:p>
            <a:pPr marL="109728" indent="0">
              <a:buNone/>
            </a:pPr>
            <a:endParaRPr lang="en-US" sz="600" dirty="0">
              <a:solidFill>
                <a:schemeClr val="accent1"/>
              </a:solidFill>
            </a:endParaRPr>
          </a:p>
          <a:p>
            <a:r>
              <a:rPr lang="en-US" sz="2000" dirty="0"/>
              <a:t>Continues a grant-funded pilot program (SBCTC lead, with OSPI) to increase CTE dual credit and credential attainment in prof/tech programs.</a:t>
            </a:r>
          </a:p>
          <a:p>
            <a:pPr lvl="1"/>
            <a:r>
              <a:rPr lang="en-US" sz="1800" dirty="0"/>
              <a:t>Grant funds can support: Catalogue of dual credit programs, aligning CTE dual credit with postsecondary pathways, and TA/PD for developing and awarding dual credit.</a:t>
            </a:r>
            <a:br>
              <a:rPr lang="en-US" sz="1800" dirty="0"/>
            </a:br>
            <a:endParaRPr lang="en-US" sz="600" dirty="0"/>
          </a:p>
          <a:p>
            <a:r>
              <a:rPr lang="en-US" sz="2000" dirty="0"/>
              <a:t>SBCTC, w/ OSPI, will report to the Legislature with a final report in August 2027 with recommendations for improving state dual credit policies, career counseling on dual credit, and increasing access.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82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3C0346-354C-68AA-3094-36080D7373F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04800" y="819150"/>
            <a:ext cx="8229600" cy="3394472"/>
          </a:xfrm>
        </p:spPr>
        <p:txBody>
          <a:bodyPr/>
          <a:lstStyle/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Prime Sponsor: Rep. Connors</a:t>
            </a:r>
          </a:p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Status: House Education – Exec Session Scheduled 2/18.</a:t>
            </a:r>
            <a:br>
              <a:rPr lang="en-US" sz="2400" dirty="0">
                <a:solidFill>
                  <a:schemeClr val="accent1"/>
                </a:solidFill>
              </a:rPr>
            </a:br>
            <a:endParaRPr lang="en-US" sz="600" dirty="0">
              <a:solidFill>
                <a:schemeClr val="accent1"/>
              </a:solidFill>
            </a:endParaRPr>
          </a:p>
          <a:p>
            <a:r>
              <a:rPr lang="en-US" sz="2000" dirty="0"/>
              <a:t>Updates the CTE TF (</a:t>
            </a:r>
            <a:r>
              <a:rPr lang="en-US" sz="2000" i="1" dirty="0"/>
              <a:t>referenced in HB 1167</a:t>
            </a:r>
            <a:r>
              <a:rPr lang="en-US" sz="2000" dirty="0"/>
              <a:t>) to include examining barriers to training, certification, and employment for 16-17 y/o students who have completed CTE programs. </a:t>
            </a:r>
          </a:p>
          <a:p>
            <a:r>
              <a:rPr lang="en-US" sz="2000" dirty="0"/>
              <a:t>The group should make recommendations on barrier removal for categories of work for minors who have a license from another agency, hour restrictions, and other training and employment barriers.</a:t>
            </a:r>
          </a:p>
          <a:p>
            <a:r>
              <a:rPr lang="en-US" sz="2000" dirty="0"/>
              <a:t>Report due from OSPI to the Legislature November 15, 2026.</a:t>
            </a:r>
          </a:p>
          <a:p>
            <a:r>
              <a:rPr lang="en-US" sz="2000" dirty="0"/>
              <a:t>The TF is extended through June 30, 2027 (currently 2026).  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281905-308E-88D9-FEA5-F0837B52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1414 – CTE Careers Work Group</a:t>
            </a:r>
          </a:p>
        </p:txBody>
      </p:sp>
    </p:spTree>
    <p:extLst>
      <p:ext uri="{BB962C8B-B14F-4D97-AF65-F5344CB8AC3E}">
        <p14:creationId xmlns:p14="http://schemas.microsoft.com/office/powerpoint/2010/main" val="132494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770FE7-828D-FD73-8441-29A0951B036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Prime Sponsor: Sen. Boehnke/Rep. Entenman</a:t>
            </a:r>
          </a:p>
          <a:p>
            <a:pPr marL="109728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Status: </a:t>
            </a:r>
            <a:r>
              <a:rPr lang="en-US" dirty="0">
                <a:solidFill>
                  <a:schemeClr val="accent1"/>
                </a:solidFill>
              </a:rPr>
              <a:t>Awaiting a hearing in House Appropriations.</a:t>
            </a:r>
            <a:br>
              <a:rPr lang="en-US" sz="2400" dirty="0">
                <a:solidFill>
                  <a:schemeClr val="accent1"/>
                </a:solidFill>
              </a:rPr>
            </a:br>
            <a:endParaRPr lang="en-US" sz="1100" dirty="0">
              <a:solidFill>
                <a:schemeClr val="accent1"/>
              </a:solidFill>
            </a:endParaRPr>
          </a:p>
          <a:p>
            <a:r>
              <a:rPr lang="en-US" sz="2000" dirty="0"/>
              <a:t>SBCTC request legislation that would allow for a tuition waiver for all individuals participating in a high school equivalency (GED) certificate program. </a:t>
            </a:r>
          </a:p>
          <a:p>
            <a:pPr lvl="1"/>
            <a:r>
              <a:rPr lang="en-US" sz="1800" dirty="0"/>
              <a:t>Specifically, the bill removes the limit that waivers may only be offered for individuals 19 years of age and older.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7DA088-A7F8-3698-9118-6C9D45EC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5542 – HS Completers/CTC Tuition</a:t>
            </a:r>
          </a:p>
        </p:txBody>
      </p:sp>
    </p:spTree>
    <p:extLst>
      <p:ext uri="{BB962C8B-B14F-4D97-AF65-F5344CB8AC3E}">
        <p14:creationId xmlns:p14="http://schemas.microsoft.com/office/powerpoint/2010/main" val="3697088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5 Presentation Template">
  <a:themeElements>
    <a:clrScheme name="Workforce Board">
      <a:dk1>
        <a:sysClr val="windowText" lastClr="000000"/>
      </a:dk1>
      <a:lt1>
        <a:srgbClr val="FFFFFF"/>
      </a:lt1>
      <a:dk2>
        <a:srgbClr val="012A60"/>
      </a:dk2>
      <a:lt2>
        <a:srgbClr val="EEEEF0"/>
      </a:lt2>
      <a:accent1>
        <a:srgbClr val="54979A"/>
      </a:accent1>
      <a:accent2>
        <a:srgbClr val="E46C0A"/>
      </a:accent2>
      <a:accent3>
        <a:srgbClr val="800080"/>
      </a:accent3>
      <a:accent4>
        <a:srgbClr val="FBD226"/>
      </a:accent4>
      <a:accent5>
        <a:srgbClr val="3F6E8C"/>
      </a:accent5>
      <a:accent6>
        <a:srgbClr val="626A77"/>
      </a:accent6>
      <a:hlink>
        <a:srgbClr val="000000"/>
      </a:hlink>
      <a:folHlink>
        <a:srgbClr val="000000"/>
      </a:folHlink>
    </a:clrScheme>
    <a:fontScheme name="Template 2 - Plain">
      <a:majorFont>
        <a:latin typeface="Berlin Sans FB"/>
        <a:ea typeface=""/>
        <a:cs typeface=""/>
      </a:majorFont>
      <a:minorFont>
        <a:latin typeface="Candar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Presentation Template</Template>
  <TotalTime>4423</TotalTime>
  <Words>705</Words>
  <Application>Microsoft Office PowerPoint</Application>
  <PresentationFormat>On-screen Show (16:9)</PresentationFormat>
  <Paragraphs>64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Candara</vt:lpstr>
      <vt:lpstr>Georgia</vt:lpstr>
      <vt:lpstr>Myriad Pro</vt:lpstr>
      <vt:lpstr>Segoe UI</vt:lpstr>
      <vt:lpstr>Wingdings</vt:lpstr>
      <vt:lpstr>Wingdings 2</vt:lpstr>
      <vt:lpstr>2015 Presentation Template</vt:lpstr>
      <vt:lpstr>March Legislative Update</vt:lpstr>
      <vt:lpstr>Board Staff Legislative Portfolio</vt:lpstr>
      <vt:lpstr>Workforce Board State Budget Update</vt:lpstr>
      <vt:lpstr>See Our Bill Handout for More Info!</vt:lpstr>
      <vt:lpstr>A Selection of  Workforce Bills of Interest</vt:lpstr>
      <vt:lpstr>1167 – Maritime Careers TF</vt:lpstr>
      <vt:lpstr>1273 – Dual Credit Program Access </vt:lpstr>
      <vt:lpstr>1414 – CTE Careers Work Group</vt:lpstr>
      <vt:lpstr>5542 – HS Completers/CTC Tuition</vt:lpstr>
      <vt:lpstr>QUESTIONS?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</dc:creator>
  <cp:lastModifiedBy>Gattman, Nova (WTB)</cp:lastModifiedBy>
  <cp:revision>111</cp:revision>
  <cp:lastPrinted>2024-02-14T23:22:52Z</cp:lastPrinted>
  <dcterms:created xsi:type="dcterms:W3CDTF">2017-08-15T15:52:25Z</dcterms:created>
  <dcterms:modified xsi:type="dcterms:W3CDTF">2025-03-20T15:55:24Z</dcterms:modified>
</cp:coreProperties>
</file>