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1"/>
  </p:notesMasterIdLst>
  <p:handoutMasterIdLst>
    <p:handoutMasterId r:id="rId22"/>
  </p:handoutMasterIdLst>
  <p:sldIdLst>
    <p:sldId id="259" r:id="rId5"/>
    <p:sldId id="283" r:id="rId6"/>
    <p:sldId id="262" r:id="rId7"/>
    <p:sldId id="263" r:id="rId8"/>
    <p:sldId id="264" r:id="rId9"/>
    <p:sldId id="269" r:id="rId10"/>
    <p:sldId id="265" r:id="rId11"/>
    <p:sldId id="271" r:id="rId12"/>
    <p:sldId id="275" r:id="rId13"/>
    <p:sldId id="350" r:id="rId14"/>
    <p:sldId id="288" r:id="rId15"/>
    <p:sldId id="281" r:id="rId16"/>
    <p:sldId id="282" r:id="rId17"/>
    <p:sldId id="278" r:id="rId18"/>
    <p:sldId id="279"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538" autoAdjust="0"/>
  </p:normalViewPr>
  <p:slideViewPr>
    <p:cSldViewPr snapToGrid="0">
      <p:cViewPr varScale="1">
        <p:scale>
          <a:sx n="99" d="100"/>
          <a:sy n="99" d="100"/>
        </p:scale>
        <p:origin x="1032" y="8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5C80A-9D41-4B25-9835-C3683901EDA0}"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6C9E96DE-7872-4B9F-89C2-24E8B0E7AC68}">
      <dgm:prSet/>
      <dgm:spPr/>
      <dgm:t>
        <a:bodyPr/>
        <a:lstStyle/>
        <a:p>
          <a:r>
            <a:rPr lang="en-US"/>
            <a:t>Washington state job growth from 2023 to 2032 projected at 12.8%</a:t>
          </a:r>
        </a:p>
      </dgm:t>
    </dgm:pt>
    <dgm:pt modelId="{BBA0995F-6248-4CC9-97FC-F9F87DE44039}" type="parTrans" cxnId="{385F9480-863B-45E5-969F-6F9994FF96C8}">
      <dgm:prSet/>
      <dgm:spPr/>
      <dgm:t>
        <a:bodyPr/>
        <a:lstStyle/>
        <a:p>
          <a:endParaRPr lang="en-US"/>
        </a:p>
      </dgm:t>
    </dgm:pt>
    <dgm:pt modelId="{ADEBF5F9-11A5-439B-BAFF-BE1AB24A104D}" type="sibTrans" cxnId="{385F9480-863B-45E5-969F-6F9994FF96C8}">
      <dgm:prSet/>
      <dgm:spPr/>
      <dgm:t>
        <a:bodyPr/>
        <a:lstStyle/>
        <a:p>
          <a:endParaRPr lang="en-US"/>
        </a:p>
      </dgm:t>
    </dgm:pt>
    <dgm:pt modelId="{C6C092BD-F5A6-4EFF-9942-985F48D769A7}">
      <dgm:prSet/>
      <dgm:spPr/>
      <dgm:t>
        <a:bodyPr/>
        <a:lstStyle/>
        <a:p>
          <a:r>
            <a:rPr lang="en-US"/>
            <a:t>Projected shortfall of nearly 600,000 credentialed workers over the decade</a:t>
          </a:r>
        </a:p>
      </dgm:t>
    </dgm:pt>
    <dgm:pt modelId="{4000D425-46AD-4926-BE8B-F17C56E2398D}" type="parTrans" cxnId="{68EBC0C6-8142-44F5-9261-F852F8AF71BA}">
      <dgm:prSet/>
      <dgm:spPr/>
      <dgm:t>
        <a:bodyPr/>
        <a:lstStyle/>
        <a:p>
          <a:endParaRPr lang="en-US"/>
        </a:p>
      </dgm:t>
    </dgm:pt>
    <dgm:pt modelId="{8E579ABE-D4D2-48EC-8EEC-275153F5E545}" type="sibTrans" cxnId="{68EBC0C6-8142-44F5-9261-F852F8AF71BA}">
      <dgm:prSet/>
      <dgm:spPr/>
      <dgm:t>
        <a:bodyPr/>
        <a:lstStyle/>
        <a:p>
          <a:endParaRPr lang="en-US"/>
        </a:p>
      </dgm:t>
    </dgm:pt>
    <dgm:pt modelId="{93EA0C7C-D1F8-4FC5-AA0F-8A6CBDAB061D}">
      <dgm:prSet/>
      <dgm:spPr/>
      <dgm:t>
        <a:bodyPr/>
        <a:lstStyle/>
        <a:p>
          <a:r>
            <a:rPr lang="en-US"/>
            <a:t>An “oversupply” of uncredentialed workers (high school credential or less)</a:t>
          </a:r>
        </a:p>
      </dgm:t>
    </dgm:pt>
    <dgm:pt modelId="{F69BD72B-54A6-475D-8DD3-3CC59EB08BF5}" type="parTrans" cxnId="{4F3A3B0A-4AF2-443B-8E2E-F864EA3D8D3F}">
      <dgm:prSet/>
      <dgm:spPr/>
      <dgm:t>
        <a:bodyPr/>
        <a:lstStyle/>
        <a:p>
          <a:endParaRPr lang="en-US"/>
        </a:p>
      </dgm:t>
    </dgm:pt>
    <dgm:pt modelId="{481A2171-1BC4-4862-A9A8-2D8884FE8611}" type="sibTrans" cxnId="{4F3A3B0A-4AF2-443B-8E2E-F864EA3D8D3F}">
      <dgm:prSet/>
      <dgm:spPr/>
      <dgm:t>
        <a:bodyPr/>
        <a:lstStyle/>
        <a:p>
          <a:endParaRPr lang="en-US"/>
        </a:p>
      </dgm:t>
    </dgm:pt>
    <dgm:pt modelId="{23820E47-83B8-4FE0-8707-21C6240F10FE}">
      <dgm:prSet/>
      <dgm:spPr/>
      <dgm:t>
        <a:bodyPr/>
        <a:lstStyle/>
        <a:p>
          <a:r>
            <a:rPr lang="en-US"/>
            <a:t>Estimated 498,000 Washington adults hold </a:t>
          </a:r>
          <a:r>
            <a:rPr lang="en-US" u="sng"/>
            <a:t>less</a:t>
          </a:r>
          <a:r>
            <a:rPr lang="en-US"/>
            <a:t> than a high school diploma or equivalent</a:t>
          </a:r>
        </a:p>
      </dgm:t>
    </dgm:pt>
    <dgm:pt modelId="{A55E7573-6254-442D-B825-2698741855D5}" type="parTrans" cxnId="{4E35AADF-C2D8-48AB-B98D-130D1B0F3F25}">
      <dgm:prSet/>
      <dgm:spPr/>
      <dgm:t>
        <a:bodyPr/>
        <a:lstStyle/>
        <a:p>
          <a:endParaRPr lang="en-US"/>
        </a:p>
      </dgm:t>
    </dgm:pt>
    <dgm:pt modelId="{61AFE173-50F4-4D95-98D9-9D0D306B90F9}" type="sibTrans" cxnId="{4E35AADF-C2D8-48AB-B98D-130D1B0F3F25}">
      <dgm:prSet/>
      <dgm:spPr/>
      <dgm:t>
        <a:bodyPr/>
        <a:lstStyle/>
        <a:p>
          <a:endParaRPr lang="en-US"/>
        </a:p>
      </dgm:t>
    </dgm:pt>
    <dgm:pt modelId="{D5B84E25-8985-4EEE-8C6A-1828566DD576}">
      <dgm:prSet/>
      <dgm:spPr/>
      <dgm:t>
        <a:bodyPr/>
        <a:lstStyle/>
        <a:p>
          <a:r>
            <a:rPr lang="en-US"/>
            <a:t>Sources: Washington Roundtable, US Census Data</a:t>
          </a:r>
        </a:p>
      </dgm:t>
    </dgm:pt>
    <dgm:pt modelId="{33742DCD-56FD-4CD1-83DA-6391081D2679}" type="parTrans" cxnId="{E6AB256D-DE15-4E29-9C8D-E4255840CED9}">
      <dgm:prSet/>
      <dgm:spPr/>
      <dgm:t>
        <a:bodyPr/>
        <a:lstStyle/>
        <a:p>
          <a:endParaRPr lang="en-US"/>
        </a:p>
      </dgm:t>
    </dgm:pt>
    <dgm:pt modelId="{E934A8F4-0AD5-4A41-9B04-8AEB3AC3B701}" type="sibTrans" cxnId="{E6AB256D-DE15-4E29-9C8D-E4255840CED9}">
      <dgm:prSet/>
      <dgm:spPr/>
      <dgm:t>
        <a:bodyPr/>
        <a:lstStyle/>
        <a:p>
          <a:endParaRPr lang="en-US"/>
        </a:p>
      </dgm:t>
    </dgm:pt>
    <dgm:pt modelId="{C0D62AB8-DE66-4D73-B427-A1BECC09756A}" type="pres">
      <dgm:prSet presAssocID="{F955C80A-9D41-4B25-9835-C3683901EDA0}" presName="vert0" presStyleCnt="0">
        <dgm:presLayoutVars>
          <dgm:dir/>
          <dgm:animOne val="branch"/>
          <dgm:animLvl val="lvl"/>
        </dgm:presLayoutVars>
      </dgm:prSet>
      <dgm:spPr/>
    </dgm:pt>
    <dgm:pt modelId="{33417CA0-115C-4E4F-8253-47565BB28802}" type="pres">
      <dgm:prSet presAssocID="{6C9E96DE-7872-4B9F-89C2-24E8B0E7AC68}" presName="thickLine" presStyleLbl="alignNode1" presStyleIdx="0" presStyleCnt="5"/>
      <dgm:spPr/>
    </dgm:pt>
    <dgm:pt modelId="{95D8D585-5E44-4303-9D95-93FA78E428E2}" type="pres">
      <dgm:prSet presAssocID="{6C9E96DE-7872-4B9F-89C2-24E8B0E7AC68}" presName="horz1" presStyleCnt="0"/>
      <dgm:spPr/>
    </dgm:pt>
    <dgm:pt modelId="{5A06868F-D48E-4C3F-86FE-8F39FE9CE16F}" type="pres">
      <dgm:prSet presAssocID="{6C9E96DE-7872-4B9F-89C2-24E8B0E7AC68}" presName="tx1" presStyleLbl="revTx" presStyleIdx="0" presStyleCnt="5"/>
      <dgm:spPr/>
    </dgm:pt>
    <dgm:pt modelId="{6A84651F-0706-4289-B503-48D3435F06EE}" type="pres">
      <dgm:prSet presAssocID="{6C9E96DE-7872-4B9F-89C2-24E8B0E7AC68}" presName="vert1" presStyleCnt="0"/>
      <dgm:spPr/>
    </dgm:pt>
    <dgm:pt modelId="{86B742C9-E143-4124-9CD3-FBCB3F411975}" type="pres">
      <dgm:prSet presAssocID="{C6C092BD-F5A6-4EFF-9942-985F48D769A7}" presName="thickLine" presStyleLbl="alignNode1" presStyleIdx="1" presStyleCnt="5"/>
      <dgm:spPr/>
    </dgm:pt>
    <dgm:pt modelId="{6C150C49-3893-4550-859D-E853BB52D39A}" type="pres">
      <dgm:prSet presAssocID="{C6C092BD-F5A6-4EFF-9942-985F48D769A7}" presName="horz1" presStyleCnt="0"/>
      <dgm:spPr/>
    </dgm:pt>
    <dgm:pt modelId="{626F0372-467C-41F1-AC7D-CD226EF49E38}" type="pres">
      <dgm:prSet presAssocID="{C6C092BD-F5A6-4EFF-9942-985F48D769A7}" presName="tx1" presStyleLbl="revTx" presStyleIdx="1" presStyleCnt="5"/>
      <dgm:spPr/>
    </dgm:pt>
    <dgm:pt modelId="{46663406-8292-4DBF-B10A-F507ADB2B710}" type="pres">
      <dgm:prSet presAssocID="{C6C092BD-F5A6-4EFF-9942-985F48D769A7}" presName="vert1" presStyleCnt="0"/>
      <dgm:spPr/>
    </dgm:pt>
    <dgm:pt modelId="{BCC48128-CB24-44E6-BB48-66765BA11568}" type="pres">
      <dgm:prSet presAssocID="{93EA0C7C-D1F8-4FC5-AA0F-8A6CBDAB061D}" presName="thickLine" presStyleLbl="alignNode1" presStyleIdx="2" presStyleCnt="5"/>
      <dgm:spPr/>
    </dgm:pt>
    <dgm:pt modelId="{72F0CB2B-773A-4936-A86A-331AFED8A8D6}" type="pres">
      <dgm:prSet presAssocID="{93EA0C7C-D1F8-4FC5-AA0F-8A6CBDAB061D}" presName="horz1" presStyleCnt="0"/>
      <dgm:spPr/>
    </dgm:pt>
    <dgm:pt modelId="{11D4A3A3-0665-41F0-9984-30D619F8A78D}" type="pres">
      <dgm:prSet presAssocID="{93EA0C7C-D1F8-4FC5-AA0F-8A6CBDAB061D}" presName="tx1" presStyleLbl="revTx" presStyleIdx="2" presStyleCnt="5"/>
      <dgm:spPr/>
    </dgm:pt>
    <dgm:pt modelId="{E5770CB8-2064-4980-80C5-EDFE4181C563}" type="pres">
      <dgm:prSet presAssocID="{93EA0C7C-D1F8-4FC5-AA0F-8A6CBDAB061D}" presName="vert1" presStyleCnt="0"/>
      <dgm:spPr/>
    </dgm:pt>
    <dgm:pt modelId="{BCC9FDF1-7667-4EA0-86BC-1BF6642F46B9}" type="pres">
      <dgm:prSet presAssocID="{23820E47-83B8-4FE0-8707-21C6240F10FE}" presName="thickLine" presStyleLbl="alignNode1" presStyleIdx="3" presStyleCnt="5"/>
      <dgm:spPr/>
    </dgm:pt>
    <dgm:pt modelId="{F1B0C67C-79DE-4625-95D0-CBBDD0D5EE6F}" type="pres">
      <dgm:prSet presAssocID="{23820E47-83B8-4FE0-8707-21C6240F10FE}" presName="horz1" presStyleCnt="0"/>
      <dgm:spPr/>
    </dgm:pt>
    <dgm:pt modelId="{6A5D1084-BE49-423A-A2E1-5FF4142962EB}" type="pres">
      <dgm:prSet presAssocID="{23820E47-83B8-4FE0-8707-21C6240F10FE}" presName="tx1" presStyleLbl="revTx" presStyleIdx="3" presStyleCnt="5"/>
      <dgm:spPr/>
    </dgm:pt>
    <dgm:pt modelId="{B7A88C54-EEBD-4755-B5B7-52FD96DF669A}" type="pres">
      <dgm:prSet presAssocID="{23820E47-83B8-4FE0-8707-21C6240F10FE}" presName="vert1" presStyleCnt="0"/>
      <dgm:spPr/>
    </dgm:pt>
    <dgm:pt modelId="{9CE9C3F1-F773-4FD6-87A8-040D0F163DF9}" type="pres">
      <dgm:prSet presAssocID="{D5B84E25-8985-4EEE-8C6A-1828566DD576}" presName="thickLine" presStyleLbl="alignNode1" presStyleIdx="4" presStyleCnt="5"/>
      <dgm:spPr/>
    </dgm:pt>
    <dgm:pt modelId="{F8B3873D-92F1-4066-A6D8-977B220DCE6D}" type="pres">
      <dgm:prSet presAssocID="{D5B84E25-8985-4EEE-8C6A-1828566DD576}" presName="horz1" presStyleCnt="0"/>
      <dgm:spPr/>
    </dgm:pt>
    <dgm:pt modelId="{E3FAE7F7-5E82-4DF2-B29B-62192D8C9927}" type="pres">
      <dgm:prSet presAssocID="{D5B84E25-8985-4EEE-8C6A-1828566DD576}" presName="tx1" presStyleLbl="revTx" presStyleIdx="4" presStyleCnt="5"/>
      <dgm:spPr/>
    </dgm:pt>
    <dgm:pt modelId="{EE2D5A1F-238D-403E-9B8D-0120C76BD4FD}" type="pres">
      <dgm:prSet presAssocID="{D5B84E25-8985-4EEE-8C6A-1828566DD576}" presName="vert1" presStyleCnt="0"/>
      <dgm:spPr/>
    </dgm:pt>
  </dgm:ptLst>
  <dgm:cxnLst>
    <dgm:cxn modelId="{4A566004-103E-4B21-B42C-6E2870B90C98}" type="presOf" srcId="{93EA0C7C-D1F8-4FC5-AA0F-8A6CBDAB061D}" destId="{11D4A3A3-0665-41F0-9984-30D619F8A78D}" srcOrd="0" destOrd="0" presId="urn:microsoft.com/office/officeart/2008/layout/LinedList"/>
    <dgm:cxn modelId="{A9E7D208-2AA7-4B07-A690-FD6719DB8DCD}" type="presOf" srcId="{23820E47-83B8-4FE0-8707-21C6240F10FE}" destId="{6A5D1084-BE49-423A-A2E1-5FF4142962EB}" srcOrd="0" destOrd="0" presId="urn:microsoft.com/office/officeart/2008/layout/LinedList"/>
    <dgm:cxn modelId="{4F3A3B0A-4AF2-443B-8E2E-F864EA3D8D3F}" srcId="{F955C80A-9D41-4B25-9835-C3683901EDA0}" destId="{93EA0C7C-D1F8-4FC5-AA0F-8A6CBDAB061D}" srcOrd="2" destOrd="0" parTransId="{F69BD72B-54A6-475D-8DD3-3CC59EB08BF5}" sibTransId="{481A2171-1BC4-4862-A9A8-2D8884FE8611}"/>
    <dgm:cxn modelId="{79844C44-F247-4C4E-8214-2CB27E97F0FE}" type="presOf" srcId="{6C9E96DE-7872-4B9F-89C2-24E8B0E7AC68}" destId="{5A06868F-D48E-4C3F-86FE-8F39FE9CE16F}" srcOrd="0" destOrd="0" presId="urn:microsoft.com/office/officeart/2008/layout/LinedList"/>
    <dgm:cxn modelId="{E6AB256D-DE15-4E29-9C8D-E4255840CED9}" srcId="{F955C80A-9D41-4B25-9835-C3683901EDA0}" destId="{D5B84E25-8985-4EEE-8C6A-1828566DD576}" srcOrd="4" destOrd="0" parTransId="{33742DCD-56FD-4CD1-83DA-6391081D2679}" sibTransId="{E934A8F4-0AD5-4A41-9B04-8AEB3AC3B701}"/>
    <dgm:cxn modelId="{385F9480-863B-45E5-969F-6F9994FF96C8}" srcId="{F955C80A-9D41-4B25-9835-C3683901EDA0}" destId="{6C9E96DE-7872-4B9F-89C2-24E8B0E7AC68}" srcOrd="0" destOrd="0" parTransId="{BBA0995F-6248-4CC9-97FC-F9F87DE44039}" sibTransId="{ADEBF5F9-11A5-439B-BAFF-BE1AB24A104D}"/>
    <dgm:cxn modelId="{8D4DE7AA-89A9-4761-B6E5-6465D707EB9E}" type="presOf" srcId="{D5B84E25-8985-4EEE-8C6A-1828566DD576}" destId="{E3FAE7F7-5E82-4DF2-B29B-62192D8C9927}" srcOrd="0" destOrd="0" presId="urn:microsoft.com/office/officeart/2008/layout/LinedList"/>
    <dgm:cxn modelId="{17A70DAE-BB6D-47A4-99EE-691FDD354ED2}" type="presOf" srcId="{F955C80A-9D41-4B25-9835-C3683901EDA0}" destId="{C0D62AB8-DE66-4D73-B427-A1BECC09756A}" srcOrd="0" destOrd="0" presId="urn:microsoft.com/office/officeart/2008/layout/LinedList"/>
    <dgm:cxn modelId="{9A0B0AC5-97EC-4D62-A432-77940C6623B0}" type="presOf" srcId="{C6C092BD-F5A6-4EFF-9942-985F48D769A7}" destId="{626F0372-467C-41F1-AC7D-CD226EF49E38}" srcOrd="0" destOrd="0" presId="urn:microsoft.com/office/officeart/2008/layout/LinedList"/>
    <dgm:cxn modelId="{68EBC0C6-8142-44F5-9261-F852F8AF71BA}" srcId="{F955C80A-9D41-4B25-9835-C3683901EDA0}" destId="{C6C092BD-F5A6-4EFF-9942-985F48D769A7}" srcOrd="1" destOrd="0" parTransId="{4000D425-46AD-4926-BE8B-F17C56E2398D}" sibTransId="{8E579ABE-D4D2-48EC-8EEC-275153F5E545}"/>
    <dgm:cxn modelId="{4E35AADF-C2D8-48AB-B98D-130D1B0F3F25}" srcId="{F955C80A-9D41-4B25-9835-C3683901EDA0}" destId="{23820E47-83B8-4FE0-8707-21C6240F10FE}" srcOrd="3" destOrd="0" parTransId="{A55E7573-6254-442D-B825-2698741855D5}" sibTransId="{61AFE173-50F4-4D95-98D9-9D0D306B90F9}"/>
    <dgm:cxn modelId="{1D443792-6F17-44B1-8EDC-8AE2429C9963}" type="presParOf" srcId="{C0D62AB8-DE66-4D73-B427-A1BECC09756A}" destId="{33417CA0-115C-4E4F-8253-47565BB28802}" srcOrd="0" destOrd="0" presId="urn:microsoft.com/office/officeart/2008/layout/LinedList"/>
    <dgm:cxn modelId="{0EDF16EA-E9E9-435D-9E05-1EB0270D1FFF}" type="presParOf" srcId="{C0D62AB8-DE66-4D73-B427-A1BECC09756A}" destId="{95D8D585-5E44-4303-9D95-93FA78E428E2}" srcOrd="1" destOrd="0" presId="urn:microsoft.com/office/officeart/2008/layout/LinedList"/>
    <dgm:cxn modelId="{8DA4433D-2057-4562-9468-C1F9E7817A93}" type="presParOf" srcId="{95D8D585-5E44-4303-9D95-93FA78E428E2}" destId="{5A06868F-D48E-4C3F-86FE-8F39FE9CE16F}" srcOrd="0" destOrd="0" presId="urn:microsoft.com/office/officeart/2008/layout/LinedList"/>
    <dgm:cxn modelId="{53BF4A8D-0A10-4A03-A27B-ABA4DE90FCCF}" type="presParOf" srcId="{95D8D585-5E44-4303-9D95-93FA78E428E2}" destId="{6A84651F-0706-4289-B503-48D3435F06EE}" srcOrd="1" destOrd="0" presId="urn:microsoft.com/office/officeart/2008/layout/LinedList"/>
    <dgm:cxn modelId="{A724ED85-DA71-4FD3-83E4-ACA9BC96E784}" type="presParOf" srcId="{C0D62AB8-DE66-4D73-B427-A1BECC09756A}" destId="{86B742C9-E143-4124-9CD3-FBCB3F411975}" srcOrd="2" destOrd="0" presId="urn:microsoft.com/office/officeart/2008/layout/LinedList"/>
    <dgm:cxn modelId="{7C49DFB6-7F75-4D90-9F43-B2BDDA0565DF}" type="presParOf" srcId="{C0D62AB8-DE66-4D73-B427-A1BECC09756A}" destId="{6C150C49-3893-4550-859D-E853BB52D39A}" srcOrd="3" destOrd="0" presId="urn:microsoft.com/office/officeart/2008/layout/LinedList"/>
    <dgm:cxn modelId="{2A519700-281F-4336-A13D-67A2F29B24D1}" type="presParOf" srcId="{6C150C49-3893-4550-859D-E853BB52D39A}" destId="{626F0372-467C-41F1-AC7D-CD226EF49E38}" srcOrd="0" destOrd="0" presId="urn:microsoft.com/office/officeart/2008/layout/LinedList"/>
    <dgm:cxn modelId="{33F3891C-9A4D-4B17-BAA4-2ECB8C2FECD5}" type="presParOf" srcId="{6C150C49-3893-4550-859D-E853BB52D39A}" destId="{46663406-8292-4DBF-B10A-F507ADB2B710}" srcOrd="1" destOrd="0" presId="urn:microsoft.com/office/officeart/2008/layout/LinedList"/>
    <dgm:cxn modelId="{76F56F46-A61C-4D23-829C-2ADD2F330454}" type="presParOf" srcId="{C0D62AB8-DE66-4D73-B427-A1BECC09756A}" destId="{BCC48128-CB24-44E6-BB48-66765BA11568}" srcOrd="4" destOrd="0" presId="urn:microsoft.com/office/officeart/2008/layout/LinedList"/>
    <dgm:cxn modelId="{92050415-BE58-4D79-ABF1-DD89BEC4D485}" type="presParOf" srcId="{C0D62AB8-DE66-4D73-B427-A1BECC09756A}" destId="{72F0CB2B-773A-4936-A86A-331AFED8A8D6}" srcOrd="5" destOrd="0" presId="urn:microsoft.com/office/officeart/2008/layout/LinedList"/>
    <dgm:cxn modelId="{BDFE2D7D-B815-470E-8AAA-0CFF063ECA41}" type="presParOf" srcId="{72F0CB2B-773A-4936-A86A-331AFED8A8D6}" destId="{11D4A3A3-0665-41F0-9984-30D619F8A78D}" srcOrd="0" destOrd="0" presId="urn:microsoft.com/office/officeart/2008/layout/LinedList"/>
    <dgm:cxn modelId="{95DAB6C5-223A-4F48-B24D-73EB735A7A74}" type="presParOf" srcId="{72F0CB2B-773A-4936-A86A-331AFED8A8D6}" destId="{E5770CB8-2064-4980-80C5-EDFE4181C563}" srcOrd="1" destOrd="0" presId="urn:microsoft.com/office/officeart/2008/layout/LinedList"/>
    <dgm:cxn modelId="{08089C93-9341-46C3-B064-F1D3EEDBE7B9}" type="presParOf" srcId="{C0D62AB8-DE66-4D73-B427-A1BECC09756A}" destId="{BCC9FDF1-7667-4EA0-86BC-1BF6642F46B9}" srcOrd="6" destOrd="0" presId="urn:microsoft.com/office/officeart/2008/layout/LinedList"/>
    <dgm:cxn modelId="{FB9A74AB-E712-41E4-8A8A-43913BBEC126}" type="presParOf" srcId="{C0D62AB8-DE66-4D73-B427-A1BECC09756A}" destId="{F1B0C67C-79DE-4625-95D0-CBBDD0D5EE6F}" srcOrd="7" destOrd="0" presId="urn:microsoft.com/office/officeart/2008/layout/LinedList"/>
    <dgm:cxn modelId="{05D758D8-DBCD-44EA-B420-56FC6B85D39E}" type="presParOf" srcId="{F1B0C67C-79DE-4625-95D0-CBBDD0D5EE6F}" destId="{6A5D1084-BE49-423A-A2E1-5FF4142962EB}" srcOrd="0" destOrd="0" presId="urn:microsoft.com/office/officeart/2008/layout/LinedList"/>
    <dgm:cxn modelId="{CE4D92AF-3D53-4116-8D69-6C453A991100}" type="presParOf" srcId="{F1B0C67C-79DE-4625-95D0-CBBDD0D5EE6F}" destId="{B7A88C54-EEBD-4755-B5B7-52FD96DF669A}" srcOrd="1" destOrd="0" presId="urn:microsoft.com/office/officeart/2008/layout/LinedList"/>
    <dgm:cxn modelId="{B092EDCE-4295-440F-BA33-91C7A4EC2BF0}" type="presParOf" srcId="{C0D62AB8-DE66-4D73-B427-A1BECC09756A}" destId="{9CE9C3F1-F773-4FD6-87A8-040D0F163DF9}" srcOrd="8" destOrd="0" presId="urn:microsoft.com/office/officeart/2008/layout/LinedList"/>
    <dgm:cxn modelId="{619DE590-C1E6-4B61-8514-50CD1F70E8F9}" type="presParOf" srcId="{C0D62AB8-DE66-4D73-B427-A1BECC09756A}" destId="{F8B3873D-92F1-4066-A6D8-977B220DCE6D}" srcOrd="9" destOrd="0" presId="urn:microsoft.com/office/officeart/2008/layout/LinedList"/>
    <dgm:cxn modelId="{3FAEFAF5-C2D8-4463-906E-E5674010B7EA}" type="presParOf" srcId="{F8B3873D-92F1-4066-A6D8-977B220DCE6D}" destId="{E3FAE7F7-5E82-4DF2-B29B-62192D8C9927}" srcOrd="0" destOrd="0" presId="urn:microsoft.com/office/officeart/2008/layout/LinedList"/>
    <dgm:cxn modelId="{CA8B21A1-9887-4E23-BDAA-6409FD1C0998}" type="presParOf" srcId="{F8B3873D-92F1-4066-A6D8-977B220DCE6D}" destId="{EE2D5A1F-238D-403E-9B8D-0120C76BD4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EC718-42DD-44A4-A1C9-D2FBA06B89C6}"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52E75E20-49D6-4EE6-A9A9-2E87367656D1}">
      <dgm:prSet/>
      <dgm:spPr/>
      <dgm:t>
        <a:bodyPr/>
        <a:lstStyle/>
        <a:p>
          <a:r>
            <a:rPr lang="en-US"/>
            <a:t>Seed funding provided by federal government (~$14m)</a:t>
          </a:r>
        </a:p>
      </dgm:t>
    </dgm:pt>
    <dgm:pt modelId="{13E52A92-32A1-4D5E-87A9-5C19E88E4C24}" type="parTrans" cxnId="{8CE1FF37-B2EC-4543-8EBE-5568D092D165}">
      <dgm:prSet/>
      <dgm:spPr/>
      <dgm:t>
        <a:bodyPr/>
        <a:lstStyle/>
        <a:p>
          <a:endParaRPr lang="en-US"/>
        </a:p>
      </dgm:t>
    </dgm:pt>
    <dgm:pt modelId="{F3E3F285-8EBE-4134-A418-B32E85C23841}" type="sibTrans" cxnId="{8CE1FF37-B2EC-4543-8EBE-5568D092D165}">
      <dgm:prSet/>
      <dgm:spPr/>
      <dgm:t>
        <a:bodyPr/>
        <a:lstStyle/>
        <a:p>
          <a:endParaRPr lang="en-US"/>
        </a:p>
      </dgm:t>
    </dgm:pt>
    <dgm:pt modelId="{71BE0A33-805D-43AF-A9D7-9FC6FD51DABA}">
      <dgm:prSet/>
      <dgm:spPr/>
      <dgm:t>
        <a:bodyPr/>
        <a:lstStyle/>
        <a:p>
          <a:r>
            <a:rPr lang="en-US" dirty="0"/>
            <a:t>Corrections BEdA programs funded by state Department of Corrections</a:t>
          </a:r>
        </a:p>
      </dgm:t>
    </dgm:pt>
    <dgm:pt modelId="{D13ED2E0-7554-487E-8D4A-13F221B218FE}" type="parTrans" cxnId="{F1916C34-AE3B-4113-AE21-CFCE9DCFB1D8}">
      <dgm:prSet/>
      <dgm:spPr/>
      <dgm:t>
        <a:bodyPr/>
        <a:lstStyle/>
        <a:p>
          <a:endParaRPr lang="en-US"/>
        </a:p>
      </dgm:t>
    </dgm:pt>
    <dgm:pt modelId="{85731D75-F5DB-4CA5-BA9C-E9D58C894866}" type="sibTrans" cxnId="{F1916C34-AE3B-4113-AE21-CFCE9DCFB1D8}">
      <dgm:prSet/>
      <dgm:spPr/>
      <dgm:t>
        <a:bodyPr/>
        <a:lstStyle/>
        <a:p>
          <a:endParaRPr lang="en-US"/>
        </a:p>
      </dgm:t>
    </dgm:pt>
    <dgm:pt modelId="{83DA650F-07D0-4B55-AE70-7C6BBBDB17B4}">
      <dgm:prSet/>
      <dgm:spPr/>
      <dgm:t>
        <a:bodyPr/>
        <a:lstStyle/>
        <a:p>
          <a:r>
            <a:rPr lang="en-US"/>
            <a:t>Administered by the State Board for Community and Technical Colleges</a:t>
          </a:r>
        </a:p>
      </dgm:t>
    </dgm:pt>
    <dgm:pt modelId="{F712DC81-0335-47B3-B94E-09DAC943AEEF}" type="parTrans" cxnId="{60AF4502-325A-4B5B-9409-0ABAA1E26F16}">
      <dgm:prSet/>
      <dgm:spPr/>
      <dgm:t>
        <a:bodyPr/>
        <a:lstStyle/>
        <a:p>
          <a:endParaRPr lang="en-US"/>
        </a:p>
      </dgm:t>
    </dgm:pt>
    <dgm:pt modelId="{D968D86A-7768-4F62-9674-B8BBAA07A24B}" type="sibTrans" cxnId="{60AF4502-325A-4B5B-9409-0ABAA1E26F16}">
      <dgm:prSet/>
      <dgm:spPr/>
      <dgm:t>
        <a:bodyPr/>
        <a:lstStyle/>
        <a:p>
          <a:endParaRPr lang="en-US"/>
        </a:p>
      </dgm:t>
    </dgm:pt>
    <dgm:pt modelId="{88921AE7-9186-4400-B3A6-C7D18F7D077D}">
      <dgm:prSet/>
      <dgm:spPr/>
      <dgm:t>
        <a:bodyPr/>
        <a:lstStyle/>
        <a:p>
          <a:r>
            <a:rPr lang="en-US"/>
            <a:t>Part of Washington state’s Workforce Development System</a:t>
          </a:r>
        </a:p>
      </dgm:t>
    </dgm:pt>
    <dgm:pt modelId="{81CA1313-AEEC-4ED2-BFED-5D269516F949}" type="parTrans" cxnId="{FB58BB79-38C7-4922-B929-488C6D35A7C3}">
      <dgm:prSet/>
      <dgm:spPr/>
      <dgm:t>
        <a:bodyPr/>
        <a:lstStyle/>
        <a:p>
          <a:endParaRPr lang="en-US"/>
        </a:p>
      </dgm:t>
    </dgm:pt>
    <dgm:pt modelId="{24554E3B-1CEA-412F-A95D-134E51BCFD50}" type="sibTrans" cxnId="{FB58BB79-38C7-4922-B929-488C6D35A7C3}">
      <dgm:prSet/>
      <dgm:spPr/>
      <dgm:t>
        <a:bodyPr/>
        <a:lstStyle/>
        <a:p>
          <a:endParaRPr lang="en-US"/>
        </a:p>
      </dgm:t>
    </dgm:pt>
    <dgm:pt modelId="{87A9E64C-EA3D-4D7D-9DD4-40C6B62BC24C}" type="pres">
      <dgm:prSet presAssocID="{328EC718-42DD-44A4-A1C9-D2FBA06B89C6}" presName="root" presStyleCnt="0">
        <dgm:presLayoutVars>
          <dgm:dir/>
          <dgm:resizeHandles val="exact"/>
        </dgm:presLayoutVars>
      </dgm:prSet>
      <dgm:spPr/>
    </dgm:pt>
    <dgm:pt modelId="{5D6BC334-5CA9-4A16-99F3-075E36654C4A}" type="pres">
      <dgm:prSet presAssocID="{328EC718-42DD-44A4-A1C9-D2FBA06B89C6}" presName="container" presStyleCnt="0">
        <dgm:presLayoutVars>
          <dgm:dir/>
          <dgm:resizeHandles val="exact"/>
        </dgm:presLayoutVars>
      </dgm:prSet>
      <dgm:spPr/>
    </dgm:pt>
    <dgm:pt modelId="{C8889B35-A8C5-46EA-92FC-6B00B9A0E44B}" type="pres">
      <dgm:prSet presAssocID="{52E75E20-49D6-4EE6-A9A9-2E87367656D1}" presName="compNode" presStyleCnt="0"/>
      <dgm:spPr/>
    </dgm:pt>
    <dgm:pt modelId="{3F17213F-7613-45CC-9944-AC95EA40B36D}" type="pres">
      <dgm:prSet presAssocID="{52E75E20-49D6-4EE6-A9A9-2E87367656D1}" presName="iconBgRect" presStyleLbl="bgShp" presStyleIdx="0" presStyleCnt="4"/>
      <dgm:spPr/>
    </dgm:pt>
    <dgm:pt modelId="{77AF07C5-92E7-4B5C-8048-A6876DFE8CBB}" type="pres">
      <dgm:prSet presAssocID="{52E75E20-49D6-4EE6-A9A9-2E87367656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corn"/>
        </a:ext>
      </dgm:extLst>
    </dgm:pt>
    <dgm:pt modelId="{B5F6F846-CB8A-4989-9DC8-B9B31482D0CF}" type="pres">
      <dgm:prSet presAssocID="{52E75E20-49D6-4EE6-A9A9-2E87367656D1}" presName="spaceRect" presStyleCnt="0"/>
      <dgm:spPr/>
    </dgm:pt>
    <dgm:pt modelId="{9BABBCE1-F4D9-4CBE-9C4C-1292DBFDABE3}" type="pres">
      <dgm:prSet presAssocID="{52E75E20-49D6-4EE6-A9A9-2E87367656D1}" presName="textRect" presStyleLbl="revTx" presStyleIdx="0" presStyleCnt="4">
        <dgm:presLayoutVars>
          <dgm:chMax val="1"/>
          <dgm:chPref val="1"/>
        </dgm:presLayoutVars>
      </dgm:prSet>
      <dgm:spPr/>
    </dgm:pt>
    <dgm:pt modelId="{9AB1C8CD-1810-44F1-BBB5-361B2DCE3FE7}" type="pres">
      <dgm:prSet presAssocID="{F3E3F285-8EBE-4134-A418-B32E85C23841}" presName="sibTrans" presStyleLbl="sibTrans2D1" presStyleIdx="0" presStyleCnt="0"/>
      <dgm:spPr/>
    </dgm:pt>
    <dgm:pt modelId="{4D95DD28-9EF3-4266-8DC5-3BBC0A90D0AC}" type="pres">
      <dgm:prSet presAssocID="{71BE0A33-805D-43AF-A9D7-9FC6FD51DABA}" presName="compNode" presStyleCnt="0"/>
      <dgm:spPr/>
    </dgm:pt>
    <dgm:pt modelId="{2ECBA6CB-B3C2-4DD8-A701-93DA4F599F9D}" type="pres">
      <dgm:prSet presAssocID="{71BE0A33-805D-43AF-A9D7-9FC6FD51DABA}" presName="iconBgRect" presStyleLbl="bgShp" presStyleIdx="1" presStyleCnt="4"/>
      <dgm:spPr/>
    </dgm:pt>
    <dgm:pt modelId="{FAF943D7-505F-4705-A577-7E58FEBB33DB}" type="pres">
      <dgm:prSet presAssocID="{71BE0A33-805D-43AF-A9D7-9FC6FD51DAB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FD28940A-20F1-41DB-869C-52C668FAE190}" type="pres">
      <dgm:prSet presAssocID="{71BE0A33-805D-43AF-A9D7-9FC6FD51DABA}" presName="spaceRect" presStyleCnt="0"/>
      <dgm:spPr/>
    </dgm:pt>
    <dgm:pt modelId="{938FB2F0-49DA-4920-A547-265368858AF3}" type="pres">
      <dgm:prSet presAssocID="{71BE0A33-805D-43AF-A9D7-9FC6FD51DABA}" presName="textRect" presStyleLbl="revTx" presStyleIdx="1" presStyleCnt="4">
        <dgm:presLayoutVars>
          <dgm:chMax val="1"/>
          <dgm:chPref val="1"/>
        </dgm:presLayoutVars>
      </dgm:prSet>
      <dgm:spPr/>
    </dgm:pt>
    <dgm:pt modelId="{03A66D28-3D9E-45CC-97E7-37C9EF957B3D}" type="pres">
      <dgm:prSet presAssocID="{85731D75-F5DB-4CA5-BA9C-E9D58C894866}" presName="sibTrans" presStyleLbl="sibTrans2D1" presStyleIdx="0" presStyleCnt="0"/>
      <dgm:spPr/>
    </dgm:pt>
    <dgm:pt modelId="{C5A3BA3A-09D6-46A2-B924-35C17DBC2558}" type="pres">
      <dgm:prSet presAssocID="{83DA650F-07D0-4B55-AE70-7C6BBBDB17B4}" presName="compNode" presStyleCnt="0"/>
      <dgm:spPr/>
    </dgm:pt>
    <dgm:pt modelId="{43553D2A-F678-4A8F-8333-BFAD8FDDA169}" type="pres">
      <dgm:prSet presAssocID="{83DA650F-07D0-4B55-AE70-7C6BBBDB17B4}" presName="iconBgRect" presStyleLbl="bgShp" presStyleIdx="2" presStyleCnt="4"/>
      <dgm:spPr/>
    </dgm:pt>
    <dgm:pt modelId="{7BE8B8F0-689E-4929-A5CC-CB37649A1BAE}" type="pres">
      <dgm:prSet presAssocID="{83DA650F-07D0-4B55-AE70-7C6BBBDB17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2731F0CD-1729-421B-9F0B-E3CCE36A3BA6}" type="pres">
      <dgm:prSet presAssocID="{83DA650F-07D0-4B55-AE70-7C6BBBDB17B4}" presName="spaceRect" presStyleCnt="0"/>
      <dgm:spPr/>
    </dgm:pt>
    <dgm:pt modelId="{2699B0F1-80C2-4C22-8F07-024ACB274BB3}" type="pres">
      <dgm:prSet presAssocID="{83DA650F-07D0-4B55-AE70-7C6BBBDB17B4}" presName="textRect" presStyleLbl="revTx" presStyleIdx="2" presStyleCnt="4">
        <dgm:presLayoutVars>
          <dgm:chMax val="1"/>
          <dgm:chPref val="1"/>
        </dgm:presLayoutVars>
      </dgm:prSet>
      <dgm:spPr/>
    </dgm:pt>
    <dgm:pt modelId="{E9076F34-AF1F-4207-9B52-B7108C145C1E}" type="pres">
      <dgm:prSet presAssocID="{D968D86A-7768-4F62-9674-B8BBAA07A24B}" presName="sibTrans" presStyleLbl="sibTrans2D1" presStyleIdx="0" presStyleCnt="0"/>
      <dgm:spPr/>
    </dgm:pt>
    <dgm:pt modelId="{869CA146-6B48-4336-9500-22205A55197F}" type="pres">
      <dgm:prSet presAssocID="{88921AE7-9186-4400-B3A6-C7D18F7D077D}" presName="compNode" presStyleCnt="0"/>
      <dgm:spPr/>
    </dgm:pt>
    <dgm:pt modelId="{0049A72B-D63D-4B2E-B801-9B80C992804D}" type="pres">
      <dgm:prSet presAssocID="{88921AE7-9186-4400-B3A6-C7D18F7D077D}" presName="iconBgRect" presStyleLbl="bgShp" presStyleIdx="3" presStyleCnt="4"/>
      <dgm:spPr/>
    </dgm:pt>
    <dgm:pt modelId="{34D02811-FFA5-4617-96B0-43B1195E48CC}" type="pres">
      <dgm:prSet presAssocID="{88921AE7-9186-4400-B3A6-C7D18F7D07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BC11795D-6576-4C1F-9A1E-2A867D042CA9}" type="pres">
      <dgm:prSet presAssocID="{88921AE7-9186-4400-B3A6-C7D18F7D077D}" presName="spaceRect" presStyleCnt="0"/>
      <dgm:spPr/>
    </dgm:pt>
    <dgm:pt modelId="{73CE5D93-DD92-4120-90A1-187B30EE1197}" type="pres">
      <dgm:prSet presAssocID="{88921AE7-9186-4400-B3A6-C7D18F7D077D}" presName="textRect" presStyleLbl="revTx" presStyleIdx="3" presStyleCnt="4">
        <dgm:presLayoutVars>
          <dgm:chMax val="1"/>
          <dgm:chPref val="1"/>
        </dgm:presLayoutVars>
      </dgm:prSet>
      <dgm:spPr/>
    </dgm:pt>
  </dgm:ptLst>
  <dgm:cxnLst>
    <dgm:cxn modelId="{60AF4502-325A-4B5B-9409-0ABAA1E26F16}" srcId="{328EC718-42DD-44A4-A1C9-D2FBA06B89C6}" destId="{83DA650F-07D0-4B55-AE70-7C6BBBDB17B4}" srcOrd="2" destOrd="0" parTransId="{F712DC81-0335-47B3-B94E-09DAC943AEEF}" sibTransId="{D968D86A-7768-4F62-9674-B8BBAA07A24B}"/>
    <dgm:cxn modelId="{F1916C34-AE3B-4113-AE21-CFCE9DCFB1D8}" srcId="{328EC718-42DD-44A4-A1C9-D2FBA06B89C6}" destId="{71BE0A33-805D-43AF-A9D7-9FC6FD51DABA}" srcOrd="1" destOrd="0" parTransId="{D13ED2E0-7554-487E-8D4A-13F221B218FE}" sibTransId="{85731D75-F5DB-4CA5-BA9C-E9D58C894866}"/>
    <dgm:cxn modelId="{8CE1FF37-B2EC-4543-8EBE-5568D092D165}" srcId="{328EC718-42DD-44A4-A1C9-D2FBA06B89C6}" destId="{52E75E20-49D6-4EE6-A9A9-2E87367656D1}" srcOrd="0" destOrd="0" parTransId="{13E52A92-32A1-4D5E-87A9-5C19E88E4C24}" sibTransId="{F3E3F285-8EBE-4134-A418-B32E85C23841}"/>
    <dgm:cxn modelId="{E5786E48-221D-4352-B56E-5F793DB222A6}" type="presOf" srcId="{71BE0A33-805D-43AF-A9D7-9FC6FD51DABA}" destId="{938FB2F0-49DA-4920-A547-265368858AF3}" srcOrd="0" destOrd="0" presId="urn:microsoft.com/office/officeart/2018/2/layout/IconCircleList"/>
    <dgm:cxn modelId="{611E276A-32E8-4949-913F-2B3BED636CDF}" type="presOf" srcId="{328EC718-42DD-44A4-A1C9-D2FBA06B89C6}" destId="{87A9E64C-EA3D-4D7D-9DD4-40C6B62BC24C}" srcOrd="0" destOrd="0" presId="urn:microsoft.com/office/officeart/2018/2/layout/IconCircleList"/>
    <dgm:cxn modelId="{1D02346F-8EC7-4B67-BA4B-272A32FEFEC6}" type="presOf" srcId="{88921AE7-9186-4400-B3A6-C7D18F7D077D}" destId="{73CE5D93-DD92-4120-90A1-187B30EE1197}" srcOrd="0" destOrd="0" presId="urn:microsoft.com/office/officeart/2018/2/layout/IconCircleList"/>
    <dgm:cxn modelId="{FB58BB79-38C7-4922-B929-488C6D35A7C3}" srcId="{328EC718-42DD-44A4-A1C9-D2FBA06B89C6}" destId="{88921AE7-9186-4400-B3A6-C7D18F7D077D}" srcOrd="3" destOrd="0" parTransId="{81CA1313-AEEC-4ED2-BFED-5D269516F949}" sibTransId="{24554E3B-1CEA-412F-A95D-134E51BCFD50}"/>
    <dgm:cxn modelId="{D39A4384-E6E5-4F29-B02B-6E72BEBB7A2E}" type="presOf" srcId="{52E75E20-49D6-4EE6-A9A9-2E87367656D1}" destId="{9BABBCE1-F4D9-4CBE-9C4C-1292DBFDABE3}" srcOrd="0" destOrd="0" presId="urn:microsoft.com/office/officeart/2018/2/layout/IconCircleList"/>
    <dgm:cxn modelId="{FCD001AD-4F9B-4F7D-8C74-4324ADB61B67}" type="presOf" srcId="{D968D86A-7768-4F62-9674-B8BBAA07A24B}" destId="{E9076F34-AF1F-4207-9B52-B7108C145C1E}" srcOrd="0" destOrd="0" presId="urn:microsoft.com/office/officeart/2018/2/layout/IconCircleList"/>
    <dgm:cxn modelId="{3ACABCCA-4762-4F36-9226-CB842512225F}" type="presOf" srcId="{83DA650F-07D0-4B55-AE70-7C6BBBDB17B4}" destId="{2699B0F1-80C2-4C22-8F07-024ACB274BB3}" srcOrd="0" destOrd="0" presId="urn:microsoft.com/office/officeart/2018/2/layout/IconCircleList"/>
    <dgm:cxn modelId="{C06A4BE0-7BE9-4C96-B573-175DDAF112D4}" type="presOf" srcId="{F3E3F285-8EBE-4134-A418-B32E85C23841}" destId="{9AB1C8CD-1810-44F1-BBB5-361B2DCE3FE7}" srcOrd="0" destOrd="0" presId="urn:microsoft.com/office/officeart/2018/2/layout/IconCircleList"/>
    <dgm:cxn modelId="{72BBF7EE-7808-443A-A8FF-0F92EC3DB7B9}" type="presOf" srcId="{85731D75-F5DB-4CA5-BA9C-E9D58C894866}" destId="{03A66D28-3D9E-45CC-97E7-37C9EF957B3D}" srcOrd="0" destOrd="0" presId="urn:microsoft.com/office/officeart/2018/2/layout/IconCircleList"/>
    <dgm:cxn modelId="{B9E53412-8D61-4B58-9E2A-FA0FE4D12907}" type="presParOf" srcId="{87A9E64C-EA3D-4D7D-9DD4-40C6B62BC24C}" destId="{5D6BC334-5CA9-4A16-99F3-075E36654C4A}" srcOrd="0" destOrd="0" presId="urn:microsoft.com/office/officeart/2018/2/layout/IconCircleList"/>
    <dgm:cxn modelId="{4A3FCAB2-93A3-4607-848E-06B5E9577DF0}" type="presParOf" srcId="{5D6BC334-5CA9-4A16-99F3-075E36654C4A}" destId="{C8889B35-A8C5-46EA-92FC-6B00B9A0E44B}" srcOrd="0" destOrd="0" presId="urn:microsoft.com/office/officeart/2018/2/layout/IconCircleList"/>
    <dgm:cxn modelId="{E6FD088F-B6D9-4817-8EA2-149192B1E6C3}" type="presParOf" srcId="{C8889B35-A8C5-46EA-92FC-6B00B9A0E44B}" destId="{3F17213F-7613-45CC-9944-AC95EA40B36D}" srcOrd="0" destOrd="0" presId="urn:microsoft.com/office/officeart/2018/2/layout/IconCircleList"/>
    <dgm:cxn modelId="{A9CB13A1-C324-487B-9645-549A903F5366}" type="presParOf" srcId="{C8889B35-A8C5-46EA-92FC-6B00B9A0E44B}" destId="{77AF07C5-92E7-4B5C-8048-A6876DFE8CBB}" srcOrd="1" destOrd="0" presId="urn:microsoft.com/office/officeart/2018/2/layout/IconCircleList"/>
    <dgm:cxn modelId="{B074CCB4-73C5-4C3C-ADA9-D7B65483FB67}" type="presParOf" srcId="{C8889B35-A8C5-46EA-92FC-6B00B9A0E44B}" destId="{B5F6F846-CB8A-4989-9DC8-B9B31482D0CF}" srcOrd="2" destOrd="0" presId="urn:microsoft.com/office/officeart/2018/2/layout/IconCircleList"/>
    <dgm:cxn modelId="{1924A39A-B880-4CA1-9F66-DF9D36C9964B}" type="presParOf" srcId="{C8889B35-A8C5-46EA-92FC-6B00B9A0E44B}" destId="{9BABBCE1-F4D9-4CBE-9C4C-1292DBFDABE3}" srcOrd="3" destOrd="0" presId="urn:microsoft.com/office/officeart/2018/2/layout/IconCircleList"/>
    <dgm:cxn modelId="{056320CC-EA9C-4A6D-A46C-4889D9FA7EAE}" type="presParOf" srcId="{5D6BC334-5CA9-4A16-99F3-075E36654C4A}" destId="{9AB1C8CD-1810-44F1-BBB5-361B2DCE3FE7}" srcOrd="1" destOrd="0" presId="urn:microsoft.com/office/officeart/2018/2/layout/IconCircleList"/>
    <dgm:cxn modelId="{78DFF6D2-3015-4AE4-8C03-F3CF714878D9}" type="presParOf" srcId="{5D6BC334-5CA9-4A16-99F3-075E36654C4A}" destId="{4D95DD28-9EF3-4266-8DC5-3BBC0A90D0AC}" srcOrd="2" destOrd="0" presId="urn:microsoft.com/office/officeart/2018/2/layout/IconCircleList"/>
    <dgm:cxn modelId="{C63CC8DD-834F-4B1F-BAA8-DBCD0799CCD2}" type="presParOf" srcId="{4D95DD28-9EF3-4266-8DC5-3BBC0A90D0AC}" destId="{2ECBA6CB-B3C2-4DD8-A701-93DA4F599F9D}" srcOrd="0" destOrd="0" presId="urn:microsoft.com/office/officeart/2018/2/layout/IconCircleList"/>
    <dgm:cxn modelId="{B9BDE8EE-3DDB-4B16-BF27-97305D7568B5}" type="presParOf" srcId="{4D95DD28-9EF3-4266-8DC5-3BBC0A90D0AC}" destId="{FAF943D7-505F-4705-A577-7E58FEBB33DB}" srcOrd="1" destOrd="0" presId="urn:microsoft.com/office/officeart/2018/2/layout/IconCircleList"/>
    <dgm:cxn modelId="{2840B3B7-D9A5-4420-B7AE-E5C882D3B23C}" type="presParOf" srcId="{4D95DD28-9EF3-4266-8DC5-3BBC0A90D0AC}" destId="{FD28940A-20F1-41DB-869C-52C668FAE190}" srcOrd="2" destOrd="0" presId="urn:microsoft.com/office/officeart/2018/2/layout/IconCircleList"/>
    <dgm:cxn modelId="{99B32643-BD93-4E32-8E8F-D5447D40599A}" type="presParOf" srcId="{4D95DD28-9EF3-4266-8DC5-3BBC0A90D0AC}" destId="{938FB2F0-49DA-4920-A547-265368858AF3}" srcOrd="3" destOrd="0" presId="urn:microsoft.com/office/officeart/2018/2/layout/IconCircleList"/>
    <dgm:cxn modelId="{82E6A43D-91F2-4B8B-80DF-70BAA7834A9C}" type="presParOf" srcId="{5D6BC334-5CA9-4A16-99F3-075E36654C4A}" destId="{03A66D28-3D9E-45CC-97E7-37C9EF957B3D}" srcOrd="3" destOrd="0" presId="urn:microsoft.com/office/officeart/2018/2/layout/IconCircleList"/>
    <dgm:cxn modelId="{C0CBF11B-C907-4DF2-B9A0-13CF845D32BC}" type="presParOf" srcId="{5D6BC334-5CA9-4A16-99F3-075E36654C4A}" destId="{C5A3BA3A-09D6-46A2-B924-35C17DBC2558}" srcOrd="4" destOrd="0" presId="urn:microsoft.com/office/officeart/2018/2/layout/IconCircleList"/>
    <dgm:cxn modelId="{4E1FFFDE-AD97-4744-9EE7-478CBB1A6C90}" type="presParOf" srcId="{C5A3BA3A-09D6-46A2-B924-35C17DBC2558}" destId="{43553D2A-F678-4A8F-8333-BFAD8FDDA169}" srcOrd="0" destOrd="0" presId="urn:microsoft.com/office/officeart/2018/2/layout/IconCircleList"/>
    <dgm:cxn modelId="{09083343-21D5-4030-9065-390BEA7FC5AC}" type="presParOf" srcId="{C5A3BA3A-09D6-46A2-B924-35C17DBC2558}" destId="{7BE8B8F0-689E-4929-A5CC-CB37649A1BAE}" srcOrd="1" destOrd="0" presId="urn:microsoft.com/office/officeart/2018/2/layout/IconCircleList"/>
    <dgm:cxn modelId="{67AA71DA-9C65-4686-BA79-24C7F955ECAF}" type="presParOf" srcId="{C5A3BA3A-09D6-46A2-B924-35C17DBC2558}" destId="{2731F0CD-1729-421B-9F0B-E3CCE36A3BA6}" srcOrd="2" destOrd="0" presId="urn:microsoft.com/office/officeart/2018/2/layout/IconCircleList"/>
    <dgm:cxn modelId="{79210C26-9A53-48D2-A4C2-EAACA7EE5E7D}" type="presParOf" srcId="{C5A3BA3A-09D6-46A2-B924-35C17DBC2558}" destId="{2699B0F1-80C2-4C22-8F07-024ACB274BB3}" srcOrd="3" destOrd="0" presId="urn:microsoft.com/office/officeart/2018/2/layout/IconCircleList"/>
    <dgm:cxn modelId="{8B5A0B40-7745-453E-AB47-DE2A39D9DC54}" type="presParOf" srcId="{5D6BC334-5CA9-4A16-99F3-075E36654C4A}" destId="{E9076F34-AF1F-4207-9B52-B7108C145C1E}" srcOrd="5" destOrd="0" presId="urn:microsoft.com/office/officeart/2018/2/layout/IconCircleList"/>
    <dgm:cxn modelId="{B67AF40A-D910-423C-824A-9F515EEE0753}" type="presParOf" srcId="{5D6BC334-5CA9-4A16-99F3-075E36654C4A}" destId="{869CA146-6B48-4336-9500-22205A55197F}" srcOrd="6" destOrd="0" presId="urn:microsoft.com/office/officeart/2018/2/layout/IconCircleList"/>
    <dgm:cxn modelId="{AD1DB124-59AC-4C76-8E78-4EF948730839}" type="presParOf" srcId="{869CA146-6B48-4336-9500-22205A55197F}" destId="{0049A72B-D63D-4B2E-B801-9B80C992804D}" srcOrd="0" destOrd="0" presId="urn:microsoft.com/office/officeart/2018/2/layout/IconCircleList"/>
    <dgm:cxn modelId="{41DC05B7-760E-44B2-9E61-7B302C19EE7F}" type="presParOf" srcId="{869CA146-6B48-4336-9500-22205A55197F}" destId="{34D02811-FFA5-4617-96B0-43B1195E48CC}" srcOrd="1" destOrd="0" presId="urn:microsoft.com/office/officeart/2018/2/layout/IconCircleList"/>
    <dgm:cxn modelId="{A8AB765E-1B07-44AD-A9E6-D04805189B47}" type="presParOf" srcId="{869CA146-6B48-4336-9500-22205A55197F}" destId="{BC11795D-6576-4C1F-9A1E-2A867D042CA9}" srcOrd="2" destOrd="0" presId="urn:microsoft.com/office/officeart/2018/2/layout/IconCircleList"/>
    <dgm:cxn modelId="{2AEC9B0E-66ED-4D92-B9A3-246C7808C8F9}" type="presParOf" srcId="{869CA146-6B48-4336-9500-22205A55197F}" destId="{73CE5D93-DD92-4120-90A1-187B30EE119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B12413-187C-476C-A0C1-DC5F0AC2001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14559DF-5C10-437D-B9FA-0FAE610D52C6}">
      <dgm:prSet/>
      <dgm:spPr/>
      <dgm:t>
        <a:bodyPr/>
        <a:lstStyle/>
        <a:p>
          <a:pPr>
            <a:lnSpc>
              <a:spcPct val="100000"/>
            </a:lnSpc>
          </a:pPr>
          <a:r>
            <a:rPr lang="en-US" dirty="0"/>
            <a:t>~$3.2m supports new arrivals primarily from Afghanistan and Ukraine</a:t>
          </a:r>
        </a:p>
      </dgm:t>
    </dgm:pt>
    <dgm:pt modelId="{8574F061-3BC3-47C1-A465-B96AE966D0BB}" type="parTrans" cxnId="{F4CA470C-ABFC-454B-B657-23F71421BAE0}">
      <dgm:prSet/>
      <dgm:spPr/>
      <dgm:t>
        <a:bodyPr/>
        <a:lstStyle/>
        <a:p>
          <a:endParaRPr lang="en-US"/>
        </a:p>
      </dgm:t>
    </dgm:pt>
    <dgm:pt modelId="{D8121CE0-CCF2-4AB5-AFBA-208CAEC429B7}" type="sibTrans" cxnId="{F4CA470C-ABFC-454B-B657-23F71421BAE0}">
      <dgm:prSet/>
      <dgm:spPr/>
      <dgm:t>
        <a:bodyPr/>
        <a:lstStyle/>
        <a:p>
          <a:endParaRPr lang="en-US"/>
        </a:p>
      </dgm:t>
    </dgm:pt>
    <dgm:pt modelId="{65181FD1-538B-49B1-B108-181BBE8F3AF6}">
      <dgm:prSet/>
      <dgm:spPr/>
      <dgm:t>
        <a:bodyPr/>
        <a:lstStyle/>
        <a:p>
          <a:pPr>
            <a:lnSpc>
              <a:spcPct val="100000"/>
            </a:lnSpc>
          </a:pPr>
          <a:r>
            <a:rPr lang="en-US"/>
            <a:t>$750,000 supports Washington state’s nationally recognized Integrated Basic Education and Skills Training program</a:t>
          </a:r>
        </a:p>
      </dgm:t>
    </dgm:pt>
    <dgm:pt modelId="{DCCC62EC-2FB5-434C-AD8D-6496A04AC2EA}" type="parTrans" cxnId="{846D487F-F8B7-42BE-8041-5768F34BD4BF}">
      <dgm:prSet/>
      <dgm:spPr/>
      <dgm:t>
        <a:bodyPr/>
        <a:lstStyle/>
        <a:p>
          <a:endParaRPr lang="en-US"/>
        </a:p>
      </dgm:t>
    </dgm:pt>
    <dgm:pt modelId="{707ABD5E-4395-44F8-956B-D947E339D386}" type="sibTrans" cxnId="{846D487F-F8B7-42BE-8041-5768F34BD4BF}">
      <dgm:prSet/>
      <dgm:spPr/>
      <dgm:t>
        <a:bodyPr/>
        <a:lstStyle/>
        <a:p>
          <a:endParaRPr lang="en-US"/>
        </a:p>
      </dgm:t>
    </dgm:pt>
    <dgm:pt modelId="{CE895218-92CE-47B6-9143-0B51A7EFBF4A}">
      <dgm:prSet/>
      <dgm:spPr/>
      <dgm:t>
        <a:bodyPr/>
        <a:lstStyle/>
        <a:p>
          <a:pPr>
            <a:lnSpc>
              <a:spcPct val="100000"/>
            </a:lnSpc>
          </a:pPr>
          <a:r>
            <a:rPr lang="en-US" dirty="0"/>
            <a:t>Colleges heavily subsidize BEdA programs with local funds</a:t>
          </a:r>
        </a:p>
      </dgm:t>
    </dgm:pt>
    <dgm:pt modelId="{CFAF67C1-8A88-48C4-A2F3-2D03D701101E}" type="parTrans" cxnId="{A7FABF7B-3E24-4DE1-97C5-743CC1B501A1}">
      <dgm:prSet/>
      <dgm:spPr/>
      <dgm:t>
        <a:bodyPr/>
        <a:lstStyle/>
        <a:p>
          <a:endParaRPr lang="en-US"/>
        </a:p>
      </dgm:t>
    </dgm:pt>
    <dgm:pt modelId="{B8AFF627-5226-4C75-BED3-51318DFF8108}" type="sibTrans" cxnId="{A7FABF7B-3E24-4DE1-97C5-743CC1B501A1}">
      <dgm:prSet/>
      <dgm:spPr/>
      <dgm:t>
        <a:bodyPr/>
        <a:lstStyle/>
        <a:p>
          <a:endParaRPr lang="en-US"/>
        </a:p>
      </dgm:t>
    </dgm:pt>
    <dgm:pt modelId="{B0FE760E-B815-4A94-B5F2-081BAFB465A7}" type="pres">
      <dgm:prSet presAssocID="{DCB12413-187C-476C-A0C1-DC5F0AC20012}" presName="root" presStyleCnt="0">
        <dgm:presLayoutVars>
          <dgm:dir/>
          <dgm:resizeHandles val="exact"/>
        </dgm:presLayoutVars>
      </dgm:prSet>
      <dgm:spPr/>
    </dgm:pt>
    <dgm:pt modelId="{466A27BB-0379-4132-B577-95C6103A443C}" type="pres">
      <dgm:prSet presAssocID="{714559DF-5C10-437D-B9FA-0FAE610D52C6}" presName="compNode" presStyleCnt="0"/>
      <dgm:spPr/>
    </dgm:pt>
    <dgm:pt modelId="{EE334E66-0905-4102-A893-4FF3866B3733}" type="pres">
      <dgm:prSet presAssocID="{714559DF-5C10-437D-B9FA-0FAE610D52C6}" presName="bgRect" presStyleLbl="bgShp" presStyleIdx="0" presStyleCnt="3"/>
      <dgm:spPr/>
    </dgm:pt>
    <dgm:pt modelId="{2A4E4DC6-3609-4490-A518-B121CE4B6866}" type="pres">
      <dgm:prSet presAssocID="{714559DF-5C10-437D-B9FA-0FAE610D52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504C3F01-82D8-4BFE-8F77-BE876D70C2A6}" type="pres">
      <dgm:prSet presAssocID="{714559DF-5C10-437D-B9FA-0FAE610D52C6}" presName="spaceRect" presStyleCnt="0"/>
      <dgm:spPr/>
    </dgm:pt>
    <dgm:pt modelId="{E69FA262-AB50-4BDB-AD3B-1DFF0AAE6105}" type="pres">
      <dgm:prSet presAssocID="{714559DF-5C10-437D-B9FA-0FAE610D52C6}" presName="parTx" presStyleLbl="revTx" presStyleIdx="0" presStyleCnt="3">
        <dgm:presLayoutVars>
          <dgm:chMax val="0"/>
          <dgm:chPref val="0"/>
        </dgm:presLayoutVars>
      </dgm:prSet>
      <dgm:spPr/>
    </dgm:pt>
    <dgm:pt modelId="{C015AC0C-8A36-4409-A20C-F8286BD9980B}" type="pres">
      <dgm:prSet presAssocID="{D8121CE0-CCF2-4AB5-AFBA-208CAEC429B7}" presName="sibTrans" presStyleCnt="0"/>
      <dgm:spPr/>
    </dgm:pt>
    <dgm:pt modelId="{E646C10D-76C4-4B72-BDB7-79A910263D69}" type="pres">
      <dgm:prSet presAssocID="{65181FD1-538B-49B1-B108-181BBE8F3AF6}" presName="compNode" presStyleCnt="0"/>
      <dgm:spPr/>
    </dgm:pt>
    <dgm:pt modelId="{68960940-962C-42FD-846F-D1D2424D65C2}" type="pres">
      <dgm:prSet presAssocID="{65181FD1-538B-49B1-B108-181BBE8F3AF6}" presName="bgRect" presStyleLbl="bgShp" presStyleIdx="1" presStyleCnt="3"/>
      <dgm:spPr/>
    </dgm:pt>
    <dgm:pt modelId="{AE9E5621-F4CD-4C53-A09C-AD723A391A44}" type="pres">
      <dgm:prSet presAssocID="{65181FD1-538B-49B1-B108-181BBE8F3A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3B945AD-7FBF-4DDF-9473-00071B667352}" type="pres">
      <dgm:prSet presAssocID="{65181FD1-538B-49B1-B108-181BBE8F3AF6}" presName="spaceRect" presStyleCnt="0"/>
      <dgm:spPr/>
    </dgm:pt>
    <dgm:pt modelId="{25D6486D-161B-4F10-8DA0-2CB4EDD3F491}" type="pres">
      <dgm:prSet presAssocID="{65181FD1-538B-49B1-B108-181BBE8F3AF6}" presName="parTx" presStyleLbl="revTx" presStyleIdx="1" presStyleCnt="3">
        <dgm:presLayoutVars>
          <dgm:chMax val="0"/>
          <dgm:chPref val="0"/>
        </dgm:presLayoutVars>
      </dgm:prSet>
      <dgm:spPr/>
    </dgm:pt>
    <dgm:pt modelId="{0DA4B90A-A8F6-46EE-98C9-316BA2D49128}" type="pres">
      <dgm:prSet presAssocID="{707ABD5E-4395-44F8-956B-D947E339D386}" presName="sibTrans" presStyleCnt="0"/>
      <dgm:spPr/>
    </dgm:pt>
    <dgm:pt modelId="{A79C20F2-F60F-402A-ADAE-7265591A23E3}" type="pres">
      <dgm:prSet presAssocID="{CE895218-92CE-47B6-9143-0B51A7EFBF4A}" presName="compNode" presStyleCnt="0"/>
      <dgm:spPr/>
    </dgm:pt>
    <dgm:pt modelId="{D2C04DA6-14DA-4B6D-944F-E72F9776E1E9}" type="pres">
      <dgm:prSet presAssocID="{CE895218-92CE-47B6-9143-0B51A7EFBF4A}" presName="bgRect" presStyleLbl="bgShp" presStyleIdx="2" presStyleCnt="3"/>
      <dgm:spPr/>
    </dgm:pt>
    <dgm:pt modelId="{5F04D3C0-26FD-4774-805F-90D64D9C8524}" type="pres">
      <dgm:prSet presAssocID="{CE895218-92CE-47B6-9143-0B51A7EFBF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1B4C920B-64F3-4686-9D33-4BCFFD07BD64}" type="pres">
      <dgm:prSet presAssocID="{CE895218-92CE-47B6-9143-0B51A7EFBF4A}" presName="spaceRect" presStyleCnt="0"/>
      <dgm:spPr/>
    </dgm:pt>
    <dgm:pt modelId="{BBD51C22-92E6-4661-98E3-45EC0A495BFF}" type="pres">
      <dgm:prSet presAssocID="{CE895218-92CE-47B6-9143-0B51A7EFBF4A}" presName="parTx" presStyleLbl="revTx" presStyleIdx="2" presStyleCnt="3">
        <dgm:presLayoutVars>
          <dgm:chMax val="0"/>
          <dgm:chPref val="0"/>
        </dgm:presLayoutVars>
      </dgm:prSet>
      <dgm:spPr/>
    </dgm:pt>
  </dgm:ptLst>
  <dgm:cxnLst>
    <dgm:cxn modelId="{F4CA470C-ABFC-454B-B657-23F71421BAE0}" srcId="{DCB12413-187C-476C-A0C1-DC5F0AC20012}" destId="{714559DF-5C10-437D-B9FA-0FAE610D52C6}" srcOrd="0" destOrd="0" parTransId="{8574F061-3BC3-47C1-A465-B96AE966D0BB}" sibTransId="{D8121CE0-CCF2-4AB5-AFBA-208CAEC429B7}"/>
    <dgm:cxn modelId="{435E2B18-7F47-4F73-B263-659DD8B7F70C}" type="presOf" srcId="{714559DF-5C10-437D-B9FA-0FAE610D52C6}" destId="{E69FA262-AB50-4BDB-AD3B-1DFF0AAE6105}" srcOrd="0" destOrd="0" presId="urn:microsoft.com/office/officeart/2018/2/layout/IconVerticalSolidList"/>
    <dgm:cxn modelId="{A7FABF7B-3E24-4DE1-97C5-743CC1B501A1}" srcId="{DCB12413-187C-476C-A0C1-DC5F0AC20012}" destId="{CE895218-92CE-47B6-9143-0B51A7EFBF4A}" srcOrd="2" destOrd="0" parTransId="{CFAF67C1-8A88-48C4-A2F3-2D03D701101E}" sibTransId="{B8AFF627-5226-4C75-BED3-51318DFF8108}"/>
    <dgm:cxn modelId="{846D487F-F8B7-42BE-8041-5768F34BD4BF}" srcId="{DCB12413-187C-476C-A0C1-DC5F0AC20012}" destId="{65181FD1-538B-49B1-B108-181BBE8F3AF6}" srcOrd="1" destOrd="0" parTransId="{DCCC62EC-2FB5-434C-AD8D-6496A04AC2EA}" sibTransId="{707ABD5E-4395-44F8-956B-D947E339D386}"/>
    <dgm:cxn modelId="{6C879AB9-4DD0-4CEA-ADB1-AA84E8E6D77B}" type="presOf" srcId="{CE895218-92CE-47B6-9143-0B51A7EFBF4A}" destId="{BBD51C22-92E6-4661-98E3-45EC0A495BFF}" srcOrd="0" destOrd="0" presId="urn:microsoft.com/office/officeart/2018/2/layout/IconVerticalSolidList"/>
    <dgm:cxn modelId="{CBC955BE-B4C1-4076-8490-8E1C5121DFE7}" type="presOf" srcId="{65181FD1-538B-49B1-B108-181BBE8F3AF6}" destId="{25D6486D-161B-4F10-8DA0-2CB4EDD3F491}" srcOrd="0" destOrd="0" presId="urn:microsoft.com/office/officeart/2018/2/layout/IconVerticalSolidList"/>
    <dgm:cxn modelId="{34B3FAF5-EC61-4BBB-8346-BFE58198359A}" type="presOf" srcId="{DCB12413-187C-476C-A0C1-DC5F0AC20012}" destId="{B0FE760E-B815-4A94-B5F2-081BAFB465A7}" srcOrd="0" destOrd="0" presId="urn:microsoft.com/office/officeart/2018/2/layout/IconVerticalSolidList"/>
    <dgm:cxn modelId="{1987D2A2-165D-4614-88E5-4050FF13B9A3}" type="presParOf" srcId="{B0FE760E-B815-4A94-B5F2-081BAFB465A7}" destId="{466A27BB-0379-4132-B577-95C6103A443C}" srcOrd="0" destOrd="0" presId="urn:microsoft.com/office/officeart/2018/2/layout/IconVerticalSolidList"/>
    <dgm:cxn modelId="{AAFFAD7C-A68D-4008-ADD6-C339FB1E97B0}" type="presParOf" srcId="{466A27BB-0379-4132-B577-95C6103A443C}" destId="{EE334E66-0905-4102-A893-4FF3866B3733}" srcOrd="0" destOrd="0" presId="urn:microsoft.com/office/officeart/2018/2/layout/IconVerticalSolidList"/>
    <dgm:cxn modelId="{A1CB12F9-A669-4565-BB2B-A05E7BC1709B}" type="presParOf" srcId="{466A27BB-0379-4132-B577-95C6103A443C}" destId="{2A4E4DC6-3609-4490-A518-B121CE4B6866}" srcOrd="1" destOrd="0" presId="urn:microsoft.com/office/officeart/2018/2/layout/IconVerticalSolidList"/>
    <dgm:cxn modelId="{DBEBA267-333F-4865-8E78-35F02C694E6F}" type="presParOf" srcId="{466A27BB-0379-4132-B577-95C6103A443C}" destId="{504C3F01-82D8-4BFE-8F77-BE876D70C2A6}" srcOrd="2" destOrd="0" presId="urn:microsoft.com/office/officeart/2018/2/layout/IconVerticalSolidList"/>
    <dgm:cxn modelId="{5D0CD98D-706D-4ADE-9944-C3FB88171AE6}" type="presParOf" srcId="{466A27BB-0379-4132-B577-95C6103A443C}" destId="{E69FA262-AB50-4BDB-AD3B-1DFF0AAE6105}" srcOrd="3" destOrd="0" presId="urn:microsoft.com/office/officeart/2018/2/layout/IconVerticalSolidList"/>
    <dgm:cxn modelId="{5309833E-3FAF-41AE-B211-3A691E9CD03D}" type="presParOf" srcId="{B0FE760E-B815-4A94-B5F2-081BAFB465A7}" destId="{C015AC0C-8A36-4409-A20C-F8286BD9980B}" srcOrd="1" destOrd="0" presId="urn:microsoft.com/office/officeart/2018/2/layout/IconVerticalSolidList"/>
    <dgm:cxn modelId="{332390B8-8B3B-4D95-B4BA-479E37A7AECB}" type="presParOf" srcId="{B0FE760E-B815-4A94-B5F2-081BAFB465A7}" destId="{E646C10D-76C4-4B72-BDB7-79A910263D69}" srcOrd="2" destOrd="0" presId="urn:microsoft.com/office/officeart/2018/2/layout/IconVerticalSolidList"/>
    <dgm:cxn modelId="{A05D9214-B959-4C95-AAE9-5F86DE92B0C5}" type="presParOf" srcId="{E646C10D-76C4-4B72-BDB7-79A910263D69}" destId="{68960940-962C-42FD-846F-D1D2424D65C2}" srcOrd="0" destOrd="0" presId="urn:microsoft.com/office/officeart/2018/2/layout/IconVerticalSolidList"/>
    <dgm:cxn modelId="{FF68EA9A-4038-4686-ADE8-9371F0A0C495}" type="presParOf" srcId="{E646C10D-76C4-4B72-BDB7-79A910263D69}" destId="{AE9E5621-F4CD-4C53-A09C-AD723A391A44}" srcOrd="1" destOrd="0" presId="urn:microsoft.com/office/officeart/2018/2/layout/IconVerticalSolidList"/>
    <dgm:cxn modelId="{97F28AB2-579F-4428-BE18-481BB7679AAF}" type="presParOf" srcId="{E646C10D-76C4-4B72-BDB7-79A910263D69}" destId="{B3B945AD-7FBF-4DDF-9473-00071B667352}" srcOrd="2" destOrd="0" presId="urn:microsoft.com/office/officeart/2018/2/layout/IconVerticalSolidList"/>
    <dgm:cxn modelId="{D3CF067F-BACB-4F3C-B0D7-34ABE4D2B06B}" type="presParOf" srcId="{E646C10D-76C4-4B72-BDB7-79A910263D69}" destId="{25D6486D-161B-4F10-8DA0-2CB4EDD3F491}" srcOrd="3" destOrd="0" presId="urn:microsoft.com/office/officeart/2018/2/layout/IconVerticalSolidList"/>
    <dgm:cxn modelId="{A5928574-FD73-4660-978F-885771463466}" type="presParOf" srcId="{B0FE760E-B815-4A94-B5F2-081BAFB465A7}" destId="{0DA4B90A-A8F6-46EE-98C9-316BA2D49128}" srcOrd="3" destOrd="0" presId="urn:microsoft.com/office/officeart/2018/2/layout/IconVerticalSolidList"/>
    <dgm:cxn modelId="{007177C8-5CDC-4CB5-9BC4-7D28E3213183}" type="presParOf" srcId="{B0FE760E-B815-4A94-B5F2-081BAFB465A7}" destId="{A79C20F2-F60F-402A-ADAE-7265591A23E3}" srcOrd="4" destOrd="0" presId="urn:microsoft.com/office/officeart/2018/2/layout/IconVerticalSolidList"/>
    <dgm:cxn modelId="{607AA5E3-FF42-4B0C-91AE-E1B11D07613B}" type="presParOf" srcId="{A79C20F2-F60F-402A-ADAE-7265591A23E3}" destId="{D2C04DA6-14DA-4B6D-944F-E72F9776E1E9}" srcOrd="0" destOrd="0" presId="urn:microsoft.com/office/officeart/2018/2/layout/IconVerticalSolidList"/>
    <dgm:cxn modelId="{27C21313-F7B5-4DA0-8E60-BCF039C7FE16}" type="presParOf" srcId="{A79C20F2-F60F-402A-ADAE-7265591A23E3}" destId="{5F04D3C0-26FD-4774-805F-90D64D9C8524}" srcOrd="1" destOrd="0" presId="urn:microsoft.com/office/officeart/2018/2/layout/IconVerticalSolidList"/>
    <dgm:cxn modelId="{959CA8DD-D7F1-4D96-9A27-73BE1B1EFBE0}" type="presParOf" srcId="{A79C20F2-F60F-402A-ADAE-7265591A23E3}" destId="{1B4C920B-64F3-4686-9D33-4BCFFD07BD64}" srcOrd="2" destOrd="0" presId="urn:microsoft.com/office/officeart/2018/2/layout/IconVerticalSolidList"/>
    <dgm:cxn modelId="{F577B5EC-0E0A-43F2-BE35-EE035041BB4B}" type="presParOf" srcId="{A79C20F2-F60F-402A-ADAE-7265591A23E3}" destId="{BBD51C22-92E6-4661-98E3-45EC0A495B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C0531F-203B-4622-B710-212E4A49A3F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952F2FB9-7327-42D4-B636-E33AA061DD5D}">
      <dgm:prSet/>
      <dgm:spPr/>
      <dgm:t>
        <a:bodyPr/>
        <a:lstStyle/>
        <a:p>
          <a:r>
            <a:rPr lang="en-US"/>
            <a:t>High School+ (HS+)</a:t>
          </a:r>
        </a:p>
      </dgm:t>
    </dgm:pt>
    <dgm:pt modelId="{DF44CB10-D56C-4A3B-A53C-EFB3EC863340}" type="parTrans" cxnId="{7FEEC2CF-6D0D-4617-A1FF-257277CACF40}">
      <dgm:prSet/>
      <dgm:spPr/>
      <dgm:t>
        <a:bodyPr/>
        <a:lstStyle/>
        <a:p>
          <a:endParaRPr lang="en-US"/>
        </a:p>
      </dgm:t>
    </dgm:pt>
    <dgm:pt modelId="{D119A8DA-8990-4C47-8BFB-0FBE3D66DFE5}" type="sibTrans" cxnId="{7FEEC2CF-6D0D-4617-A1FF-257277CACF40}">
      <dgm:prSet/>
      <dgm:spPr/>
      <dgm:t>
        <a:bodyPr/>
        <a:lstStyle/>
        <a:p>
          <a:endParaRPr lang="en-US"/>
        </a:p>
      </dgm:t>
    </dgm:pt>
    <dgm:pt modelId="{72112995-DD44-4ABC-A342-6110EEE26361}">
      <dgm:prSet/>
      <dgm:spPr/>
      <dgm:t>
        <a:bodyPr/>
        <a:lstStyle/>
        <a:p>
          <a:r>
            <a:rPr lang="en-US"/>
            <a:t>Students who complete High School+ receive a Washington state high school diploma from their community or technical college.</a:t>
          </a:r>
        </a:p>
      </dgm:t>
    </dgm:pt>
    <dgm:pt modelId="{51001E3A-457B-473A-A7FB-B894EE3BC8FC}" type="parTrans" cxnId="{A2DD330B-8E71-4DFE-B5AF-B8D2EFBEAE04}">
      <dgm:prSet/>
      <dgm:spPr/>
      <dgm:t>
        <a:bodyPr/>
        <a:lstStyle/>
        <a:p>
          <a:endParaRPr lang="en-US"/>
        </a:p>
      </dgm:t>
    </dgm:pt>
    <dgm:pt modelId="{F6592B90-3E21-4486-B141-80FB162BE930}" type="sibTrans" cxnId="{A2DD330B-8E71-4DFE-B5AF-B8D2EFBEAE04}">
      <dgm:prSet/>
      <dgm:spPr/>
      <dgm:t>
        <a:bodyPr/>
        <a:lstStyle/>
        <a:p>
          <a:endParaRPr lang="en-US"/>
        </a:p>
      </dgm:t>
    </dgm:pt>
    <dgm:pt modelId="{CF043FC6-14FB-4B05-88A4-85D74EAAA54A}">
      <dgm:prSet/>
      <dgm:spPr/>
      <dgm:t>
        <a:bodyPr/>
        <a:lstStyle/>
        <a:p>
          <a:r>
            <a:rPr lang="en-US"/>
            <a:t>Students can demonstrate competency through prior transcripts and other life experience.</a:t>
          </a:r>
        </a:p>
      </dgm:t>
    </dgm:pt>
    <dgm:pt modelId="{FF7E78C4-12FB-4868-A0A0-333FFB4BC94D}" type="parTrans" cxnId="{2D223F28-1121-4C86-99CC-C3407B84B09E}">
      <dgm:prSet/>
      <dgm:spPr/>
      <dgm:t>
        <a:bodyPr/>
        <a:lstStyle/>
        <a:p>
          <a:endParaRPr lang="en-US"/>
        </a:p>
      </dgm:t>
    </dgm:pt>
    <dgm:pt modelId="{A871F046-4F6B-41DC-8417-118BF23973B5}" type="sibTrans" cxnId="{2D223F28-1121-4C86-99CC-C3407B84B09E}">
      <dgm:prSet/>
      <dgm:spPr/>
      <dgm:t>
        <a:bodyPr/>
        <a:lstStyle/>
        <a:p>
          <a:endParaRPr lang="en-US"/>
        </a:p>
      </dgm:t>
    </dgm:pt>
    <dgm:pt modelId="{A93E8666-A660-435B-8641-1A93D799E45C}">
      <dgm:prSet/>
      <dgm:spPr/>
      <dgm:t>
        <a:bodyPr/>
        <a:lstStyle/>
        <a:p>
          <a:r>
            <a:rPr lang="en-US" dirty="0"/>
            <a:t>Integrated Basic Education and Skills Training (I-BEST)</a:t>
          </a:r>
        </a:p>
      </dgm:t>
    </dgm:pt>
    <dgm:pt modelId="{D98827A3-0F8B-46CB-9AED-8AD9F418B9C4}" type="parTrans" cxnId="{9944BD72-0B71-495C-8C52-D77128B9DE30}">
      <dgm:prSet/>
      <dgm:spPr/>
      <dgm:t>
        <a:bodyPr/>
        <a:lstStyle/>
        <a:p>
          <a:endParaRPr lang="en-US"/>
        </a:p>
      </dgm:t>
    </dgm:pt>
    <dgm:pt modelId="{70E6222B-0D7F-42DC-8ED1-51377280EE9B}" type="sibTrans" cxnId="{9944BD72-0B71-495C-8C52-D77128B9DE30}">
      <dgm:prSet/>
      <dgm:spPr/>
      <dgm:t>
        <a:bodyPr/>
        <a:lstStyle/>
        <a:p>
          <a:endParaRPr lang="en-US"/>
        </a:p>
      </dgm:t>
    </dgm:pt>
    <dgm:pt modelId="{482AB915-BC82-4E04-B3FC-934F32692141}">
      <dgm:prSet/>
      <dgm:spPr/>
      <dgm:t>
        <a:bodyPr/>
        <a:lstStyle/>
        <a:p>
          <a:r>
            <a:rPr lang="en-US"/>
            <a:t>Places upper-level BEdA students directly into college certificate and degree programs.</a:t>
          </a:r>
        </a:p>
      </dgm:t>
    </dgm:pt>
    <dgm:pt modelId="{DEFC9AD8-2B87-4E7B-909D-882F11702F63}" type="parTrans" cxnId="{5054D203-1E28-4D29-9186-6005AC5465B3}">
      <dgm:prSet/>
      <dgm:spPr/>
      <dgm:t>
        <a:bodyPr/>
        <a:lstStyle/>
        <a:p>
          <a:endParaRPr lang="en-US"/>
        </a:p>
      </dgm:t>
    </dgm:pt>
    <dgm:pt modelId="{72FDE469-85C1-4E44-AEDC-6A8313FBCB71}" type="sibTrans" cxnId="{5054D203-1E28-4D29-9186-6005AC5465B3}">
      <dgm:prSet/>
      <dgm:spPr/>
      <dgm:t>
        <a:bodyPr/>
        <a:lstStyle/>
        <a:p>
          <a:endParaRPr lang="en-US"/>
        </a:p>
      </dgm:t>
    </dgm:pt>
    <dgm:pt modelId="{3B559E2B-4E87-4941-81AA-E209ECAA0716}">
      <dgm:prSet/>
      <dgm:spPr/>
      <dgm:t>
        <a:bodyPr/>
        <a:lstStyle/>
        <a:p>
          <a:r>
            <a:rPr lang="en-US"/>
            <a:t>Nationally recognized with a Tier 1 rating by the What Works Clearinghouse</a:t>
          </a:r>
        </a:p>
      </dgm:t>
    </dgm:pt>
    <dgm:pt modelId="{DA6151FA-1849-4A9A-B724-FC017DC336C4}" type="parTrans" cxnId="{3B21F1C8-8DF7-49B8-9749-E60F6A2F4AA1}">
      <dgm:prSet/>
      <dgm:spPr/>
      <dgm:t>
        <a:bodyPr/>
        <a:lstStyle/>
        <a:p>
          <a:endParaRPr lang="en-US"/>
        </a:p>
      </dgm:t>
    </dgm:pt>
    <dgm:pt modelId="{0EC48B26-64F5-4CF5-AAC0-53E3C2175161}" type="sibTrans" cxnId="{3B21F1C8-8DF7-49B8-9749-E60F6A2F4AA1}">
      <dgm:prSet/>
      <dgm:spPr/>
      <dgm:t>
        <a:bodyPr/>
        <a:lstStyle/>
        <a:p>
          <a:endParaRPr lang="en-US"/>
        </a:p>
      </dgm:t>
    </dgm:pt>
    <dgm:pt modelId="{45DFB7C7-DCCA-4EF6-B75F-81B733D51129}" type="pres">
      <dgm:prSet presAssocID="{3FC0531F-203B-4622-B710-212E4A49A3FC}" presName="linear" presStyleCnt="0">
        <dgm:presLayoutVars>
          <dgm:dir/>
          <dgm:animLvl val="lvl"/>
          <dgm:resizeHandles val="exact"/>
        </dgm:presLayoutVars>
      </dgm:prSet>
      <dgm:spPr/>
    </dgm:pt>
    <dgm:pt modelId="{99E03425-A007-4AF2-A40A-DBD825B60497}" type="pres">
      <dgm:prSet presAssocID="{952F2FB9-7327-42D4-B636-E33AA061DD5D}" presName="parentLin" presStyleCnt="0"/>
      <dgm:spPr/>
    </dgm:pt>
    <dgm:pt modelId="{B62D3658-6F2C-4E27-AA92-6DBA8CD2C17A}" type="pres">
      <dgm:prSet presAssocID="{952F2FB9-7327-42D4-B636-E33AA061DD5D}" presName="parentLeftMargin" presStyleLbl="node1" presStyleIdx="0" presStyleCnt="2"/>
      <dgm:spPr/>
    </dgm:pt>
    <dgm:pt modelId="{E51A73D9-85C6-4478-BE79-7A3B57695ED6}" type="pres">
      <dgm:prSet presAssocID="{952F2FB9-7327-42D4-B636-E33AA061DD5D}" presName="parentText" presStyleLbl="node1" presStyleIdx="0" presStyleCnt="2">
        <dgm:presLayoutVars>
          <dgm:chMax val="0"/>
          <dgm:bulletEnabled val="1"/>
        </dgm:presLayoutVars>
      </dgm:prSet>
      <dgm:spPr/>
    </dgm:pt>
    <dgm:pt modelId="{C6F3DDD8-CAED-40ED-B1D7-F6E481C7B9C4}" type="pres">
      <dgm:prSet presAssocID="{952F2FB9-7327-42D4-B636-E33AA061DD5D}" presName="negativeSpace" presStyleCnt="0"/>
      <dgm:spPr/>
    </dgm:pt>
    <dgm:pt modelId="{785E3B3F-DDEF-4365-B68A-B6B6C66B16F4}" type="pres">
      <dgm:prSet presAssocID="{952F2FB9-7327-42D4-B636-E33AA061DD5D}" presName="childText" presStyleLbl="conFgAcc1" presStyleIdx="0" presStyleCnt="2">
        <dgm:presLayoutVars>
          <dgm:bulletEnabled val="1"/>
        </dgm:presLayoutVars>
      </dgm:prSet>
      <dgm:spPr/>
    </dgm:pt>
    <dgm:pt modelId="{8D55D80A-9379-4C3B-9117-65FE5A10150C}" type="pres">
      <dgm:prSet presAssocID="{D119A8DA-8990-4C47-8BFB-0FBE3D66DFE5}" presName="spaceBetweenRectangles" presStyleCnt="0"/>
      <dgm:spPr/>
    </dgm:pt>
    <dgm:pt modelId="{F86E88C7-CA1D-45E3-BDAD-2A1AA9B4D759}" type="pres">
      <dgm:prSet presAssocID="{A93E8666-A660-435B-8641-1A93D799E45C}" presName="parentLin" presStyleCnt="0"/>
      <dgm:spPr/>
    </dgm:pt>
    <dgm:pt modelId="{0C77BB8E-70D7-467E-9DC5-49B98DF4909E}" type="pres">
      <dgm:prSet presAssocID="{A93E8666-A660-435B-8641-1A93D799E45C}" presName="parentLeftMargin" presStyleLbl="node1" presStyleIdx="0" presStyleCnt="2"/>
      <dgm:spPr/>
    </dgm:pt>
    <dgm:pt modelId="{485934ED-5C19-4A30-9FA9-E5702937B1BA}" type="pres">
      <dgm:prSet presAssocID="{A93E8666-A660-435B-8641-1A93D799E45C}" presName="parentText" presStyleLbl="node1" presStyleIdx="1" presStyleCnt="2">
        <dgm:presLayoutVars>
          <dgm:chMax val="0"/>
          <dgm:bulletEnabled val="1"/>
        </dgm:presLayoutVars>
      </dgm:prSet>
      <dgm:spPr/>
    </dgm:pt>
    <dgm:pt modelId="{D097E92A-FD32-4B26-92AE-37B7E57469BA}" type="pres">
      <dgm:prSet presAssocID="{A93E8666-A660-435B-8641-1A93D799E45C}" presName="negativeSpace" presStyleCnt="0"/>
      <dgm:spPr/>
    </dgm:pt>
    <dgm:pt modelId="{4CB28B9D-8FEE-44F1-84AB-4F0C9E21E05B}" type="pres">
      <dgm:prSet presAssocID="{A93E8666-A660-435B-8641-1A93D799E45C}" presName="childText" presStyleLbl="conFgAcc1" presStyleIdx="1" presStyleCnt="2">
        <dgm:presLayoutVars>
          <dgm:bulletEnabled val="1"/>
        </dgm:presLayoutVars>
      </dgm:prSet>
      <dgm:spPr/>
    </dgm:pt>
  </dgm:ptLst>
  <dgm:cxnLst>
    <dgm:cxn modelId="{5054D203-1E28-4D29-9186-6005AC5465B3}" srcId="{A93E8666-A660-435B-8641-1A93D799E45C}" destId="{482AB915-BC82-4E04-B3FC-934F32692141}" srcOrd="0" destOrd="0" parTransId="{DEFC9AD8-2B87-4E7B-909D-882F11702F63}" sibTransId="{72FDE469-85C1-4E44-AEDC-6A8313FBCB71}"/>
    <dgm:cxn modelId="{A2DD330B-8E71-4DFE-B5AF-B8D2EFBEAE04}" srcId="{952F2FB9-7327-42D4-B636-E33AA061DD5D}" destId="{72112995-DD44-4ABC-A342-6110EEE26361}" srcOrd="0" destOrd="0" parTransId="{51001E3A-457B-473A-A7FB-B894EE3BC8FC}" sibTransId="{F6592B90-3E21-4486-B141-80FB162BE930}"/>
    <dgm:cxn modelId="{7CDAD816-1701-42A9-B975-5B2EAA62789C}" type="presOf" srcId="{952F2FB9-7327-42D4-B636-E33AA061DD5D}" destId="{E51A73D9-85C6-4478-BE79-7A3B57695ED6}" srcOrd="1" destOrd="0" presId="urn:microsoft.com/office/officeart/2005/8/layout/list1"/>
    <dgm:cxn modelId="{2D223F28-1121-4C86-99CC-C3407B84B09E}" srcId="{952F2FB9-7327-42D4-B636-E33AA061DD5D}" destId="{CF043FC6-14FB-4B05-88A4-85D74EAAA54A}" srcOrd="1" destOrd="0" parTransId="{FF7E78C4-12FB-4868-A0A0-333FFB4BC94D}" sibTransId="{A871F046-4F6B-41DC-8417-118BF23973B5}"/>
    <dgm:cxn modelId="{AB344743-A6EB-4C2F-80A7-21CD1DE4A362}" type="presOf" srcId="{482AB915-BC82-4E04-B3FC-934F32692141}" destId="{4CB28B9D-8FEE-44F1-84AB-4F0C9E21E05B}" srcOrd="0" destOrd="0" presId="urn:microsoft.com/office/officeart/2005/8/layout/list1"/>
    <dgm:cxn modelId="{3EE1034A-29DC-4726-A8D8-C6F692D47A48}" type="presOf" srcId="{72112995-DD44-4ABC-A342-6110EEE26361}" destId="{785E3B3F-DDEF-4365-B68A-B6B6C66B16F4}" srcOrd="0" destOrd="0" presId="urn:microsoft.com/office/officeart/2005/8/layout/list1"/>
    <dgm:cxn modelId="{DE62E571-5054-4ABF-980D-9A12FE7B73B7}" type="presOf" srcId="{A93E8666-A660-435B-8641-1A93D799E45C}" destId="{0C77BB8E-70D7-467E-9DC5-49B98DF4909E}" srcOrd="0" destOrd="0" presId="urn:microsoft.com/office/officeart/2005/8/layout/list1"/>
    <dgm:cxn modelId="{9944BD72-0B71-495C-8C52-D77128B9DE30}" srcId="{3FC0531F-203B-4622-B710-212E4A49A3FC}" destId="{A93E8666-A660-435B-8641-1A93D799E45C}" srcOrd="1" destOrd="0" parTransId="{D98827A3-0F8B-46CB-9AED-8AD9F418B9C4}" sibTransId="{70E6222B-0D7F-42DC-8ED1-51377280EE9B}"/>
    <dgm:cxn modelId="{A0E46B53-DAF9-4AA0-BED8-525D0E229DB0}" type="presOf" srcId="{3B559E2B-4E87-4941-81AA-E209ECAA0716}" destId="{4CB28B9D-8FEE-44F1-84AB-4F0C9E21E05B}" srcOrd="0" destOrd="1" presId="urn:microsoft.com/office/officeart/2005/8/layout/list1"/>
    <dgm:cxn modelId="{4B9DBE8A-B2DB-46D6-A735-26D8BF4D6D82}" type="presOf" srcId="{A93E8666-A660-435B-8641-1A93D799E45C}" destId="{485934ED-5C19-4A30-9FA9-E5702937B1BA}" srcOrd="1" destOrd="0" presId="urn:microsoft.com/office/officeart/2005/8/layout/list1"/>
    <dgm:cxn modelId="{3368F59C-98F4-4D43-A454-F4E34A32F966}" type="presOf" srcId="{CF043FC6-14FB-4B05-88A4-85D74EAAA54A}" destId="{785E3B3F-DDEF-4365-B68A-B6B6C66B16F4}" srcOrd="0" destOrd="1" presId="urn:microsoft.com/office/officeart/2005/8/layout/list1"/>
    <dgm:cxn modelId="{FDDC43BC-5CB9-43D0-B6DF-C5727104B81C}" type="presOf" srcId="{952F2FB9-7327-42D4-B636-E33AA061DD5D}" destId="{B62D3658-6F2C-4E27-AA92-6DBA8CD2C17A}" srcOrd="0" destOrd="0" presId="urn:microsoft.com/office/officeart/2005/8/layout/list1"/>
    <dgm:cxn modelId="{3B21F1C8-8DF7-49B8-9749-E60F6A2F4AA1}" srcId="{A93E8666-A660-435B-8641-1A93D799E45C}" destId="{3B559E2B-4E87-4941-81AA-E209ECAA0716}" srcOrd="1" destOrd="0" parTransId="{DA6151FA-1849-4A9A-B724-FC017DC336C4}" sibTransId="{0EC48B26-64F5-4CF5-AAC0-53E3C2175161}"/>
    <dgm:cxn modelId="{7FEEC2CF-6D0D-4617-A1FF-257277CACF40}" srcId="{3FC0531F-203B-4622-B710-212E4A49A3FC}" destId="{952F2FB9-7327-42D4-B636-E33AA061DD5D}" srcOrd="0" destOrd="0" parTransId="{DF44CB10-D56C-4A3B-A53C-EFB3EC863340}" sibTransId="{D119A8DA-8990-4C47-8BFB-0FBE3D66DFE5}"/>
    <dgm:cxn modelId="{FB346BD2-F28F-4ECD-BAE7-6023A58B35CC}" type="presOf" srcId="{3FC0531F-203B-4622-B710-212E4A49A3FC}" destId="{45DFB7C7-DCCA-4EF6-B75F-81B733D51129}" srcOrd="0" destOrd="0" presId="urn:microsoft.com/office/officeart/2005/8/layout/list1"/>
    <dgm:cxn modelId="{0A19B439-474F-472F-9D6B-34C96D91DB05}" type="presParOf" srcId="{45DFB7C7-DCCA-4EF6-B75F-81B733D51129}" destId="{99E03425-A007-4AF2-A40A-DBD825B60497}" srcOrd="0" destOrd="0" presId="urn:microsoft.com/office/officeart/2005/8/layout/list1"/>
    <dgm:cxn modelId="{7FDD02A1-2F0A-4C11-A3DA-569559073EE7}" type="presParOf" srcId="{99E03425-A007-4AF2-A40A-DBD825B60497}" destId="{B62D3658-6F2C-4E27-AA92-6DBA8CD2C17A}" srcOrd="0" destOrd="0" presId="urn:microsoft.com/office/officeart/2005/8/layout/list1"/>
    <dgm:cxn modelId="{C6C13619-F667-4524-AF9D-037D697D7EFE}" type="presParOf" srcId="{99E03425-A007-4AF2-A40A-DBD825B60497}" destId="{E51A73D9-85C6-4478-BE79-7A3B57695ED6}" srcOrd="1" destOrd="0" presId="urn:microsoft.com/office/officeart/2005/8/layout/list1"/>
    <dgm:cxn modelId="{BE68A746-0D5D-48F1-905F-0E491012F84F}" type="presParOf" srcId="{45DFB7C7-DCCA-4EF6-B75F-81B733D51129}" destId="{C6F3DDD8-CAED-40ED-B1D7-F6E481C7B9C4}" srcOrd="1" destOrd="0" presId="urn:microsoft.com/office/officeart/2005/8/layout/list1"/>
    <dgm:cxn modelId="{7FF49B46-212F-40D9-B032-C9A945AF8DD7}" type="presParOf" srcId="{45DFB7C7-DCCA-4EF6-B75F-81B733D51129}" destId="{785E3B3F-DDEF-4365-B68A-B6B6C66B16F4}" srcOrd="2" destOrd="0" presId="urn:microsoft.com/office/officeart/2005/8/layout/list1"/>
    <dgm:cxn modelId="{2D82D927-19B8-45F1-8225-DB776D81072A}" type="presParOf" srcId="{45DFB7C7-DCCA-4EF6-B75F-81B733D51129}" destId="{8D55D80A-9379-4C3B-9117-65FE5A10150C}" srcOrd="3" destOrd="0" presId="urn:microsoft.com/office/officeart/2005/8/layout/list1"/>
    <dgm:cxn modelId="{A5F705AD-4A92-4C2B-83F9-3D3F15D879CD}" type="presParOf" srcId="{45DFB7C7-DCCA-4EF6-B75F-81B733D51129}" destId="{F86E88C7-CA1D-45E3-BDAD-2A1AA9B4D759}" srcOrd="4" destOrd="0" presId="urn:microsoft.com/office/officeart/2005/8/layout/list1"/>
    <dgm:cxn modelId="{71172E53-646F-4ED3-B437-F1088644941E}" type="presParOf" srcId="{F86E88C7-CA1D-45E3-BDAD-2A1AA9B4D759}" destId="{0C77BB8E-70D7-467E-9DC5-49B98DF4909E}" srcOrd="0" destOrd="0" presId="urn:microsoft.com/office/officeart/2005/8/layout/list1"/>
    <dgm:cxn modelId="{40F750A6-01B7-4515-9CC4-CE9266604121}" type="presParOf" srcId="{F86E88C7-CA1D-45E3-BDAD-2A1AA9B4D759}" destId="{485934ED-5C19-4A30-9FA9-E5702937B1BA}" srcOrd="1" destOrd="0" presId="urn:microsoft.com/office/officeart/2005/8/layout/list1"/>
    <dgm:cxn modelId="{B7B61FDF-2CEA-49B2-A6BA-48C4473F2168}" type="presParOf" srcId="{45DFB7C7-DCCA-4EF6-B75F-81B733D51129}" destId="{D097E92A-FD32-4B26-92AE-37B7E57469BA}" srcOrd="5" destOrd="0" presId="urn:microsoft.com/office/officeart/2005/8/layout/list1"/>
    <dgm:cxn modelId="{842E6522-C517-4335-9D5A-3A516EA6E1CB}" type="presParOf" srcId="{45DFB7C7-DCCA-4EF6-B75F-81B733D51129}" destId="{4CB28B9D-8FEE-44F1-84AB-4F0C9E21E05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9DFBF-2C4B-4750-88B7-1EC239534549}"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E4C015F6-8ADE-42E2-B792-F2246BF45241}">
      <dgm:prSet/>
      <dgm:spPr/>
      <dgm:t>
        <a:bodyPr/>
        <a:lstStyle/>
        <a:p>
          <a:r>
            <a:rPr lang="en-US"/>
            <a:t>Kenny Austin, General Public Position (Chair)</a:t>
          </a:r>
        </a:p>
      </dgm:t>
    </dgm:pt>
    <dgm:pt modelId="{1EFF73D2-43A7-4D42-A782-1CA5A54D56B8}" type="parTrans" cxnId="{3A7FD474-5514-4017-8918-A9C4ABFF3358}">
      <dgm:prSet/>
      <dgm:spPr/>
      <dgm:t>
        <a:bodyPr/>
        <a:lstStyle/>
        <a:p>
          <a:endParaRPr lang="en-US"/>
        </a:p>
      </dgm:t>
    </dgm:pt>
    <dgm:pt modelId="{996C77F0-0D16-453C-853E-7AB03A57AF9E}" type="sibTrans" cxnId="{3A7FD474-5514-4017-8918-A9C4ABFF3358}">
      <dgm:prSet/>
      <dgm:spPr/>
      <dgm:t>
        <a:bodyPr/>
        <a:lstStyle/>
        <a:p>
          <a:endParaRPr lang="en-US"/>
        </a:p>
      </dgm:t>
    </dgm:pt>
    <dgm:pt modelId="{79904D3D-4D19-4A82-A9D7-64230414CDB3}">
      <dgm:prSet/>
      <dgm:spPr/>
      <dgm:t>
        <a:bodyPr/>
        <a:lstStyle/>
        <a:p>
          <a:r>
            <a:rPr lang="en-US"/>
            <a:t>Brice Montgomery, Department of Social and Health Services</a:t>
          </a:r>
        </a:p>
      </dgm:t>
    </dgm:pt>
    <dgm:pt modelId="{DABD4D88-AFFE-463E-969C-8687DC859678}" type="parTrans" cxnId="{D5EEF0F8-FA82-410E-A373-38671DCA43B8}">
      <dgm:prSet/>
      <dgm:spPr/>
      <dgm:t>
        <a:bodyPr/>
        <a:lstStyle/>
        <a:p>
          <a:endParaRPr lang="en-US"/>
        </a:p>
      </dgm:t>
    </dgm:pt>
    <dgm:pt modelId="{70DEB1E8-6FA0-4570-9788-986130EFE39D}" type="sibTrans" cxnId="{D5EEF0F8-FA82-410E-A373-38671DCA43B8}">
      <dgm:prSet/>
      <dgm:spPr/>
      <dgm:t>
        <a:bodyPr/>
        <a:lstStyle/>
        <a:p>
          <a:endParaRPr lang="en-US"/>
        </a:p>
      </dgm:t>
    </dgm:pt>
    <dgm:pt modelId="{8FE3F8A0-0E50-4BC9-A52F-EE4136F7C32F}">
      <dgm:prSet/>
      <dgm:spPr/>
      <dgm:t>
        <a:bodyPr/>
        <a:lstStyle/>
        <a:p>
          <a:r>
            <a:rPr lang="en-US"/>
            <a:t>Cindy Guertin-Anderson, Department of Commerce</a:t>
          </a:r>
        </a:p>
      </dgm:t>
    </dgm:pt>
    <dgm:pt modelId="{87FE92DB-C8E8-481B-A9E0-C3E33405BFD5}" type="parTrans" cxnId="{8E8A0392-C537-4CBB-A5CD-D086BD8A8B37}">
      <dgm:prSet/>
      <dgm:spPr/>
      <dgm:t>
        <a:bodyPr/>
        <a:lstStyle/>
        <a:p>
          <a:endParaRPr lang="en-US"/>
        </a:p>
      </dgm:t>
    </dgm:pt>
    <dgm:pt modelId="{3759AFBE-D493-41D0-9993-427D06388B0A}" type="sibTrans" cxnId="{8E8A0392-C537-4CBB-A5CD-D086BD8A8B37}">
      <dgm:prSet/>
      <dgm:spPr/>
      <dgm:t>
        <a:bodyPr/>
        <a:lstStyle/>
        <a:p>
          <a:endParaRPr lang="en-US"/>
        </a:p>
      </dgm:t>
    </dgm:pt>
    <dgm:pt modelId="{0CE4E920-6EAD-42E0-9852-8D5B57BEE70D}">
      <dgm:prSet/>
      <dgm:spPr/>
      <dgm:t>
        <a:bodyPr/>
        <a:lstStyle/>
        <a:p>
          <a:r>
            <a:rPr lang="en-US"/>
            <a:t>Ricardo Chavez, Adult Education Teacher</a:t>
          </a:r>
        </a:p>
      </dgm:t>
    </dgm:pt>
    <dgm:pt modelId="{D8E3D40F-8400-4943-AF72-50EFAF95B890}" type="parTrans" cxnId="{C91F1056-7A89-4FAC-AE45-8C1E0633014C}">
      <dgm:prSet/>
      <dgm:spPr/>
      <dgm:t>
        <a:bodyPr/>
        <a:lstStyle/>
        <a:p>
          <a:endParaRPr lang="en-US"/>
        </a:p>
      </dgm:t>
    </dgm:pt>
    <dgm:pt modelId="{75AF0CBF-A4F2-4933-9EC1-476C1485D869}" type="sibTrans" cxnId="{C91F1056-7A89-4FAC-AE45-8C1E0633014C}">
      <dgm:prSet/>
      <dgm:spPr/>
      <dgm:t>
        <a:bodyPr/>
        <a:lstStyle/>
        <a:p>
          <a:endParaRPr lang="en-US"/>
        </a:p>
      </dgm:t>
    </dgm:pt>
    <dgm:pt modelId="{44CC88D5-2CB4-4702-B581-FF6B1E88C0EF}">
      <dgm:prSet/>
      <dgm:spPr/>
      <dgm:t>
        <a:bodyPr/>
        <a:lstStyle/>
        <a:p>
          <a:r>
            <a:rPr lang="en-US"/>
            <a:t>Amy Diehr, Private Literacy Organization</a:t>
          </a:r>
        </a:p>
      </dgm:t>
    </dgm:pt>
    <dgm:pt modelId="{1D5A03AF-E5A2-4347-A064-1EA524881C26}" type="parTrans" cxnId="{8F4EA878-DE10-45FB-9434-1B388B578EA7}">
      <dgm:prSet/>
      <dgm:spPr/>
      <dgm:t>
        <a:bodyPr/>
        <a:lstStyle/>
        <a:p>
          <a:endParaRPr lang="en-US"/>
        </a:p>
      </dgm:t>
    </dgm:pt>
    <dgm:pt modelId="{59FE59A0-E30B-43DA-B38A-222145D86EEE}" type="sibTrans" cxnId="{8F4EA878-DE10-45FB-9434-1B388B578EA7}">
      <dgm:prSet/>
      <dgm:spPr/>
      <dgm:t>
        <a:bodyPr/>
        <a:lstStyle/>
        <a:p>
          <a:endParaRPr lang="en-US"/>
        </a:p>
      </dgm:t>
    </dgm:pt>
    <dgm:pt modelId="{8B45903C-707D-4AB5-A80F-645E8101AAA2}">
      <dgm:prSet/>
      <dgm:spPr/>
      <dgm:t>
        <a:bodyPr/>
        <a:lstStyle/>
        <a:p>
          <a:r>
            <a:rPr lang="en-US"/>
            <a:t>Jennifer Barber, Council for Basic Skills</a:t>
          </a:r>
        </a:p>
      </dgm:t>
    </dgm:pt>
    <dgm:pt modelId="{5036731F-F6D5-45F0-90DB-9B546DDAFBB2}" type="parTrans" cxnId="{6DC281D4-78E5-4C99-A76A-85567534F702}">
      <dgm:prSet/>
      <dgm:spPr/>
      <dgm:t>
        <a:bodyPr/>
        <a:lstStyle/>
        <a:p>
          <a:endParaRPr lang="en-US"/>
        </a:p>
      </dgm:t>
    </dgm:pt>
    <dgm:pt modelId="{18D96C02-445E-4E47-B5C3-2BA9BDAD7CD2}" type="sibTrans" cxnId="{6DC281D4-78E5-4C99-A76A-85567534F702}">
      <dgm:prSet/>
      <dgm:spPr/>
      <dgm:t>
        <a:bodyPr/>
        <a:lstStyle/>
        <a:p>
          <a:endParaRPr lang="en-US"/>
        </a:p>
      </dgm:t>
    </dgm:pt>
    <dgm:pt modelId="{F67EB073-C6E2-4A5E-A792-5923AA823364}">
      <dgm:prSet/>
      <dgm:spPr/>
      <dgm:t>
        <a:bodyPr/>
        <a:lstStyle/>
        <a:p>
          <a:r>
            <a:rPr lang="en-US"/>
            <a:t>Anne Goranson, Employment Security Department</a:t>
          </a:r>
        </a:p>
      </dgm:t>
    </dgm:pt>
    <dgm:pt modelId="{6855D158-735D-4B77-8CBA-AD47482B85E3}" type="parTrans" cxnId="{61BF1480-749D-4AD6-ADF1-52B217A3405E}">
      <dgm:prSet/>
      <dgm:spPr/>
      <dgm:t>
        <a:bodyPr/>
        <a:lstStyle/>
        <a:p>
          <a:endParaRPr lang="en-US"/>
        </a:p>
      </dgm:t>
    </dgm:pt>
    <dgm:pt modelId="{F43BC6A4-2330-483E-B11F-98F1FA7CBA25}" type="sibTrans" cxnId="{61BF1480-749D-4AD6-ADF1-52B217A3405E}">
      <dgm:prSet/>
      <dgm:spPr/>
      <dgm:t>
        <a:bodyPr/>
        <a:lstStyle/>
        <a:p>
          <a:endParaRPr lang="en-US"/>
        </a:p>
      </dgm:t>
    </dgm:pt>
    <dgm:pt modelId="{000A8949-4C9C-477A-AC13-B3C21DE3A027}">
      <dgm:prSet/>
      <dgm:spPr/>
      <dgm:t>
        <a:bodyPr/>
        <a:lstStyle/>
        <a:p>
          <a:r>
            <a:rPr lang="en-US"/>
            <a:t>Kelli Graham, Community Based Organization</a:t>
          </a:r>
        </a:p>
      </dgm:t>
    </dgm:pt>
    <dgm:pt modelId="{6D77C009-7D64-4C4E-840B-76A9A03F770A}" type="parTrans" cxnId="{6E112F3C-086C-4A5A-9C49-02D702993C43}">
      <dgm:prSet/>
      <dgm:spPr/>
      <dgm:t>
        <a:bodyPr/>
        <a:lstStyle/>
        <a:p>
          <a:endParaRPr lang="en-US"/>
        </a:p>
      </dgm:t>
    </dgm:pt>
    <dgm:pt modelId="{A9B4EC73-50A0-46D5-A387-86E5D891587E}" type="sibTrans" cxnId="{6E112F3C-086C-4A5A-9C49-02D702993C43}">
      <dgm:prSet/>
      <dgm:spPr/>
      <dgm:t>
        <a:bodyPr/>
        <a:lstStyle/>
        <a:p>
          <a:endParaRPr lang="en-US"/>
        </a:p>
      </dgm:t>
    </dgm:pt>
    <dgm:pt modelId="{259C5349-0FCD-4614-8489-52291BC3E916}">
      <dgm:prSet/>
      <dgm:spPr/>
      <dgm:t>
        <a:bodyPr/>
        <a:lstStyle/>
        <a:p>
          <a:r>
            <a:rPr lang="en-US"/>
            <a:t>Adrienne Jones, Labor Representative</a:t>
          </a:r>
        </a:p>
      </dgm:t>
    </dgm:pt>
    <dgm:pt modelId="{0FFDCD99-A64E-4463-9D7F-EBA41566216A}" type="parTrans" cxnId="{CA7C9480-7E9A-49BF-BB1B-67F3B7624869}">
      <dgm:prSet/>
      <dgm:spPr/>
      <dgm:t>
        <a:bodyPr/>
        <a:lstStyle/>
        <a:p>
          <a:endParaRPr lang="en-US"/>
        </a:p>
      </dgm:t>
    </dgm:pt>
    <dgm:pt modelId="{2E4A30A3-2E69-4B65-81B2-FF2D60EF0057}" type="sibTrans" cxnId="{CA7C9480-7E9A-49BF-BB1B-67F3B7624869}">
      <dgm:prSet/>
      <dgm:spPr/>
      <dgm:t>
        <a:bodyPr/>
        <a:lstStyle/>
        <a:p>
          <a:endParaRPr lang="en-US"/>
        </a:p>
      </dgm:t>
    </dgm:pt>
    <dgm:pt modelId="{36674D17-3831-43E7-B5F7-D0643DAD84CB}">
      <dgm:prSet/>
      <dgm:spPr/>
      <dgm:t>
        <a:bodyPr/>
        <a:lstStyle/>
        <a:p>
          <a:r>
            <a:rPr lang="en-US"/>
            <a:t>Eleni Papadakis, Workforce Board</a:t>
          </a:r>
        </a:p>
      </dgm:t>
    </dgm:pt>
    <dgm:pt modelId="{DCFEF702-0F49-4700-8E8C-DE10A06F921C}" type="parTrans" cxnId="{742F671F-E634-4D4E-8062-51D1C73991F4}">
      <dgm:prSet/>
      <dgm:spPr/>
      <dgm:t>
        <a:bodyPr/>
        <a:lstStyle/>
        <a:p>
          <a:endParaRPr lang="en-US"/>
        </a:p>
      </dgm:t>
    </dgm:pt>
    <dgm:pt modelId="{71E10E34-60A2-4528-9AC8-768CD0250B3D}" type="sibTrans" cxnId="{742F671F-E634-4D4E-8062-51D1C73991F4}">
      <dgm:prSet/>
      <dgm:spPr/>
      <dgm:t>
        <a:bodyPr/>
        <a:lstStyle/>
        <a:p>
          <a:endParaRPr lang="en-US"/>
        </a:p>
      </dgm:t>
    </dgm:pt>
    <dgm:pt modelId="{4EEBD3CA-483E-4712-9674-79476036F9EA}">
      <dgm:prSet/>
      <dgm:spPr/>
      <dgm:t>
        <a:bodyPr/>
        <a:lstStyle/>
        <a:p>
          <a:r>
            <a:rPr lang="en-US"/>
            <a:t>Mandy Paradise, Office of Superintendent of Public Instruction</a:t>
          </a:r>
        </a:p>
      </dgm:t>
    </dgm:pt>
    <dgm:pt modelId="{5AF4F5E3-79D3-46A9-9676-078D02B4900F}" type="parTrans" cxnId="{A3CAF328-A93F-42F1-911A-5BC75ADBD183}">
      <dgm:prSet/>
      <dgm:spPr/>
      <dgm:t>
        <a:bodyPr/>
        <a:lstStyle/>
        <a:p>
          <a:endParaRPr lang="en-US"/>
        </a:p>
      </dgm:t>
    </dgm:pt>
    <dgm:pt modelId="{53403FDC-EBF8-4E4A-A111-AF9EBB8C1282}" type="sibTrans" cxnId="{A3CAF328-A93F-42F1-911A-5BC75ADBD183}">
      <dgm:prSet/>
      <dgm:spPr/>
      <dgm:t>
        <a:bodyPr/>
        <a:lstStyle/>
        <a:p>
          <a:endParaRPr lang="en-US"/>
        </a:p>
      </dgm:t>
    </dgm:pt>
    <dgm:pt modelId="{91CA04D5-127F-4790-88BB-B0E8199FEB6B}">
      <dgm:prSet/>
      <dgm:spPr/>
      <dgm:t>
        <a:bodyPr/>
        <a:lstStyle/>
        <a:p>
          <a:r>
            <a:rPr lang="en-US" dirty="0"/>
            <a:t>Aaron Parrott, </a:t>
          </a:r>
          <a:r>
            <a:rPr lang="en-US" dirty="0" err="1"/>
            <a:t>SkillSource</a:t>
          </a:r>
          <a:r>
            <a:rPr lang="en-US" dirty="0"/>
            <a:t> Workforce Development Council</a:t>
          </a:r>
        </a:p>
      </dgm:t>
    </dgm:pt>
    <dgm:pt modelId="{B11D7345-868F-4496-8C89-B9C0507E5170}" type="parTrans" cxnId="{C50FCF43-9129-42D5-8198-36D258371901}">
      <dgm:prSet/>
      <dgm:spPr/>
      <dgm:t>
        <a:bodyPr/>
        <a:lstStyle/>
        <a:p>
          <a:endParaRPr lang="en-US"/>
        </a:p>
      </dgm:t>
    </dgm:pt>
    <dgm:pt modelId="{565552D2-CC51-4782-B1E6-1808C9709DBE}" type="sibTrans" cxnId="{C50FCF43-9129-42D5-8198-36D258371901}">
      <dgm:prSet/>
      <dgm:spPr/>
      <dgm:t>
        <a:bodyPr/>
        <a:lstStyle/>
        <a:p>
          <a:endParaRPr lang="en-US"/>
        </a:p>
      </dgm:t>
    </dgm:pt>
    <dgm:pt modelId="{C9A1FE32-2D26-4C03-8D4A-9C64FF3C5102}">
      <dgm:prSet/>
      <dgm:spPr/>
      <dgm:t>
        <a:bodyPr/>
        <a:lstStyle/>
        <a:p>
          <a:r>
            <a:rPr lang="en-US"/>
            <a:t>Lucretia Robertson, Library Program</a:t>
          </a:r>
        </a:p>
      </dgm:t>
    </dgm:pt>
    <dgm:pt modelId="{A5FD8B87-0EE6-4867-865C-6FF45F5C528B}" type="parTrans" cxnId="{32948D98-177F-4EF4-ACCA-6D1792D9D57C}">
      <dgm:prSet/>
      <dgm:spPr/>
      <dgm:t>
        <a:bodyPr/>
        <a:lstStyle/>
        <a:p>
          <a:endParaRPr lang="en-US"/>
        </a:p>
      </dgm:t>
    </dgm:pt>
    <dgm:pt modelId="{11770645-183D-48F7-BDE4-D89E346E7086}" type="sibTrans" cxnId="{32948D98-177F-4EF4-ACCA-6D1792D9D57C}">
      <dgm:prSet/>
      <dgm:spPr/>
      <dgm:t>
        <a:bodyPr/>
        <a:lstStyle/>
        <a:p>
          <a:endParaRPr lang="en-US"/>
        </a:p>
      </dgm:t>
    </dgm:pt>
    <dgm:pt modelId="{565F24F9-59C1-44F9-8C5F-B04E025D8E26}">
      <dgm:prSet/>
      <dgm:spPr/>
      <dgm:t>
        <a:bodyPr/>
        <a:lstStyle/>
        <a:p>
          <a:r>
            <a:rPr lang="en-US"/>
            <a:t>Lionel Candido-Flores, Council for Basic Skills</a:t>
          </a:r>
        </a:p>
      </dgm:t>
    </dgm:pt>
    <dgm:pt modelId="{58336BD1-FCD4-478D-835D-A53E12183291}" type="parTrans" cxnId="{F7B2C561-18BD-4F64-848C-33D007BBE125}">
      <dgm:prSet/>
      <dgm:spPr/>
      <dgm:t>
        <a:bodyPr/>
        <a:lstStyle/>
        <a:p>
          <a:endParaRPr lang="en-US"/>
        </a:p>
      </dgm:t>
    </dgm:pt>
    <dgm:pt modelId="{19445986-2E95-4804-AF66-94786E4E81A1}" type="sibTrans" cxnId="{F7B2C561-18BD-4F64-848C-33D007BBE125}">
      <dgm:prSet/>
      <dgm:spPr/>
      <dgm:t>
        <a:bodyPr/>
        <a:lstStyle/>
        <a:p>
          <a:endParaRPr lang="en-US"/>
        </a:p>
      </dgm:t>
    </dgm:pt>
    <dgm:pt modelId="{C5EEEB46-CC16-49FE-9CD6-50C38186EA13}">
      <dgm:prSet/>
      <dgm:spPr/>
      <dgm:t>
        <a:bodyPr/>
        <a:lstStyle/>
        <a:p>
          <a:r>
            <a:rPr lang="en-US"/>
            <a:t>Lin Zhou, Higher Education Agency</a:t>
          </a:r>
        </a:p>
      </dgm:t>
    </dgm:pt>
    <dgm:pt modelId="{562991A6-E97D-4FF4-A091-C1999CD9D940}" type="parTrans" cxnId="{EE30C552-F151-4408-A2FB-B28D4D259820}">
      <dgm:prSet/>
      <dgm:spPr/>
      <dgm:t>
        <a:bodyPr/>
        <a:lstStyle/>
        <a:p>
          <a:endParaRPr lang="en-US"/>
        </a:p>
      </dgm:t>
    </dgm:pt>
    <dgm:pt modelId="{B192192A-8454-4F37-B3A2-5E1E8D0C7360}" type="sibTrans" cxnId="{EE30C552-F151-4408-A2FB-B28D4D259820}">
      <dgm:prSet/>
      <dgm:spPr/>
      <dgm:t>
        <a:bodyPr/>
        <a:lstStyle/>
        <a:p>
          <a:endParaRPr lang="en-US"/>
        </a:p>
      </dgm:t>
    </dgm:pt>
    <dgm:pt modelId="{3D269003-2D1E-43A5-9A41-DB22D623A437}">
      <dgm:prSet/>
      <dgm:spPr/>
      <dgm:t>
        <a:bodyPr/>
        <a:lstStyle/>
        <a:p>
          <a:r>
            <a:rPr lang="en-US"/>
            <a:t>Chris Bailey, State Board for Community and Technical Colleges</a:t>
          </a:r>
        </a:p>
      </dgm:t>
    </dgm:pt>
    <dgm:pt modelId="{A2581486-13A0-4A6F-8D5C-608B2E5A125E}" type="parTrans" cxnId="{5C5F43B7-E0FF-4C86-BD83-8EE3704C5C7B}">
      <dgm:prSet/>
      <dgm:spPr/>
      <dgm:t>
        <a:bodyPr/>
        <a:lstStyle/>
        <a:p>
          <a:endParaRPr lang="en-US"/>
        </a:p>
      </dgm:t>
    </dgm:pt>
    <dgm:pt modelId="{F6FFAE8A-35C7-4C21-9A63-FD79BF5C842D}" type="sibTrans" cxnId="{5C5F43B7-E0FF-4C86-BD83-8EE3704C5C7B}">
      <dgm:prSet/>
      <dgm:spPr/>
      <dgm:t>
        <a:bodyPr/>
        <a:lstStyle/>
        <a:p>
          <a:endParaRPr lang="en-US"/>
        </a:p>
      </dgm:t>
    </dgm:pt>
    <dgm:pt modelId="{36FBE901-4D62-44B9-9E8E-6F693BD109E3}" type="pres">
      <dgm:prSet presAssocID="{DD99DFBF-2C4B-4750-88B7-1EC239534549}" presName="diagram" presStyleCnt="0">
        <dgm:presLayoutVars>
          <dgm:dir/>
          <dgm:resizeHandles val="exact"/>
        </dgm:presLayoutVars>
      </dgm:prSet>
      <dgm:spPr/>
    </dgm:pt>
    <dgm:pt modelId="{12464590-C5FF-46D5-B5AD-AF37D2BFC642}" type="pres">
      <dgm:prSet presAssocID="{E4C015F6-8ADE-42E2-B792-F2246BF45241}" presName="node" presStyleLbl="node1" presStyleIdx="0" presStyleCnt="16">
        <dgm:presLayoutVars>
          <dgm:bulletEnabled val="1"/>
        </dgm:presLayoutVars>
      </dgm:prSet>
      <dgm:spPr/>
    </dgm:pt>
    <dgm:pt modelId="{F1B2C1FA-2415-4226-923D-4D7D18D825A2}" type="pres">
      <dgm:prSet presAssocID="{996C77F0-0D16-453C-853E-7AB03A57AF9E}" presName="sibTrans" presStyleCnt="0"/>
      <dgm:spPr/>
    </dgm:pt>
    <dgm:pt modelId="{9087606D-9C9B-4BA0-927A-92D64A96BFFB}" type="pres">
      <dgm:prSet presAssocID="{79904D3D-4D19-4A82-A9D7-64230414CDB3}" presName="node" presStyleLbl="node1" presStyleIdx="1" presStyleCnt="16">
        <dgm:presLayoutVars>
          <dgm:bulletEnabled val="1"/>
        </dgm:presLayoutVars>
      </dgm:prSet>
      <dgm:spPr/>
    </dgm:pt>
    <dgm:pt modelId="{393FCCEB-D4C0-4FAA-9ED6-1D16BFB645E9}" type="pres">
      <dgm:prSet presAssocID="{70DEB1E8-6FA0-4570-9788-986130EFE39D}" presName="sibTrans" presStyleCnt="0"/>
      <dgm:spPr/>
    </dgm:pt>
    <dgm:pt modelId="{3036F473-97F0-492C-8CAD-5F3215CA4DF1}" type="pres">
      <dgm:prSet presAssocID="{8FE3F8A0-0E50-4BC9-A52F-EE4136F7C32F}" presName="node" presStyleLbl="node1" presStyleIdx="2" presStyleCnt="16">
        <dgm:presLayoutVars>
          <dgm:bulletEnabled val="1"/>
        </dgm:presLayoutVars>
      </dgm:prSet>
      <dgm:spPr/>
    </dgm:pt>
    <dgm:pt modelId="{64FA7CC7-9CC4-4E51-B82C-82C851D85194}" type="pres">
      <dgm:prSet presAssocID="{3759AFBE-D493-41D0-9993-427D06388B0A}" presName="sibTrans" presStyleCnt="0"/>
      <dgm:spPr/>
    </dgm:pt>
    <dgm:pt modelId="{D02CE672-DFF6-4764-A2C4-6120857BC0B9}" type="pres">
      <dgm:prSet presAssocID="{0CE4E920-6EAD-42E0-9852-8D5B57BEE70D}" presName="node" presStyleLbl="node1" presStyleIdx="3" presStyleCnt="16">
        <dgm:presLayoutVars>
          <dgm:bulletEnabled val="1"/>
        </dgm:presLayoutVars>
      </dgm:prSet>
      <dgm:spPr/>
    </dgm:pt>
    <dgm:pt modelId="{01E453E1-A652-46D4-88A5-428D7E493598}" type="pres">
      <dgm:prSet presAssocID="{75AF0CBF-A4F2-4933-9EC1-476C1485D869}" presName="sibTrans" presStyleCnt="0"/>
      <dgm:spPr/>
    </dgm:pt>
    <dgm:pt modelId="{F7D044E5-A3B1-411D-A7B3-AD71B209691D}" type="pres">
      <dgm:prSet presAssocID="{44CC88D5-2CB4-4702-B581-FF6B1E88C0EF}" presName="node" presStyleLbl="node1" presStyleIdx="4" presStyleCnt="16">
        <dgm:presLayoutVars>
          <dgm:bulletEnabled val="1"/>
        </dgm:presLayoutVars>
      </dgm:prSet>
      <dgm:spPr/>
    </dgm:pt>
    <dgm:pt modelId="{EE773A23-DF3B-4CB9-AD85-0959D6EAC573}" type="pres">
      <dgm:prSet presAssocID="{59FE59A0-E30B-43DA-B38A-222145D86EEE}" presName="sibTrans" presStyleCnt="0"/>
      <dgm:spPr/>
    </dgm:pt>
    <dgm:pt modelId="{DB6A18C1-3F0E-442A-9FE4-A770721136AE}" type="pres">
      <dgm:prSet presAssocID="{8B45903C-707D-4AB5-A80F-645E8101AAA2}" presName="node" presStyleLbl="node1" presStyleIdx="5" presStyleCnt="16">
        <dgm:presLayoutVars>
          <dgm:bulletEnabled val="1"/>
        </dgm:presLayoutVars>
      </dgm:prSet>
      <dgm:spPr/>
    </dgm:pt>
    <dgm:pt modelId="{04796F89-7A34-4005-AA50-6A4AD40C0D9A}" type="pres">
      <dgm:prSet presAssocID="{18D96C02-445E-4E47-B5C3-2BA9BDAD7CD2}" presName="sibTrans" presStyleCnt="0"/>
      <dgm:spPr/>
    </dgm:pt>
    <dgm:pt modelId="{C3C1C705-F22F-46A3-B319-49DFD819D2FA}" type="pres">
      <dgm:prSet presAssocID="{F67EB073-C6E2-4A5E-A792-5923AA823364}" presName="node" presStyleLbl="node1" presStyleIdx="6" presStyleCnt="16">
        <dgm:presLayoutVars>
          <dgm:bulletEnabled val="1"/>
        </dgm:presLayoutVars>
      </dgm:prSet>
      <dgm:spPr/>
    </dgm:pt>
    <dgm:pt modelId="{533CE9E5-31F7-41DB-9203-6754794C46B8}" type="pres">
      <dgm:prSet presAssocID="{F43BC6A4-2330-483E-B11F-98F1FA7CBA25}" presName="sibTrans" presStyleCnt="0"/>
      <dgm:spPr/>
    </dgm:pt>
    <dgm:pt modelId="{49539751-EB1A-4D6D-B4E7-F9AF7978D24E}" type="pres">
      <dgm:prSet presAssocID="{000A8949-4C9C-477A-AC13-B3C21DE3A027}" presName="node" presStyleLbl="node1" presStyleIdx="7" presStyleCnt="16">
        <dgm:presLayoutVars>
          <dgm:bulletEnabled val="1"/>
        </dgm:presLayoutVars>
      </dgm:prSet>
      <dgm:spPr/>
    </dgm:pt>
    <dgm:pt modelId="{0C7EC928-07DE-4DB4-842C-820ADE54A43E}" type="pres">
      <dgm:prSet presAssocID="{A9B4EC73-50A0-46D5-A387-86E5D891587E}" presName="sibTrans" presStyleCnt="0"/>
      <dgm:spPr/>
    </dgm:pt>
    <dgm:pt modelId="{8EC99C1B-C2CC-4D91-8B41-C0D31044B4A6}" type="pres">
      <dgm:prSet presAssocID="{259C5349-0FCD-4614-8489-52291BC3E916}" presName="node" presStyleLbl="node1" presStyleIdx="8" presStyleCnt="16">
        <dgm:presLayoutVars>
          <dgm:bulletEnabled val="1"/>
        </dgm:presLayoutVars>
      </dgm:prSet>
      <dgm:spPr/>
    </dgm:pt>
    <dgm:pt modelId="{C8D87D37-F05C-4100-A537-906821509E74}" type="pres">
      <dgm:prSet presAssocID="{2E4A30A3-2E69-4B65-81B2-FF2D60EF0057}" presName="sibTrans" presStyleCnt="0"/>
      <dgm:spPr/>
    </dgm:pt>
    <dgm:pt modelId="{F22F5EC1-5D40-491E-8D6C-930DD9EDC7EC}" type="pres">
      <dgm:prSet presAssocID="{36674D17-3831-43E7-B5F7-D0643DAD84CB}" presName="node" presStyleLbl="node1" presStyleIdx="9" presStyleCnt="16">
        <dgm:presLayoutVars>
          <dgm:bulletEnabled val="1"/>
        </dgm:presLayoutVars>
      </dgm:prSet>
      <dgm:spPr/>
    </dgm:pt>
    <dgm:pt modelId="{052899F9-FB6C-4D3D-AAF6-D31EB96C7F6F}" type="pres">
      <dgm:prSet presAssocID="{71E10E34-60A2-4528-9AC8-768CD0250B3D}" presName="sibTrans" presStyleCnt="0"/>
      <dgm:spPr/>
    </dgm:pt>
    <dgm:pt modelId="{F5B90AFB-5634-4B45-8FCB-61F0B6BDCACF}" type="pres">
      <dgm:prSet presAssocID="{4EEBD3CA-483E-4712-9674-79476036F9EA}" presName="node" presStyleLbl="node1" presStyleIdx="10" presStyleCnt="16">
        <dgm:presLayoutVars>
          <dgm:bulletEnabled val="1"/>
        </dgm:presLayoutVars>
      </dgm:prSet>
      <dgm:spPr/>
    </dgm:pt>
    <dgm:pt modelId="{C392FA9F-42DA-4A06-BFFE-FB865EE78282}" type="pres">
      <dgm:prSet presAssocID="{53403FDC-EBF8-4E4A-A111-AF9EBB8C1282}" presName="sibTrans" presStyleCnt="0"/>
      <dgm:spPr/>
    </dgm:pt>
    <dgm:pt modelId="{74FE6FE8-88EF-44EA-82E6-BF97BA1E7347}" type="pres">
      <dgm:prSet presAssocID="{91CA04D5-127F-4790-88BB-B0E8199FEB6B}" presName="node" presStyleLbl="node1" presStyleIdx="11" presStyleCnt="16">
        <dgm:presLayoutVars>
          <dgm:bulletEnabled val="1"/>
        </dgm:presLayoutVars>
      </dgm:prSet>
      <dgm:spPr/>
    </dgm:pt>
    <dgm:pt modelId="{3CC95CE8-4F9E-453B-AF9E-2A19B7FCE191}" type="pres">
      <dgm:prSet presAssocID="{565552D2-CC51-4782-B1E6-1808C9709DBE}" presName="sibTrans" presStyleCnt="0"/>
      <dgm:spPr/>
    </dgm:pt>
    <dgm:pt modelId="{7FBCE53F-B059-4E69-9A92-3BF50EC369C7}" type="pres">
      <dgm:prSet presAssocID="{C9A1FE32-2D26-4C03-8D4A-9C64FF3C5102}" presName="node" presStyleLbl="node1" presStyleIdx="12" presStyleCnt="16">
        <dgm:presLayoutVars>
          <dgm:bulletEnabled val="1"/>
        </dgm:presLayoutVars>
      </dgm:prSet>
      <dgm:spPr/>
    </dgm:pt>
    <dgm:pt modelId="{DB6C9C78-FC68-41ED-B01E-499351A1D952}" type="pres">
      <dgm:prSet presAssocID="{11770645-183D-48F7-BDE4-D89E346E7086}" presName="sibTrans" presStyleCnt="0"/>
      <dgm:spPr/>
    </dgm:pt>
    <dgm:pt modelId="{912EC0E6-825C-4E2D-98F2-2164E5E28FB5}" type="pres">
      <dgm:prSet presAssocID="{565F24F9-59C1-44F9-8C5F-B04E025D8E26}" presName="node" presStyleLbl="node1" presStyleIdx="13" presStyleCnt="16">
        <dgm:presLayoutVars>
          <dgm:bulletEnabled val="1"/>
        </dgm:presLayoutVars>
      </dgm:prSet>
      <dgm:spPr/>
    </dgm:pt>
    <dgm:pt modelId="{2B14F567-B12D-4E42-98AA-2A8CC11E8C32}" type="pres">
      <dgm:prSet presAssocID="{19445986-2E95-4804-AF66-94786E4E81A1}" presName="sibTrans" presStyleCnt="0"/>
      <dgm:spPr/>
    </dgm:pt>
    <dgm:pt modelId="{DDE4DADF-D96E-44AE-B1BA-569C4F8E9981}" type="pres">
      <dgm:prSet presAssocID="{C5EEEB46-CC16-49FE-9CD6-50C38186EA13}" presName="node" presStyleLbl="node1" presStyleIdx="14" presStyleCnt="16">
        <dgm:presLayoutVars>
          <dgm:bulletEnabled val="1"/>
        </dgm:presLayoutVars>
      </dgm:prSet>
      <dgm:spPr/>
    </dgm:pt>
    <dgm:pt modelId="{8FE1D454-DAD0-4A4E-B51D-8981FFE351E6}" type="pres">
      <dgm:prSet presAssocID="{B192192A-8454-4F37-B3A2-5E1E8D0C7360}" presName="sibTrans" presStyleCnt="0"/>
      <dgm:spPr/>
    </dgm:pt>
    <dgm:pt modelId="{77D4B4B9-D8CE-47F8-AF01-718C38C41869}" type="pres">
      <dgm:prSet presAssocID="{3D269003-2D1E-43A5-9A41-DB22D623A437}" presName="node" presStyleLbl="node1" presStyleIdx="15" presStyleCnt="16">
        <dgm:presLayoutVars>
          <dgm:bulletEnabled val="1"/>
        </dgm:presLayoutVars>
      </dgm:prSet>
      <dgm:spPr/>
    </dgm:pt>
  </dgm:ptLst>
  <dgm:cxnLst>
    <dgm:cxn modelId="{E177F302-68AC-4749-9270-D74BD98945E0}" type="presOf" srcId="{000A8949-4C9C-477A-AC13-B3C21DE3A027}" destId="{49539751-EB1A-4D6D-B4E7-F9AF7978D24E}" srcOrd="0" destOrd="0" presId="urn:microsoft.com/office/officeart/2005/8/layout/default"/>
    <dgm:cxn modelId="{742F671F-E634-4D4E-8062-51D1C73991F4}" srcId="{DD99DFBF-2C4B-4750-88B7-1EC239534549}" destId="{36674D17-3831-43E7-B5F7-D0643DAD84CB}" srcOrd="9" destOrd="0" parTransId="{DCFEF702-0F49-4700-8E8C-DE10A06F921C}" sibTransId="{71E10E34-60A2-4528-9AC8-768CD0250B3D}"/>
    <dgm:cxn modelId="{A3CAF328-A93F-42F1-911A-5BC75ADBD183}" srcId="{DD99DFBF-2C4B-4750-88B7-1EC239534549}" destId="{4EEBD3CA-483E-4712-9674-79476036F9EA}" srcOrd="10" destOrd="0" parTransId="{5AF4F5E3-79D3-46A9-9676-078D02B4900F}" sibTransId="{53403FDC-EBF8-4E4A-A111-AF9EBB8C1282}"/>
    <dgm:cxn modelId="{CAC55B32-4385-4AC4-A915-DF19F8CE0AAF}" type="presOf" srcId="{E4C015F6-8ADE-42E2-B792-F2246BF45241}" destId="{12464590-C5FF-46D5-B5AD-AF37D2BFC642}" srcOrd="0" destOrd="0" presId="urn:microsoft.com/office/officeart/2005/8/layout/default"/>
    <dgm:cxn modelId="{89AC8A3B-A983-4E53-A18B-DEDBAC428342}" type="presOf" srcId="{4EEBD3CA-483E-4712-9674-79476036F9EA}" destId="{F5B90AFB-5634-4B45-8FCB-61F0B6BDCACF}" srcOrd="0" destOrd="0" presId="urn:microsoft.com/office/officeart/2005/8/layout/default"/>
    <dgm:cxn modelId="{6E112F3C-086C-4A5A-9C49-02D702993C43}" srcId="{DD99DFBF-2C4B-4750-88B7-1EC239534549}" destId="{000A8949-4C9C-477A-AC13-B3C21DE3A027}" srcOrd="7" destOrd="0" parTransId="{6D77C009-7D64-4C4E-840B-76A9A03F770A}" sibTransId="{A9B4EC73-50A0-46D5-A387-86E5D891587E}"/>
    <dgm:cxn modelId="{F7B2C561-18BD-4F64-848C-33D007BBE125}" srcId="{DD99DFBF-2C4B-4750-88B7-1EC239534549}" destId="{565F24F9-59C1-44F9-8C5F-B04E025D8E26}" srcOrd="13" destOrd="0" parTransId="{58336BD1-FCD4-478D-835D-A53E12183291}" sibTransId="{19445986-2E95-4804-AF66-94786E4E81A1}"/>
    <dgm:cxn modelId="{956B3763-EEB6-48DE-962A-5505BEC98A7F}" type="presOf" srcId="{44CC88D5-2CB4-4702-B581-FF6B1E88C0EF}" destId="{F7D044E5-A3B1-411D-A7B3-AD71B209691D}" srcOrd="0" destOrd="0" presId="urn:microsoft.com/office/officeart/2005/8/layout/default"/>
    <dgm:cxn modelId="{C50FCF43-9129-42D5-8198-36D258371901}" srcId="{DD99DFBF-2C4B-4750-88B7-1EC239534549}" destId="{91CA04D5-127F-4790-88BB-B0E8199FEB6B}" srcOrd="11" destOrd="0" parTransId="{B11D7345-868F-4496-8C89-B9C0507E5170}" sibTransId="{565552D2-CC51-4782-B1E6-1808C9709DBE}"/>
    <dgm:cxn modelId="{E9DD4C68-81D9-483D-8FF0-81DE5BED5160}" type="presOf" srcId="{0CE4E920-6EAD-42E0-9852-8D5B57BEE70D}" destId="{D02CE672-DFF6-4764-A2C4-6120857BC0B9}" srcOrd="0" destOrd="0" presId="urn:microsoft.com/office/officeart/2005/8/layout/default"/>
    <dgm:cxn modelId="{FFCCB44D-6564-438B-B5AC-B617C45B25AF}" type="presOf" srcId="{565F24F9-59C1-44F9-8C5F-B04E025D8E26}" destId="{912EC0E6-825C-4E2D-98F2-2164E5E28FB5}" srcOrd="0" destOrd="0" presId="urn:microsoft.com/office/officeart/2005/8/layout/default"/>
    <dgm:cxn modelId="{09660D51-54BE-4A66-9BDA-E7A4FB29476B}" type="presOf" srcId="{79904D3D-4D19-4A82-A9D7-64230414CDB3}" destId="{9087606D-9C9B-4BA0-927A-92D64A96BFFB}" srcOrd="0" destOrd="0" presId="urn:microsoft.com/office/officeart/2005/8/layout/default"/>
    <dgm:cxn modelId="{EE30C552-F151-4408-A2FB-B28D4D259820}" srcId="{DD99DFBF-2C4B-4750-88B7-1EC239534549}" destId="{C5EEEB46-CC16-49FE-9CD6-50C38186EA13}" srcOrd="14" destOrd="0" parTransId="{562991A6-E97D-4FF4-A091-C1999CD9D940}" sibTransId="{B192192A-8454-4F37-B3A2-5E1E8D0C7360}"/>
    <dgm:cxn modelId="{3A7FD474-5514-4017-8918-A9C4ABFF3358}" srcId="{DD99DFBF-2C4B-4750-88B7-1EC239534549}" destId="{E4C015F6-8ADE-42E2-B792-F2246BF45241}" srcOrd="0" destOrd="0" parTransId="{1EFF73D2-43A7-4D42-A782-1CA5A54D56B8}" sibTransId="{996C77F0-0D16-453C-853E-7AB03A57AF9E}"/>
    <dgm:cxn modelId="{C91F1056-7A89-4FAC-AE45-8C1E0633014C}" srcId="{DD99DFBF-2C4B-4750-88B7-1EC239534549}" destId="{0CE4E920-6EAD-42E0-9852-8D5B57BEE70D}" srcOrd="3" destOrd="0" parTransId="{D8E3D40F-8400-4943-AF72-50EFAF95B890}" sibTransId="{75AF0CBF-A4F2-4933-9EC1-476C1485D869}"/>
    <dgm:cxn modelId="{8F4EA878-DE10-45FB-9434-1B388B578EA7}" srcId="{DD99DFBF-2C4B-4750-88B7-1EC239534549}" destId="{44CC88D5-2CB4-4702-B581-FF6B1E88C0EF}" srcOrd="4" destOrd="0" parTransId="{1D5A03AF-E5A2-4347-A064-1EA524881C26}" sibTransId="{59FE59A0-E30B-43DA-B38A-222145D86EEE}"/>
    <dgm:cxn modelId="{61BF1480-749D-4AD6-ADF1-52B217A3405E}" srcId="{DD99DFBF-2C4B-4750-88B7-1EC239534549}" destId="{F67EB073-C6E2-4A5E-A792-5923AA823364}" srcOrd="6" destOrd="0" parTransId="{6855D158-735D-4B77-8CBA-AD47482B85E3}" sibTransId="{F43BC6A4-2330-483E-B11F-98F1FA7CBA25}"/>
    <dgm:cxn modelId="{CA7C9480-7E9A-49BF-BB1B-67F3B7624869}" srcId="{DD99DFBF-2C4B-4750-88B7-1EC239534549}" destId="{259C5349-0FCD-4614-8489-52291BC3E916}" srcOrd="8" destOrd="0" parTransId="{0FFDCD99-A64E-4463-9D7F-EBA41566216A}" sibTransId="{2E4A30A3-2E69-4B65-81B2-FF2D60EF0057}"/>
    <dgm:cxn modelId="{8E8A0392-C537-4CBB-A5CD-D086BD8A8B37}" srcId="{DD99DFBF-2C4B-4750-88B7-1EC239534549}" destId="{8FE3F8A0-0E50-4BC9-A52F-EE4136F7C32F}" srcOrd="2" destOrd="0" parTransId="{87FE92DB-C8E8-481B-A9E0-C3E33405BFD5}" sibTransId="{3759AFBE-D493-41D0-9993-427D06388B0A}"/>
    <dgm:cxn modelId="{68D33493-34C7-4180-9215-7E94D596E7B5}" type="presOf" srcId="{3D269003-2D1E-43A5-9A41-DB22D623A437}" destId="{77D4B4B9-D8CE-47F8-AF01-718C38C41869}" srcOrd="0" destOrd="0" presId="urn:microsoft.com/office/officeart/2005/8/layout/default"/>
    <dgm:cxn modelId="{32948D98-177F-4EF4-ACCA-6D1792D9D57C}" srcId="{DD99DFBF-2C4B-4750-88B7-1EC239534549}" destId="{C9A1FE32-2D26-4C03-8D4A-9C64FF3C5102}" srcOrd="12" destOrd="0" parTransId="{A5FD8B87-0EE6-4867-865C-6FF45F5C528B}" sibTransId="{11770645-183D-48F7-BDE4-D89E346E7086}"/>
    <dgm:cxn modelId="{1D297D9E-90D0-4956-8ECB-D5F6D76F81C0}" type="presOf" srcId="{C5EEEB46-CC16-49FE-9CD6-50C38186EA13}" destId="{DDE4DADF-D96E-44AE-B1BA-569C4F8E9981}" srcOrd="0" destOrd="0" presId="urn:microsoft.com/office/officeart/2005/8/layout/default"/>
    <dgm:cxn modelId="{B16452A2-AB31-49B8-A168-C50AFC755E4B}" type="presOf" srcId="{259C5349-0FCD-4614-8489-52291BC3E916}" destId="{8EC99C1B-C2CC-4D91-8B41-C0D31044B4A6}" srcOrd="0" destOrd="0" presId="urn:microsoft.com/office/officeart/2005/8/layout/default"/>
    <dgm:cxn modelId="{2FF8FDA9-7C70-4128-9FB4-A4DD333B125F}" type="presOf" srcId="{DD99DFBF-2C4B-4750-88B7-1EC239534549}" destId="{36FBE901-4D62-44B9-9E8E-6F693BD109E3}" srcOrd="0" destOrd="0" presId="urn:microsoft.com/office/officeart/2005/8/layout/default"/>
    <dgm:cxn modelId="{F1B2A4AE-8A84-4927-BD03-D7CD28843152}" type="presOf" srcId="{36674D17-3831-43E7-B5F7-D0643DAD84CB}" destId="{F22F5EC1-5D40-491E-8D6C-930DD9EDC7EC}" srcOrd="0" destOrd="0" presId="urn:microsoft.com/office/officeart/2005/8/layout/default"/>
    <dgm:cxn modelId="{5C5F43B7-E0FF-4C86-BD83-8EE3704C5C7B}" srcId="{DD99DFBF-2C4B-4750-88B7-1EC239534549}" destId="{3D269003-2D1E-43A5-9A41-DB22D623A437}" srcOrd="15" destOrd="0" parTransId="{A2581486-13A0-4A6F-8D5C-608B2E5A125E}" sibTransId="{F6FFAE8A-35C7-4C21-9A63-FD79BF5C842D}"/>
    <dgm:cxn modelId="{9EA0F9CD-86FB-45C1-B32D-0FFC634D9F1C}" type="presOf" srcId="{C9A1FE32-2D26-4C03-8D4A-9C64FF3C5102}" destId="{7FBCE53F-B059-4E69-9A92-3BF50EC369C7}" srcOrd="0" destOrd="0" presId="urn:microsoft.com/office/officeart/2005/8/layout/default"/>
    <dgm:cxn modelId="{6DC281D4-78E5-4C99-A76A-85567534F702}" srcId="{DD99DFBF-2C4B-4750-88B7-1EC239534549}" destId="{8B45903C-707D-4AB5-A80F-645E8101AAA2}" srcOrd="5" destOrd="0" parTransId="{5036731F-F6D5-45F0-90DB-9B546DDAFBB2}" sibTransId="{18D96C02-445E-4E47-B5C3-2BA9BDAD7CD2}"/>
    <dgm:cxn modelId="{329646E0-B646-4E19-B6C0-F5F02B934FCF}" type="presOf" srcId="{8FE3F8A0-0E50-4BC9-A52F-EE4136F7C32F}" destId="{3036F473-97F0-492C-8CAD-5F3215CA4DF1}" srcOrd="0" destOrd="0" presId="urn:microsoft.com/office/officeart/2005/8/layout/default"/>
    <dgm:cxn modelId="{F55F19EB-1A77-4933-8587-28F9924969B3}" type="presOf" srcId="{F67EB073-C6E2-4A5E-A792-5923AA823364}" destId="{C3C1C705-F22F-46A3-B319-49DFD819D2FA}" srcOrd="0" destOrd="0" presId="urn:microsoft.com/office/officeart/2005/8/layout/default"/>
    <dgm:cxn modelId="{D99ECEF0-3F04-4B0A-8C0F-75B01A70C66B}" type="presOf" srcId="{91CA04D5-127F-4790-88BB-B0E8199FEB6B}" destId="{74FE6FE8-88EF-44EA-82E6-BF97BA1E7347}" srcOrd="0" destOrd="0" presId="urn:microsoft.com/office/officeart/2005/8/layout/default"/>
    <dgm:cxn modelId="{90D6E2F6-09F0-4FD7-8A7C-12FB6C00222D}" type="presOf" srcId="{8B45903C-707D-4AB5-A80F-645E8101AAA2}" destId="{DB6A18C1-3F0E-442A-9FE4-A770721136AE}" srcOrd="0" destOrd="0" presId="urn:microsoft.com/office/officeart/2005/8/layout/default"/>
    <dgm:cxn modelId="{D5EEF0F8-FA82-410E-A373-38671DCA43B8}" srcId="{DD99DFBF-2C4B-4750-88B7-1EC239534549}" destId="{79904D3D-4D19-4A82-A9D7-64230414CDB3}" srcOrd="1" destOrd="0" parTransId="{DABD4D88-AFFE-463E-969C-8687DC859678}" sibTransId="{70DEB1E8-6FA0-4570-9788-986130EFE39D}"/>
    <dgm:cxn modelId="{40F1FB67-0137-4142-B505-FAD074760E22}" type="presParOf" srcId="{36FBE901-4D62-44B9-9E8E-6F693BD109E3}" destId="{12464590-C5FF-46D5-B5AD-AF37D2BFC642}" srcOrd="0" destOrd="0" presId="urn:microsoft.com/office/officeart/2005/8/layout/default"/>
    <dgm:cxn modelId="{51FECF9C-A126-4166-A0AC-333E6C7DBC9A}" type="presParOf" srcId="{36FBE901-4D62-44B9-9E8E-6F693BD109E3}" destId="{F1B2C1FA-2415-4226-923D-4D7D18D825A2}" srcOrd="1" destOrd="0" presId="urn:microsoft.com/office/officeart/2005/8/layout/default"/>
    <dgm:cxn modelId="{FD6BC466-398A-4EE2-825B-8424894FCE0D}" type="presParOf" srcId="{36FBE901-4D62-44B9-9E8E-6F693BD109E3}" destId="{9087606D-9C9B-4BA0-927A-92D64A96BFFB}" srcOrd="2" destOrd="0" presId="urn:microsoft.com/office/officeart/2005/8/layout/default"/>
    <dgm:cxn modelId="{101186E8-E60D-46BB-822C-CFA13D9554CA}" type="presParOf" srcId="{36FBE901-4D62-44B9-9E8E-6F693BD109E3}" destId="{393FCCEB-D4C0-4FAA-9ED6-1D16BFB645E9}" srcOrd="3" destOrd="0" presId="urn:microsoft.com/office/officeart/2005/8/layout/default"/>
    <dgm:cxn modelId="{F3D4039A-F36F-4612-A45D-26862DA44449}" type="presParOf" srcId="{36FBE901-4D62-44B9-9E8E-6F693BD109E3}" destId="{3036F473-97F0-492C-8CAD-5F3215CA4DF1}" srcOrd="4" destOrd="0" presId="urn:microsoft.com/office/officeart/2005/8/layout/default"/>
    <dgm:cxn modelId="{DC42F76B-1B25-4691-81E1-344AE33CBAEE}" type="presParOf" srcId="{36FBE901-4D62-44B9-9E8E-6F693BD109E3}" destId="{64FA7CC7-9CC4-4E51-B82C-82C851D85194}" srcOrd="5" destOrd="0" presId="urn:microsoft.com/office/officeart/2005/8/layout/default"/>
    <dgm:cxn modelId="{07EB3FD7-B30B-4B75-B8D2-08CA223F8F6C}" type="presParOf" srcId="{36FBE901-4D62-44B9-9E8E-6F693BD109E3}" destId="{D02CE672-DFF6-4764-A2C4-6120857BC0B9}" srcOrd="6" destOrd="0" presId="urn:microsoft.com/office/officeart/2005/8/layout/default"/>
    <dgm:cxn modelId="{15F7BBC9-0C93-4603-A6A8-45094BEFAC4D}" type="presParOf" srcId="{36FBE901-4D62-44B9-9E8E-6F693BD109E3}" destId="{01E453E1-A652-46D4-88A5-428D7E493598}" srcOrd="7" destOrd="0" presId="urn:microsoft.com/office/officeart/2005/8/layout/default"/>
    <dgm:cxn modelId="{645FFD44-0550-48D9-B000-FF20F8378BDB}" type="presParOf" srcId="{36FBE901-4D62-44B9-9E8E-6F693BD109E3}" destId="{F7D044E5-A3B1-411D-A7B3-AD71B209691D}" srcOrd="8" destOrd="0" presId="urn:microsoft.com/office/officeart/2005/8/layout/default"/>
    <dgm:cxn modelId="{34F6E731-EDE8-49C8-8029-BAF9A1FFC013}" type="presParOf" srcId="{36FBE901-4D62-44B9-9E8E-6F693BD109E3}" destId="{EE773A23-DF3B-4CB9-AD85-0959D6EAC573}" srcOrd="9" destOrd="0" presId="urn:microsoft.com/office/officeart/2005/8/layout/default"/>
    <dgm:cxn modelId="{D50F1C9C-4E71-40CB-A136-B3A9720E3912}" type="presParOf" srcId="{36FBE901-4D62-44B9-9E8E-6F693BD109E3}" destId="{DB6A18C1-3F0E-442A-9FE4-A770721136AE}" srcOrd="10" destOrd="0" presId="urn:microsoft.com/office/officeart/2005/8/layout/default"/>
    <dgm:cxn modelId="{A57E853A-4455-4C5E-9334-58CE44C2CD0B}" type="presParOf" srcId="{36FBE901-4D62-44B9-9E8E-6F693BD109E3}" destId="{04796F89-7A34-4005-AA50-6A4AD40C0D9A}" srcOrd="11" destOrd="0" presId="urn:microsoft.com/office/officeart/2005/8/layout/default"/>
    <dgm:cxn modelId="{641FF257-4B6F-427F-B202-EA9B2DACC9E0}" type="presParOf" srcId="{36FBE901-4D62-44B9-9E8E-6F693BD109E3}" destId="{C3C1C705-F22F-46A3-B319-49DFD819D2FA}" srcOrd="12" destOrd="0" presId="urn:microsoft.com/office/officeart/2005/8/layout/default"/>
    <dgm:cxn modelId="{18A0B6F1-A8FF-42CF-BF21-FEC57ED21004}" type="presParOf" srcId="{36FBE901-4D62-44B9-9E8E-6F693BD109E3}" destId="{533CE9E5-31F7-41DB-9203-6754794C46B8}" srcOrd="13" destOrd="0" presId="urn:microsoft.com/office/officeart/2005/8/layout/default"/>
    <dgm:cxn modelId="{42346034-5492-492C-8683-B6F78B8BCA97}" type="presParOf" srcId="{36FBE901-4D62-44B9-9E8E-6F693BD109E3}" destId="{49539751-EB1A-4D6D-B4E7-F9AF7978D24E}" srcOrd="14" destOrd="0" presId="urn:microsoft.com/office/officeart/2005/8/layout/default"/>
    <dgm:cxn modelId="{001E8DC2-2EAE-4DE1-9EA1-C01D584DAC4B}" type="presParOf" srcId="{36FBE901-4D62-44B9-9E8E-6F693BD109E3}" destId="{0C7EC928-07DE-4DB4-842C-820ADE54A43E}" srcOrd="15" destOrd="0" presId="urn:microsoft.com/office/officeart/2005/8/layout/default"/>
    <dgm:cxn modelId="{07CE26EC-AFB2-4F34-A33C-9A9100BD3EBC}" type="presParOf" srcId="{36FBE901-4D62-44B9-9E8E-6F693BD109E3}" destId="{8EC99C1B-C2CC-4D91-8B41-C0D31044B4A6}" srcOrd="16" destOrd="0" presId="urn:microsoft.com/office/officeart/2005/8/layout/default"/>
    <dgm:cxn modelId="{32F001DE-3C28-4A95-9B46-C5D22CA0B4A1}" type="presParOf" srcId="{36FBE901-4D62-44B9-9E8E-6F693BD109E3}" destId="{C8D87D37-F05C-4100-A537-906821509E74}" srcOrd="17" destOrd="0" presId="urn:microsoft.com/office/officeart/2005/8/layout/default"/>
    <dgm:cxn modelId="{FAE7A07B-630D-4F6D-AA01-4FB2A81B520F}" type="presParOf" srcId="{36FBE901-4D62-44B9-9E8E-6F693BD109E3}" destId="{F22F5EC1-5D40-491E-8D6C-930DD9EDC7EC}" srcOrd="18" destOrd="0" presId="urn:microsoft.com/office/officeart/2005/8/layout/default"/>
    <dgm:cxn modelId="{F54B4FB9-CFEC-4736-BDF4-D49742CC8077}" type="presParOf" srcId="{36FBE901-4D62-44B9-9E8E-6F693BD109E3}" destId="{052899F9-FB6C-4D3D-AAF6-D31EB96C7F6F}" srcOrd="19" destOrd="0" presId="urn:microsoft.com/office/officeart/2005/8/layout/default"/>
    <dgm:cxn modelId="{65108EC7-89A0-44B8-B7EE-AA1666C73365}" type="presParOf" srcId="{36FBE901-4D62-44B9-9E8E-6F693BD109E3}" destId="{F5B90AFB-5634-4B45-8FCB-61F0B6BDCACF}" srcOrd="20" destOrd="0" presId="urn:microsoft.com/office/officeart/2005/8/layout/default"/>
    <dgm:cxn modelId="{232E0EC6-9D93-4546-9BA5-30F5402B1407}" type="presParOf" srcId="{36FBE901-4D62-44B9-9E8E-6F693BD109E3}" destId="{C392FA9F-42DA-4A06-BFFE-FB865EE78282}" srcOrd="21" destOrd="0" presId="urn:microsoft.com/office/officeart/2005/8/layout/default"/>
    <dgm:cxn modelId="{A3FCE825-8F37-4FAA-B27D-A2E446FCE9BD}" type="presParOf" srcId="{36FBE901-4D62-44B9-9E8E-6F693BD109E3}" destId="{74FE6FE8-88EF-44EA-82E6-BF97BA1E7347}" srcOrd="22" destOrd="0" presId="urn:microsoft.com/office/officeart/2005/8/layout/default"/>
    <dgm:cxn modelId="{F1C3E67F-22C2-43D9-931A-F3F4DEB78463}" type="presParOf" srcId="{36FBE901-4D62-44B9-9E8E-6F693BD109E3}" destId="{3CC95CE8-4F9E-453B-AF9E-2A19B7FCE191}" srcOrd="23" destOrd="0" presId="urn:microsoft.com/office/officeart/2005/8/layout/default"/>
    <dgm:cxn modelId="{333B7E73-4DBC-4401-AFF2-2F96EAA80EE5}" type="presParOf" srcId="{36FBE901-4D62-44B9-9E8E-6F693BD109E3}" destId="{7FBCE53F-B059-4E69-9A92-3BF50EC369C7}" srcOrd="24" destOrd="0" presId="urn:microsoft.com/office/officeart/2005/8/layout/default"/>
    <dgm:cxn modelId="{1B8C682A-33B4-4CE7-A9FD-6F63B1425191}" type="presParOf" srcId="{36FBE901-4D62-44B9-9E8E-6F693BD109E3}" destId="{DB6C9C78-FC68-41ED-B01E-499351A1D952}" srcOrd="25" destOrd="0" presId="urn:microsoft.com/office/officeart/2005/8/layout/default"/>
    <dgm:cxn modelId="{3C2ACFCA-882E-4F19-9625-DD3F719A2556}" type="presParOf" srcId="{36FBE901-4D62-44B9-9E8E-6F693BD109E3}" destId="{912EC0E6-825C-4E2D-98F2-2164E5E28FB5}" srcOrd="26" destOrd="0" presId="urn:microsoft.com/office/officeart/2005/8/layout/default"/>
    <dgm:cxn modelId="{AE09BE02-CCD0-4009-AEE1-99AC4B971618}" type="presParOf" srcId="{36FBE901-4D62-44B9-9E8E-6F693BD109E3}" destId="{2B14F567-B12D-4E42-98AA-2A8CC11E8C32}" srcOrd="27" destOrd="0" presId="urn:microsoft.com/office/officeart/2005/8/layout/default"/>
    <dgm:cxn modelId="{ECF92F57-32BA-48A8-B722-637DFEB50A72}" type="presParOf" srcId="{36FBE901-4D62-44B9-9E8E-6F693BD109E3}" destId="{DDE4DADF-D96E-44AE-B1BA-569C4F8E9981}" srcOrd="28" destOrd="0" presId="urn:microsoft.com/office/officeart/2005/8/layout/default"/>
    <dgm:cxn modelId="{4B95F3D6-6342-4713-8DBE-EDA9038BA079}" type="presParOf" srcId="{36FBE901-4D62-44B9-9E8E-6F693BD109E3}" destId="{8FE1D454-DAD0-4A4E-B51D-8981FFE351E6}" srcOrd="29" destOrd="0" presId="urn:microsoft.com/office/officeart/2005/8/layout/default"/>
    <dgm:cxn modelId="{E2FF6299-8DE8-4F4A-AC59-96BDC93AE54F}" type="presParOf" srcId="{36FBE901-4D62-44B9-9E8E-6F693BD109E3}" destId="{77D4B4B9-D8CE-47F8-AF01-718C38C41869}"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17CA0-115C-4E4F-8253-47565BB28802}">
      <dsp:nvSpPr>
        <dsp:cNvPr id="0" name=""/>
        <dsp:cNvSpPr/>
      </dsp:nvSpPr>
      <dsp:spPr>
        <a:xfrm>
          <a:off x="0" y="593"/>
          <a:ext cx="645253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06868F-D48E-4C3F-86FE-8F39FE9CE16F}">
      <dsp:nvSpPr>
        <dsp:cNvPr id="0" name=""/>
        <dsp:cNvSpPr/>
      </dsp:nvSpPr>
      <dsp:spPr>
        <a:xfrm>
          <a:off x="0" y="593"/>
          <a:ext cx="6452531" cy="97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Washington state job growth from 2023 to 2032 projected at 12.8%</a:t>
          </a:r>
        </a:p>
      </dsp:txBody>
      <dsp:txXfrm>
        <a:off x="0" y="593"/>
        <a:ext cx="6452531" cy="972257"/>
      </dsp:txXfrm>
    </dsp:sp>
    <dsp:sp modelId="{86B742C9-E143-4124-9CD3-FBCB3F411975}">
      <dsp:nvSpPr>
        <dsp:cNvPr id="0" name=""/>
        <dsp:cNvSpPr/>
      </dsp:nvSpPr>
      <dsp:spPr>
        <a:xfrm>
          <a:off x="0" y="972851"/>
          <a:ext cx="645253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6F0372-467C-41F1-AC7D-CD226EF49E38}">
      <dsp:nvSpPr>
        <dsp:cNvPr id="0" name=""/>
        <dsp:cNvSpPr/>
      </dsp:nvSpPr>
      <dsp:spPr>
        <a:xfrm>
          <a:off x="0" y="972851"/>
          <a:ext cx="6452531" cy="97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Projected shortfall of nearly 600,000 credentialed workers over the decade</a:t>
          </a:r>
        </a:p>
      </dsp:txBody>
      <dsp:txXfrm>
        <a:off x="0" y="972851"/>
        <a:ext cx="6452531" cy="972257"/>
      </dsp:txXfrm>
    </dsp:sp>
    <dsp:sp modelId="{BCC48128-CB24-44E6-BB48-66765BA11568}">
      <dsp:nvSpPr>
        <dsp:cNvPr id="0" name=""/>
        <dsp:cNvSpPr/>
      </dsp:nvSpPr>
      <dsp:spPr>
        <a:xfrm>
          <a:off x="0" y="1945109"/>
          <a:ext cx="645253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D4A3A3-0665-41F0-9984-30D619F8A78D}">
      <dsp:nvSpPr>
        <dsp:cNvPr id="0" name=""/>
        <dsp:cNvSpPr/>
      </dsp:nvSpPr>
      <dsp:spPr>
        <a:xfrm>
          <a:off x="0" y="1945109"/>
          <a:ext cx="6452531" cy="97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 “oversupply” of uncredentialed workers (high school credential or less)</a:t>
          </a:r>
        </a:p>
      </dsp:txBody>
      <dsp:txXfrm>
        <a:off x="0" y="1945109"/>
        <a:ext cx="6452531" cy="972257"/>
      </dsp:txXfrm>
    </dsp:sp>
    <dsp:sp modelId="{BCC9FDF1-7667-4EA0-86BC-1BF6642F46B9}">
      <dsp:nvSpPr>
        <dsp:cNvPr id="0" name=""/>
        <dsp:cNvSpPr/>
      </dsp:nvSpPr>
      <dsp:spPr>
        <a:xfrm>
          <a:off x="0" y="2917367"/>
          <a:ext cx="645253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5D1084-BE49-423A-A2E1-5FF4142962EB}">
      <dsp:nvSpPr>
        <dsp:cNvPr id="0" name=""/>
        <dsp:cNvSpPr/>
      </dsp:nvSpPr>
      <dsp:spPr>
        <a:xfrm>
          <a:off x="0" y="2917367"/>
          <a:ext cx="6452531" cy="97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Estimated 498,000 Washington adults hold </a:t>
          </a:r>
          <a:r>
            <a:rPr lang="en-US" sz="2500" u="sng" kern="1200"/>
            <a:t>less</a:t>
          </a:r>
          <a:r>
            <a:rPr lang="en-US" sz="2500" kern="1200"/>
            <a:t> than a high school diploma or equivalent</a:t>
          </a:r>
        </a:p>
      </dsp:txBody>
      <dsp:txXfrm>
        <a:off x="0" y="2917367"/>
        <a:ext cx="6452531" cy="972257"/>
      </dsp:txXfrm>
    </dsp:sp>
    <dsp:sp modelId="{9CE9C3F1-F773-4FD6-87A8-040D0F163DF9}">
      <dsp:nvSpPr>
        <dsp:cNvPr id="0" name=""/>
        <dsp:cNvSpPr/>
      </dsp:nvSpPr>
      <dsp:spPr>
        <a:xfrm>
          <a:off x="0" y="3889625"/>
          <a:ext cx="645253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FAE7F7-5E82-4DF2-B29B-62192D8C9927}">
      <dsp:nvSpPr>
        <dsp:cNvPr id="0" name=""/>
        <dsp:cNvSpPr/>
      </dsp:nvSpPr>
      <dsp:spPr>
        <a:xfrm>
          <a:off x="0" y="3889625"/>
          <a:ext cx="6452531" cy="97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Sources: Washington Roundtable, US Census Data</a:t>
          </a:r>
        </a:p>
      </dsp:txBody>
      <dsp:txXfrm>
        <a:off x="0" y="3889625"/>
        <a:ext cx="6452531" cy="972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7213F-7613-45CC-9944-AC95EA40B36D}">
      <dsp:nvSpPr>
        <dsp:cNvPr id="0" name=""/>
        <dsp:cNvSpPr/>
      </dsp:nvSpPr>
      <dsp:spPr>
        <a:xfrm>
          <a:off x="18149" y="92362"/>
          <a:ext cx="1466811" cy="146681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F07C5-92E7-4B5C-8048-A6876DFE8CBB}">
      <dsp:nvSpPr>
        <dsp:cNvPr id="0" name=""/>
        <dsp:cNvSpPr/>
      </dsp:nvSpPr>
      <dsp:spPr>
        <a:xfrm>
          <a:off x="326180" y="400392"/>
          <a:ext cx="850750" cy="850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BBCE1-F4D9-4CBE-9C4C-1292DBFDABE3}">
      <dsp:nvSpPr>
        <dsp:cNvPr id="0" name=""/>
        <dsp:cNvSpPr/>
      </dsp:nvSpPr>
      <dsp:spPr>
        <a:xfrm>
          <a:off x="1799278" y="92362"/>
          <a:ext cx="3457485" cy="146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Seed funding provided by federal government (~$14m)</a:t>
          </a:r>
        </a:p>
      </dsp:txBody>
      <dsp:txXfrm>
        <a:off x="1799278" y="92362"/>
        <a:ext cx="3457485" cy="1466811"/>
      </dsp:txXfrm>
    </dsp:sp>
    <dsp:sp modelId="{2ECBA6CB-B3C2-4DD8-A701-93DA4F599F9D}">
      <dsp:nvSpPr>
        <dsp:cNvPr id="0" name=""/>
        <dsp:cNvSpPr/>
      </dsp:nvSpPr>
      <dsp:spPr>
        <a:xfrm>
          <a:off x="5859203" y="92362"/>
          <a:ext cx="1466811" cy="146681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943D7-505F-4705-A577-7E58FEBB33DB}">
      <dsp:nvSpPr>
        <dsp:cNvPr id="0" name=""/>
        <dsp:cNvSpPr/>
      </dsp:nvSpPr>
      <dsp:spPr>
        <a:xfrm>
          <a:off x="6167234" y="400392"/>
          <a:ext cx="850750" cy="8507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FB2F0-49DA-4920-A547-265368858AF3}">
      <dsp:nvSpPr>
        <dsp:cNvPr id="0" name=""/>
        <dsp:cNvSpPr/>
      </dsp:nvSpPr>
      <dsp:spPr>
        <a:xfrm>
          <a:off x="7640332" y="92362"/>
          <a:ext cx="3457485" cy="146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Corrections BEdA programs funded by state Department of Corrections</a:t>
          </a:r>
        </a:p>
      </dsp:txBody>
      <dsp:txXfrm>
        <a:off x="7640332" y="92362"/>
        <a:ext cx="3457485" cy="1466811"/>
      </dsp:txXfrm>
    </dsp:sp>
    <dsp:sp modelId="{43553D2A-F678-4A8F-8333-BFAD8FDDA169}">
      <dsp:nvSpPr>
        <dsp:cNvPr id="0" name=""/>
        <dsp:cNvSpPr/>
      </dsp:nvSpPr>
      <dsp:spPr>
        <a:xfrm>
          <a:off x="18149" y="2197871"/>
          <a:ext cx="1466811" cy="146681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8B8F0-689E-4929-A5CC-CB37649A1BAE}">
      <dsp:nvSpPr>
        <dsp:cNvPr id="0" name=""/>
        <dsp:cNvSpPr/>
      </dsp:nvSpPr>
      <dsp:spPr>
        <a:xfrm>
          <a:off x="326180" y="2505902"/>
          <a:ext cx="850750" cy="850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9B0F1-80C2-4C22-8F07-024ACB274BB3}">
      <dsp:nvSpPr>
        <dsp:cNvPr id="0" name=""/>
        <dsp:cNvSpPr/>
      </dsp:nvSpPr>
      <dsp:spPr>
        <a:xfrm>
          <a:off x="1799278" y="2197871"/>
          <a:ext cx="3457485" cy="146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Administered by the State Board for Community and Technical Colleges</a:t>
          </a:r>
        </a:p>
      </dsp:txBody>
      <dsp:txXfrm>
        <a:off x="1799278" y="2197871"/>
        <a:ext cx="3457485" cy="1466811"/>
      </dsp:txXfrm>
    </dsp:sp>
    <dsp:sp modelId="{0049A72B-D63D-4B2E-B801-9B80C992804D}">
      <dsp:nvSpPr>
        <dsp:cNvPr id="0" name=""/>
        <dsp:cNvSpPr/>
      </dsp:nvSpPr>
      <dsp:spPr>
        <a:xfrm>
          <a:off x="5859203" y="2197871"/>
          <a:ext cx="1466811" cy="146681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02811-FFA5-4617-96B0-43B1195E48CC}">
      <dsp:nvSpPr>
        <dsp:cNvPr id="0" name=""/>
        <dsp:cNvSpPr/>
      </dsp:nvSpPr>
      <dsp:spPr>
        <a:xfrm>
          <a:off x="6167234" y="2505902"/>
          <a:ext cx="850750" cy="850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E5D93-DD92-4120-90A1-187B30EE1197}">
      <dsp:nvSpPr>
        <dsp:cNvPr id="0" name=""/>
        <dsp:cNvSpPr/>
      </dsp:nvSpPr>
      <dsp:spPr>
        <a:xfrm>
          <a:off x="7640332" y="2197871"/>
          <a:ext cx="3457485" cy="146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Part of Washington state’s Workforce Development System</a:t>
          </a:r>
        </a:p>
      </dsp:txBody>
      <dsp:txXfrm>
        <a:off x="7640332" y="2197871"/>
        <a:ext cx="3457485" cy="1466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4E66-0905-4102-A893-4FF3866B3733}">
      <dsp:nvSpPr>
        <dsp:cNvPr id="0" name=""/>
        <dsp:cNvSpPr/>
      </dsp:nvSpPr>
      <dsp:spPr>
        <a:xfrm>
          <a:off x="0" y="458"/>
          <a:ext cx="11115966" cy="10731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E4DC6-3609-4490-A518-B121CE4B6866}">
      <dsp:nvSpPr>
        <dsp:cNvPr id="0" name=""/>
        <dsp:cNvSpPr/>
      </dsp:nvSpPr>
      <dsp:spPr>
        <a:xfrm>
          <a:off x="324636" y="241924"/>
          <a:ext cx="590248" cy="590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FA262-AB50-4BDB-AD3B-1DFF0AAE6105}">
      <dsp:nvSpPr>
        <dsp:cNvPr id="0" name=""/>
        <dsp:cNvSpPr/>
      </dsp:nvSpPr>
      <dsp:spPr>
        <a:xfrm>
          <a:off x="1239522" y="458"/>
          <a:ext cx="9876444" cy="107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78" tIns="113578" rIns="113578" bIns="113578" numCol="1" spcCol="1270" anchor="ctr" anchorCtr="0">
          <a:noAutofit/>
        </a:bodyPr>
        <a:lstStyle/>
        <a:p>
          <a:pPr marL="0" lvl="0" indent="0" algn="l" defTabSz="1111250">
            <a:lnSpc>
              <a:spcPct val="100000"/>
            </a:lnSpc>
            <a:spcBef>
              <a:spcPct val="0"/>
            </a:spcBef>
            <a:spcAft>
              <a:spcPct val="35000"/>
            </a:spcAft>
            <a:buNone/>
          </a:pPr>
          <a:r>
            <a:rPr lang="en-US" sz="2500" kern="1200" dirty="0"/>
            <a:t>~$3.2m supports new arrivals primarily from Afghanistan and Ukraine</a:t>
          </a:r>
        </a:p>
      </dsp:txBody>
      <dsp:txXfrm>
        <a:off x="1239522" y="458"/>
        <a:ext cx="9876444" cy="1073179"/>
      </dsp:txXfrm>
    </dsp:sp>
    <dsp:sp modelId="{68960940-962C-42FD-846F-D1D2424D65C2}">
      <dsp:nvSpPr>
        <dsp:cNvPr id="0" name=""/>
        <dsp:cNvSpPr/>
      </dsp:nvSpPr>
      <dsp:spPr>
        <a:xfrm>
          <a:off x="0" y="1341933"/>
          <a:ext cx="11115966" cy="10731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E5621-F4CD-4C53-A09C-AD723A391A44}">
      <dsp:nvSpPr>
        <dsp:cNvPr id="0" name=""/>
        <dsp:cNvSpPr/>
      </dsp:nvSpPr>
      <dsp:spPr>
        <a:xfrm>
          <a:off x="324636" y="1583398"/>
          <a:ext cx="590248" cy="590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6486D-161B-4F10-8DA0-2CB4EDD3F491}">
      <dsp:nvSpPr>
        <dsp:cNvPr id="0" name=""/>
        <dsp:cNvSpPr/>
      </dsp:nvSpPr>
      <dsp:spPr>
        <a:xfrm>
          <a:off x="1239522" y="1341933"/>
          <a:ext cx="9876444" cy="107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78" tIns="113578" rIns="113578" bIns="113578" numCol="1" spcCol="1270" anchor="ctr" anchorCtr="0">
          <a:noAutofit/>
        </a:bodyPr>
        <a:lstStyle/>
        <a:p>
          <a:pPr marL="0" lvl="0" indent="0" algn="l" defTabSz="1111250">
            <a:lnSpc>
              <a:spcPct val="100000"/>
            </a:lnSpc>
            <a:spcBef>
              <a:spcPct val="0"/>
            </a:spcBef>
            <a:spcAft>
              <a:spcPct val="35000"/>
            </a:spcAft>
            <a:buNone/>
          </a:pPr>
          <a:r>
            <a:rPr lang="en-US" sz="2500" kern="1200"/>
            <a:t>$750,000 supports Washington state’s nationally recognized Integrated Basic Education and Skills Training program</a:t>
          </a:r>
        </a:p>
      </dsp:txBody>
      <dsp:txXfrm>
        <a:off x="1239522" y="1341933"/>
        <a:ext cx="9876444" cy="1073179"/>
      </dsp:txXfrm>
    </dsp:sp>
    <dsp:sp modelId="{D2C04DA6-14DA-4B6D-944F-E72F9776E1E9}">
      <dsp:nvSpPr>
        <dsp:cNvPr id="0" name=""/>
        <dsp:cNvSpPr/>
      </dsp:nvSpPr>
      <dsp:spPr>
        <a:xfrm>
          <a:off x="0" y="2683407"/>
          <a:ext cx="11115966" cy="10731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4D3C0-26FD-4774-805F-90D64D9C8524}">
      <dsp:nvSpPr>
        <dsp:cNvPr id="0" name=""/>
        <dsp:cNvSpPr/>
      </dsp:nvSpPr>
      <dsp:spPr>
        <a:xfrm>
          <a:off x="324636" y="2924873"/>
          <a:ext cx="590248" cy="590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51C22-92E6-4661-98E3-45EC0A495BFF}">
      <dsp:nvSpPr>
        <dsp:cNvPr id="0" name=""/>
        <dsp:cNvSpPr/>
      </dsp:nvSpPr>
      <dsp:spPr>
        <a:xfrm>
          <a:off x="1239522" y="2683407"/>
          <a:ext cx="9876444" cy="107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78" tIns="113578" rIns="113578" bIns="113578" numCol="1" spcCol="1270" anchor="ctr" anchorCtr="0">
          <a:noAutofit/>
        </a:bodyPr>
        <a:lstStyle/>
        <a:p>
          <a:pPr marL="0" lvl="0" indent="0" algn="l" defTabSz="1111250">
            <a:lnSpc>
              <a:spcPct val="100000"/>
            </a:lnSpc>
            <a:spcBef>
              <a:spcPct val="0"/>
            </a:spcBef>
            <a:spcAft>
              <a:spcPct val="35000"/>
            </a:spcAft>
            <a:buNone/>
          </a:pPr>
          <a:r>
            <a:rPr lang="en-US" sz="2500" kern="1200" dirty="0"/>
            <a:t>Colleges heavily subsidize BEdA programs with local funds</a:t>
          </a:r>
        </a:p>
      </dsp:txBody>
      <dsp:txXfrm>
        <a:off x="1239522" y="2683407"/>
        <a:ext cx="9876444" cy="1073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E3B3F-DDEF-4365-B68A-B6B6C66B16F4}">
      <dsp:nvSpPr>
        <dsp:cNvPr id="0" name=""/>
        <dsp:cNvSpPr/>
      </dsp:nvSpPr>
      <dsp:spPr>
        <a:xfrm>
          <a:off x="0" y="296772"/>
          <a:ext cx="11115966" cy="1669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723" tIns="416560" rIns="8627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Students who complete High School+ receive a Washington state high school diploma from their community or technical college.</a:t>
          </a:r>
        </a:p>
        <a:p>
          <a:pPr marL="228600" lvl="1" indent="-228600" algn="l" defTabSz="889000">
            <a:lnSpc>
              <a:spcPct val="90000"/>
            </a:lnSpc>
            <a:spcBef>
              <a:spcPct val="0"/>
            </a:spcBef>
            <a:spcAft>
              <a:spcPct val="15000"/>
            </a:spcAft>
            <a:buChar char="•"/>
          </a:pPr>
          <a:r>
            <a:rPr lang="en-US" sz="2000" kern="1200"/>
            <a:t>Students can demonstrate competency through prior transcripts and other life experience.</a:t>
          </a:r>
        </a:p>
      </dsp:txBody>
      <dsp:txXfrm>
        <a:off x="0" y="296772"/>
        <a:ext cx="11115966" cy="1669500"/>
      </dsp:txXfrm>
    </dsp:sp>
    <dsp:sp modelId="{E51A73D9-85C6-4478-BE79-7A3B57695ED6}">
      <dsp:nvSpPr>
        <dsp:cNvPr id="0" name=""/>
        <dsp:cNvSpPr/>
      </dsp:nvSpPr>
      <dsp:spPr>
        <a:xfrm>
          <a:off x="555798" y="1572"/>
          <a:ext cx="7781176"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10" tIns="0" rIns="294110" bIns="0" numCol="1" spcCol="1270" anchor="ctr" anchorCtr="0">
          <a:noAutofit/>
        </a:bodyPr>
        <a:lstStyle/>
        <a:p>
          <a:pPr marL="0" lvl="0" indent="0" algn="l" defTabSz="889000">
            <a:lnSpc>
              <a:spcPct val="90000"/>
            </a:lnSpc>
            <a:spcBef>
              <a:spcPct val="0"/>
            </a:spcBef>
            <a:spcAft>
              <a:spcPct val="35000"/>
            </a:spcAft>
            <a:buNone/>
          </a:pPr>
          <a:r>
            <a:rPr lang="en-US" sz="2000" kern="1200"/>
            <a:t>High School+ (HS+)</a:t>
          </a:r>
        </a:p>
      </dsp:txBody>
      <dsp:txXfrm>
        <a:off x="584619" y="30393"/>
        <a:ext cx="7723534" cy="532758"/>
      </dsp:txXfrm>
    </dsp:sp>
    <dsp:sp modelId="{4CB28B9D-8FEE-44F1-84AB-4F0C9E21E05B}">
      <dsp:nvSpPr>
        <dsp:cNvPr id="0" name=""/>
        <dsp:cNvSpPr/>
      </dsp:nvSpPr>
      <dsp:spPr>
        <a:xfrm>
          <a:off x="0" y="2369473"/>
          <a:ext cx="11115966" cy="138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723" tIns="416560" rIns="8627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Places upper-level BEdA students directly into college certificate and degree programs.</a:t>
          </a:r>
        </a:p>
        <a:p>
          <a:pPr marL="228600" lvl="1" indent="-228600" algn="l" defTabSz="889000">
            <a:lnSpc>
              <a:spcPct val="90000"/>
            </a:lnSpc>
            <a:spcBef>
              <a:spcPct val="0"/>
            </a:spcBef>
            <a:spcAft>
              <a:spcPct val="15000"/>
            </a:spcAft>
            <a:buChar char="•"/>
          </a:pPr>
          <a:r>
            <a:rPr lang="en-US" sz="2000" kern="1200"/>
            <a:t>Nationally recognized with a Tier 1 rating by the What Works Clearinghouse</a:t>
          </a:r>
        </a:p>
      </dsp:txBody>
      <dsp:txXfrm>
        <a:off x="0" y="2369473"/>
        <a:ext cx="11115966" cy="1386000"/>
      </dsp:txXfrm>
    </dsp:sp>
    <dsp:sp modelId="{485934ED-5C19-4A30-9FA9-E5702937B1BA}">
      <dsp:nvSpPr>
        <dsp:cNvPr id="0" name=""/>
        <dsp:cNvSpPr/>
      </dsp:nvSpPr>
      <dsp:spPr>
        <a:xfrm>
          <a:off x="555798" y="2074273"/>
          <a:ext cx="7781176"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10" tIns="0" rIns="294110" bIns="0" numCol="1" spcCol="1270" anchor="ctr" anchorCtr="0">
          <a:noAutofit/>
        </a:bodyPr>
        <a:lstStyle/>
        <a:p>
          <a:pPr marL="0" lvl="0" indent="0" algn="l" defTabSz="889000">
            <a:lnSpc>
              <a:spcPct val="90000"/>
            </a:lnSpc>
            <a:spcBef>
              <a:spcPct val="0"/>
            </a:spcBef>
            <a:spcAft>
              <a:spcPct val="35000"/>
            </a:spcAft>
            <a:buNone/>
          </a:pPr>
          <a:r>
            <a:rPr lang="en-US" sz="2000" kern="1200" dirty="0"/>
            <a:t>Integrated Basic Education and Skills Training (I-BEST)</a:t>
          </a:r>
        </a:p>
      </dsp:txBody>
      <dsp:txXfrm>
        <a:off x="584619" y="2103094"/>
        <a:ext cx="7723534"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64590-C5FF-46D5-B5AD-AF37D2BFC642}">
      <dsp:nvSpPr>
        <dsp:cNvPr id="0" name=""/>
        <dsp:cNvSpPr/>
      </dsp:nvSpPr>
      <dsp:spPr>
        <a:xfrm>
          <a:off x="1356" y="168791"/>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Kenny Austin, General Public Position (Chair)</a:t>
          </a:r>
        </a:p>
      </dsp:txBody>
      <dsp:txXfrm>
        <a:off x="1356" y="168791"/>
        <a:ext cx="1709731" cy="1025838"/>
      </dsp:txXfrm>
    </dsp:sp>
    <dsp:sp modelId="{9087606D-9C9B-4BA0-927A-92D64A96BFFB}">
      <dsp:nvSpPr>
        <dsp:cNvPr id="0" name=""/>
        <dsp:cNvSpPr/>
      </dsp:nvSpPr>
      <dsp:spPr>
        <a:xfrm>
          <a:off x="1882061" y="168791"/>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Brice Montgomery, Department of Social and Health Services</a:t>
          </a:r>
        </a:p>
      </dsp:txBody>
      <dsp:txXfrm>
        <a:off x="1882061" y="168791"/>
        <a:ext cx="1709731" cy="1025838"/>
      </dsp:txXfrm>
    </dsp:sp>
    <dsp:sp modelId="{3036F473-97F0-492C-8CAD-5F3215CA4DF1}">
      <dsp:nvSpPr>
        <dsp:cNvPr id="0" name=""/>
        <dsp:cNvSpPr/>
      </dsp:nvSpPr>
      <dsp:spPr>
        <a:xfrm>
          <a:off x="3762765" y="168791"/>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Cindy Guertin-Anderson, Department of Commerce</a:t>
          </a:r>
        </a:p>
      </dsp:txBody>
      <dsp:txXfrm>
        <a:off x="3762765" y="168791"/>
        <a:ext cx="1709731" cy="1025838"/>
      </dsp:txXfrm>
    </dsp:sp>
    <dsp:sp modelId="{D02CE672-DFF6-4764-A2C4-6120857BC0B9}">
      <dsp:nvSpPr>
        <dsp:cNvPr id="0" name=""/>
        <dsp:cNvSpPr/>
      </dsp:nvSpPr>
      <dsp:spPr>
        <a:xfrm>
          <a:off x="5643470" y="168791"/>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Ricardo Chavez, Adult Education Teacher</a:t>
          </a:r>
        </a:p>
      </dsp:txBody>
      <dsp:txXfrm>
        <a:off x="5643470" y="168791"/>
        <a:ext cx="1709731" cy="1025838"/>
      </dsp:txXfrm>
    </dsp:sp>
    <dsp:sp modelId="{F7D044E5-A3B1-411D-A7B3-AD71B209691D}">
      <dsp:nvSpPr>
        <dsp:cNvPr id="0" name=""/>
        <dsp:cNvSpPr/>
      </dsp:nvSpPr>
      <dsp:spPr>
        <a:xfrm>
          <a:off x="7524174" y="168791"/>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Amy Diehr, Private Literacy Organization</a:t>
          </a:r>
        </a:p>
      </dsp:txBody>
      <dsp:txXfrm>
        <a:off x="7524174" y="168791"/>
        <a:ext cx="1709731" cy="1025838"/>
      </dsp:txXfrm>
    </dsp:sp>
    <dsp:sp modelId="{DB6A18C1-3F0E-442A-9FE4-A770721136AE}">
      <dsp:nvSpPr>
        <dsp:cNvPr id="0" name=""/>
        <dsp:cNvSpPr/>
      </dsp:nvSpPr>
      <dsp:spPr>
        <a:xfrm>
          <a:off x="9404878" y="168791"/>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Jennifer Barber, Council for Basic Skills</a:t>
          </a:r>
        </a:p>
      </dsp:txBody>
      <dsp:txXfrm>
        <a:off x="9404878" y="168791"/>
        <a:ext cx="1709731" cy="1025838"/>
      </dsp:txXfrm>
    </dsp:sp>
    <dsp:sp modelId="{C3C1C705-F22F-46A3-B319-49DFD819D2FA}">
      <dsp:nvSpPr>
        <dsp:cNvPr id="0" name=""/>
        <dsp:cNvSpPr/>
      </dsp:nvSpPr>
      <dsp:spPr>
        <a:xfrm>
          <a:off x="1356" y="1365603"/>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Anne Goranson, Employment Security Department</a:t>
          </a:r>
        </a:p>
      </dsp:txBody>
      <dsp:txXfrm>
        <a:off x="1356" y="1365603"/>
        <a:ext cx="1709731" cy="1025838"/>
      </dsp:txXfrm>
    </dsp:sp>
    <dsp:sp modelId="{49539751-EB1A-4D6D-B4E7-F9AF7978D24E}">
      <dsp:nvSpPr>
        <dsp:cNvPr id="0" name=""/>
        <dsp:cNvSpPr/>
      </dsp:nvSpPr>
      <dsp:spPr>
        <a:xfrm>
          <a:off x="1882061" y="1365603"/>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Kelli Graham, Community Based Organization</a:t>
          </a:r>
        </a:p>
      </dsp:txBody>
      <dsp:txXfrm>
        <a:off x="1882061" y="1365603"/>
        <a:ext cx="1709731" cy="1025838"/>
      </dsp:txXfrm>
    </dsp:sp>
    <dsp:sp modelId="{8EC99C1B-C2CC-4D91-8B41-C0D31044B4A6}">
      <dsp:nvSpPr>
        <dsp:cNvPr id="0" name=""/>
        <dsp:cNvSpPr/>
      </dsp:nvSpPr>
      <dsp:spPr>
        <a:xfrm>
          <a:off x="3762765" y="1365603"/>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Adrienne Jones, Labor Representative</a:t>
          </a:r>
        </a:p>
      </dsp:txBody>
      <dsp:txXfrm>
        <a:off x="3762765" y="1365603"/>
        <a:ext cx="1709731" cy="1025838"/>
      </dsp:txXfrm>
    </dsp:sp>
    <dsp:sp modelId="{F22F5EC1-5D40-491E-8D6C-930DD9EDC7EC}">
      <dsp:nvSpPr>
        <dsp:cNvPr id="0" name=""/>
        <dsp:cNvSpPr/>
      </dsp:nvSpPr>
      <dsp:spPr>
        <a:xfrm>
          <a:off x="5643470" y="1365603"/>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Eleni Papadakis, Workforce Board</a:t>
          </a:r>
        </a:p>
      </dsp:txBody>
      <dsp:txXfrm>
        <a:off x="5643470" y="1365603"/>
        <a:ext cx="1709731" cy="1025838"/>
      </dsp:txXfrm>
    </dsp:sp>
    <dsp:sp modelId="{F5B90AFB-5634-4B45-8FCB-61F0B6BDCACF}">
      <dsp:nvSpPr>
        <dsp:cNvPr id="0" name=""/>
        <dsp:cNvSpPr/>
      </dsp:nvSpPr>
      <dsp:spPr>
        <a:xfrm>
          <a:off x="7524174" y="1365603"/>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Mandy Paradise, Office of Superintendent of Public Instruction</a:t>
          </a:r>
        </a:p>
      </dsp:txBody>
      <dsp:txXfrm>
        <a:off x="7524174" y="1365603"/>
        <a:ext cx="1709731" cy="1025838"/>
      </dsp:txXfrm>
    </dsp:sp>
    <dsp:sp modelId="{74FE6FE8-88EF-44EA-82E6-BF97BA1E7347}">
      <dsp:nvSpPr>
        <dsp:cNvPr id="0" name=""/>
        <dsp:cNvSpPr/>
      </dsp:nvSpPr>
      <dsp:spPr>
        <a:xfrm>
          <a:off x="9404878" y="1365603"/>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Aaron Parrott, </a:t>
          </a:r>
          <a:r>
            <a:rPr lang="en-US" sz="1400" kern="1200" dirty="0" err="1"/>
            <a:t>SkillSource</a:t>
          </a:r>
          <a:r>
            <a:rPr lang="en-US" sz="1400" kern="1200" dirty="0"/>
            <a:t> Workforce Development Council</a:t>
          </a:r>
        </a:p>
      </dsp:txBody>
      <dsp:txXfrm>
        <a:off x="9404878" y="1365603"/>
        <a:ext cx="1709731" cy="1025838"/>
      </dsp:txXfrm>
    </dsp:sp>
    <dsp:sp modelId="{7FBCE53F-B059-4E69-9A92-3BF50EC369C7}">
      <dsp:nvSpPr>
        <dsp:cNvPr id="0" name=""/>
        <dsp:cNvSpPr/>
      </dsp:nvSpPr>
      <dsp:spPr>
        <a:xfrm>
          <a:off x="1882061" y="2562415"/>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Lucretia Robertson, Library Program</a:t>
          </a:r>
        </a:p>
      </dsp:txBody>
      <dsp:txXfrm>
        <a:off x="1882061" y="2562415"/>
        <a:ext cx="1709731" cy="1025838"/>
      </dsp:txXfrm>
    </dsp:sp>
    <dsp:sp modelId="{912EC0E6-825C-4E2D-98F2-2164E5E28FB5}">
      <dsp:nvSpPr>
        <dsp:cNvPr id="0" name=""/>
        <dsp:cNvSpPr/>
      </dsp:nvSpPr>
      <dsp:spPr>
        <a:xfrm>
          <a:off x="3762765" y="2562415"/>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Lionel Candido-Flores, Council for Basic Skills</a:t>
          </a:r>
        </a:p>
      </dsp:txBody>
      <dsp:txXfrm>
        <a:off x="3762765" y="2562415"/>
        <a:ext cx="1709731" cy="1025838"/>
      </dsp:txXfrm>
    </dsp:sp>
    <dsp:sp modelId="{DDE4DADF-D96E-44AE-B1BA-569C4F8E9981}">
      <dsp:nvSpPr>
        <dsp:cNvPr id="0" name=""/>
        <dsp:cNvSpPr/>
      </dsp:nvSpPr>
      <dsp:spPr>
        <a:xfrm>
          <a:off x="5643470" y="2562415"/>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Lin Zhou, Higher Education Agency</a:t>
          </a:r>
        </a:p>
      </dsp:txBody>
      <dsp:txXfrm>
        <a:off x="5643470" y="2562415"/>
        <a:ext cx="1709731" cy="1025838"/>
      </dsp:txXfrm>
    </dsp:sp>
    <dsp:sp modelId="{77D4B4B9-D8CE-47F8-AF01-718C38C41869}">
      <dsp:nvSpPr>
        <dsp:cNvPr id="0" name=""/>
        <dsp:cNvSpPr/>
      </dsp:nvSpPr>
      <dsp:spPr>
        <a:xfrm>
          <a:off x="7524174" y="2562415"/>
          <a:ext cx="1709731" cy="10258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Chris Bailey, State Board for Community and Technical Colleges</a:t>
          </a:r>
        </a:p>
      </dsp:txBody>
      <dsp:txXfrm>
        <a:off x="7524174" y="2562415"/>
        <a:ext cx="1709731" cy="10258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273074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state TAP plan</a:t>
            </a:r>
          </a:p>
        </p:txBody>
      </p:sp>
      <p:sp>
        <p:nvSpPr>
          <p:cNvPr id="4" name="Slide Number Placeholder 3"/>
          <p:cNvSpPr>
            <a:spLocks noGrp="1"/>
          </p:cNvSpPr>
          <p:nvPr>
            <p:ph type="sldNum" sz="quarter" idx="5"/>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129634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Vacant positions: Department of Corrections, Student, Private Sector</a:t>
            </a:r>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218564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348191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6" y="3863688"/>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5"/>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3/20/2025</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2"/>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3/20/2025</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201"/>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2"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107823" y="6445502"/>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5218"/>
            <a:ext cx="4067706" cy="1481791"/>
          </a:xfrm>
          <a:prstGeom prst="rect">
            <a:avLst/>
          </a:prstGeom>
        </p:spPr>
      </p:pic>
      <p:grpSp>
        <p:nvGrpSpPr>
          <p:cNvPr id="17" name="Group 16"/>
          <p:cNvGrpSpPr/>
          <p:nvPr userDrawn="1"/>
        </p:nvGrpSpPr>
        <p:grpSpPr>
          <a:xfrm>
            <a:off x="627417" y="6435076"/>
            <a:ext cx="480406" cy="228600"/>
            <a:chOff x="973916" y="6435073"/>
            <a:chExt cx="480406" cy="228600"/>
          </a:xfrm>
        </p:grpSpPr>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5"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5"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F79CB6C7-AD96-437F-A75B-A1987D8D9ACA}" type="datetime1">
              <a:rPr lang="en-US" smtClean="0"/>
              <a:t>3/20/2025</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8" y="6483929"/>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5" y="1709747"/>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5" y="4589472"/>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E68BEF8-F67A-4B64-B2F2-CC4AA048128C}" type="datetime1">
              <a:rPr lang="en-US" smtClean="0"/>
              <a:t>3/20/2025</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4"/>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3"/>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7"/>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1001848F-E7F6-4E55-B1DE-CC691BBD4F09}" type="datetime1">
              <a:rPr lang="en-US" smtClean="0"/>
              <a:t>3/20/2025</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9"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7"/>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3"/>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3"/>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5E48A247-4D0D-4017-954A-CBEE1B524F16}" type="datetime1">
              <a:rPr lang="en-US" smtClean="0"/>
              <a:t>3/20/2025</a:t>
            </a:fld>
            <a:endParaRPr lang="en-US"/>
          </a:p>
        </p:txBody>
      </p:sp>
      <p:sp>
        <p:nvSpPr>
          <p:cNvPr id="2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3F43D62C-E4AB-4F6C-BB6E-7C3A3BBC5E2B}" type="datetime1">
              <a:rPr lang="en-US" smtClean="0"/>
              <a:t>3/20/2025</a:t>
            </a:fld>
            <a:endParaRPr lang="en-US"/>
          </a:p>
        </p:txBody>
      </p:sp>
      <p:sp>
        <p:nvSpPr>
          <p:cNvPr id="14"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92275FF0-9E97-4E0A-B533-109FB6621FD2}" type="datetime1">
              <a:rPr lang="en-US" smtClean="0"/>
              <a:t>3/20/2025</a:t>
            </a:fld>
            <a:endParaRPr lang="en-US"/>
          </a:p>
        </p:txBody>
      </p:sp>
      <p:sp>
        <p:nvSpPr>
          <p:cNvPr id="1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61"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61"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9"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A3C062AC-1CC2-40A8-B531-F2154AC26E35}" type="datetime1">
              <a:rPr lang="en-US" smtClean="0"/>
              <a:t>3/20/2025</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514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9"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9" y="2888676"/>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7" y="1569029"/>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6EA93EB-E55E-4DBB-B6AA-C54A9BA5E4A4}" type="datetime1">
              <a:rPr lang="en-US" smtClean="0"/>
              <a:t>3/20/2025</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111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wdurden@sbctc.ed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kennyryanaustin@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3186" y="4580298"/>
            <a:ext cx="11185237" cy="679016"/>
          </a:xfrm>
        </p:spPr>
        <p:txBody>
          <a:bodyPr/>
          <a:lstStyle/>
          <a:p>
            <a:r>
              <a:rPr lang="en-US" dirty="0"/>
              <a:t>System Spotlight for the Workforce Board</a:t>
            </a:r>
          </a:p>
        </p:txBody>
      </p:sp>
      <p:sp>
        <p:nvSpPr>
          <p:cNvPr id="4" name="Title 3"/>
          <p:cNvSpPr>
            <a:spLocks noGrp="1"/>
          </p:cNvSpPr>
          <p:nvPr>
            <p:ph type="title"/>
          </p:nvPr>
        </p:nvSpPr>
        <p:spPr/>
        <p:txBody>
          <a:bodyPr/>
          <a:lstStyle/>
          <a:p>
            <a:r>
              <a:rPr lang="en-US" dirty="0"/>
              <a:t>Basic education for adults</a:t>
            </a:r>
          </a:p>
        </p:txBody>
      </p:sp>
      <p:sp>
        <p:nvSpPr>
          <p:cNvPr id="3" name="Text Placeholder 2">
            <a:extLst>
              <a:ext uri="{FF2B5EF4-FFF2-40B4-BE49-F238E27FC236}">
                <a16:creationId xmlns:a16="http://schemas.microsoft.com/office/drawing/2014/main" id="{99A5E77A-C478-2CA1-C89F-CE998BC8E058}"/>
              </a:ext>
            </a:extLst>
          </p:cNvPr>
          <p:cNvSpPr>
            <a:spLocks noGrp="1"/>
          </p:cNvSpPr>
          <p:nvPr>
            <p:ph type="body" sz="quarter" idx="10"/>
          </p:nvPr>
        </p:nvSpPr>
        <p:spPr>
          <a:xfrm>
            <a:off x="493186" y="5458854"/>
            <a:ext cx="10143186" cy="1123101"/>
          </a:xfrm>
        </p:spPr>
        <p:txBody>
          <a:bodyPr/>
          <a:lstStyle/>
          <a:p>
            <a:r>
              <a:rPr lang="en-US" dirty="0"/>
              <a:t>Will Durden, State Board for Community and Technical Colleges</a:t>
            </a:r>
          </a:p>
          <a:p>
            <a:r>
              <a:rPr lang="en-US" dirty="0"/>
              <a:t>Kenny Austin, Adult Education Advisory Council</a:t>
            </a:r>
          </a:p>
          <a:p>
            <a:r>
              <a:rPr lang="en-US" dirty="0"/>
              <a:t>March 20</a:t>
            </a:r>
            <a:r>
              <a:rPr lang="en-US" baseline="30000" dirty="0"/>
              <a:t>th</a:t>
            </a:r>
            <a:r>
              <a:rPr lang="en-US" dirty="0"/>
              <a:t>, 2025</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5656-E5BC-E343-76D4-AEDA1F189C3C}"/>
              </a:ext>
            </a:extLst>
          </p:cNvPr>
          <p:cNvSpPr>
            <a:spLocks noGrp="1"/>
          </p:cNvSpPr>
          <p:nvPr>
            <p:ph type="title"/>
          </p:nvPr>
        </p:nvSpPr>
        <p:spPr/>
        <p:txBody>
          <a:bodyPr/>
          <a:lstStyle/>
          <a:p>
            <a:r>
              <a:rPr lang="en-US" dirty="0"/>
              <a:t>Credential attainment – federally funded</a:t>
            </a:r>
          </a:p>
        </p:txBody>
      </p:sp>
      <p:graphicFrame>
        <p:nvGraphicFramePr>
          <p:cNvPr id="5" name="Content Placeholder 4">
            <a:extLst>
              <a:ext uri="{FF2B5EF4-FFF2-40B4-BE49-F238E27FC236}">
                <a16:creationId xmlns:a16="http://schemas.microsoft.com/office/drawing/2014/main" id="{E26A9D4D-F041-751E-CBC5-3E36A5DE85E0}"/>
              </a:ext>
            </a:extLst>
          </p:cNvPr>
          <p:cNvGraphicFramePr>
            <a:graphicFrameLocks noGrp="1"/>
          </p:cNvGraphicFramePr>
          <p:nvPr>
            <p:ph idx="1"/>
          </p:nvPr>
        </p:nvGraphicFramePr>
        <p:xfrm>
          <a:off x="715963" y="2414588"/>
          <a:ext cx="11115672" cy="1112520"/>
        </p:xfrm>
        <a:graphic>
          <a:graphicData uri="http://schemas.openxmlformats.org/drawingml/2006/table">
            <a:tbl>
              <a:tblPr firstRow="1" bandRow="1">
                <a:tableStyleId>{5C22544A-7EE6-4342-B048-85BDC9FD1C3A}</a:tableStyleId>
              </a:tblPr>
              <a:tblGrid>
                <a:gridCol w="1389459">
                  <a:extLst>
                    <a:ext uri="{9D8B030D-6E8A-4147-A177-3AD203B41FA5}">
                      <a16:colId xmlns:a16="http://schemas.microsoft.com/office/drawing/2014/main" val="1286656110"/>
                    </a:ext>
                  </a:extLst>
                </a:gridCol>
                <a:gridCol w="1389459">
                  <a:extLst>
                    <a:ext uri="{9D8B030D-6E8A-4147-A177-3AD203B41FA5}">
                      <a16:colId xmlns:a16="http://schemas.microsoft.com/office/drawing/2014/main" val="1176079158"/>
                    </a:ext>
                  </a:extLst>
                </a:gridCol>
                <a:gridCol w="1389459">
                  <a:extLst>
                    <a:ext uri="{9D8B030D-6E8A-4147-A177-3AD203B41FA5}">
                      <a16:colId xmlns:a16="http://schemas.microsoft.com/office/drawing/2014/main" val="3019588648"/>
                    </a:ext>
                  </a:extLst>
                </a:gridCol>
                <a:gridCol w="1389459">
                  <a:extLst>
                    <a:ext uri="{9D8B030D-6E8A-4147-A177-3AD203B41FA5}">
                      <a16:colId xmlns:a16="http://schemas.microsoft.com/office/drawing/2014/main" val="2842141099"/>
                    </a:ext>
                  </a:extLst>
                </a:gridCol>
                <a:gridCol w="1389459">
                  <a:extLst>
                    <a:ext uri="{9D8B030D-6E8A-4147-A177-3AD203B41FA5}">
                      <a16:colId xmlns:a16="http://schemas.microsoft.com/office/drawing/2014/main" val="872695261"/>
                    </a:ext>
                  </a:extLst>
                </a:gridCol>
                <a:gridCol w="1389459">
                  <a:extLst>
                    <a:ext uri="{9D8B030D-6E8A-4147-A177-3AD203B41FA5}">
                      <a16:colId xmlns:a16="http://schemas.microsoft.com/office/drawing/2014/main" val="3684035636"/>
                    </a:ext>
                  </a:extLst>
                </a:gridCol>
                <a:gridCol w="1389459">
                  <a:extLst>
                    <a:ext uri="{9D8B030D-6E8A-4147-A177-3AD203B41FA5}">
                      <a16:colId xmlns:a16="http://schemas.microsoft.com/office/drawing/2014/main" val="4248709873"/>
                    </a:ext>
                  </a:extLst>
                </a:gridCol>
                <a:gridCol w="1389459">
                  <a:extLst>
                    <a:ext uri="{9D8B030D-6E8A-4147-A177-3AD203B41FA5}">
                      <a16:colId xmlns:a16="http://schemas.microsoft.com/office/drawing/2014/main" val="3124345419"/>
                    </a:ext>
                  </a:extLst>
                </a:gridCol>
              </a:tblGrid>
              <a:tr h="370840">
                <a:tc>
                  <a:txBody>
                    <a:bodyPr/>
                    <a:lstStyle/>
                    <a:p>
                      <a:r>
                        <a:rPr lang="en-US" dirty="0"/>
                        <a:t>Credential</a:t>
                      </a:r>
                    </a:p>
                  </a:txBody>
                  <a:tcPr/>
                </a:tc>
                <a:tc>
                  <a:txBody>
                    <a:bodyPr/>
                    <a:lstStyle/>
                    <a:p>
                      <a:r>
                        <a:rPr lang="en-US" dirty="0"/>
                        <a:t>2016-17</a:t>
                      </a:r>
                    </a:p>
                  </a:txBody>
                  <a:tcPr/>
                </a:tc>
                <a:tc>
                  <a:txBody>
                    <a:bodyPr/>
                    <a:lstStyle/>
                    <a:p>
                      <a:r>
                        <a:rPr lang="en-US" dirty="0"/>
                        <a:t>2017-18</a:t>
                      </a:r>
                    </a:p>
                  </a:txBody>
                  <a:tcPr/>
                </a:tc>
                <a:tc>
                  <a:txBody>
                    <a:bodyPr/>
                    <a:lstStyle/>
                    <a:p>
                      <a:r>
                        <a:rPr lang="en-US" dirty="0"/>
                        <a:t>2018-19</a:t>
                      </a:r>
                    </a:p>
                  </a:txBody>
                  <a:tcPr/>
                </a:tc>
                <a:tc>
                  <a:txBody>
                    <a:bodyPr/>
                    <a:lstStyle/>
                    <a:p>
                      <a:r>
                        <a:rPr lang="en-US" dirty="0"/>
                        <a:t>2019-20</a:t>
                      </a:r>
                    </a:p>
                  </a:txBody>
                  <a:tcPr/>
                </a:tc>
                <a:tc>
                  <a:txBody>
                    <a:bodyPr/>
                    <a:lstStyle/>
                    <a:p>
                      <a:r>
                        <a:rPr lang="en-US" dirty="0"/>
                        <a:t>2020-21</a:t>
                      </a:r>
                    </a:p>
                  </a:txBody>
                  <a:tcPr/>
                </a:tc>
                <a:tc>
                  <a:txBody>
                    <a:bodyPr/>
                    <a:lstStyle/>
                    <a:p>
                      <a:r>
                        <a:rPr lang="en-US" dirty="0"/>
                        <a:t>2021-22</a:t>
                      </a:r>
                    </a:p>
                  </a:txBody>
                  <a:tcPr/>
                </a:tc>
                <a:tc>
                  <a:txBody>
                    <a:bodyPr/>
                    <a:lstStyle/>
                    <a:p>
                      <a:r>
                        <a:rPr lang="en-US" dirty="0"/>
                        <a:t>2022-23</a:t>
                      </a:r>
                    </a:p>
                  </a:txBody>
                  <a:tcPr/>
                </a:tc>
                <a:extLst>
                  <a:ext uri="{0D108BD9-81ED-4DB2-BD59-A6C34878D82A}">
                    <a16:rowId xmlns:a16="http://schemas.microsoft.com/office/drawing/2014/main" val="2058340391"/>
                  </a:ext>
                </a:extLst>
              </a:tr>
              <a:tr h="370840">
                <a:tc>
                  <a:txBody>
                    <a:bodyPr/>
                    <a:lstStyle/>
                    <a:p>
                      <a:r>
                        <a:rPr lang="en-US" dirty="0"/>
                        <a:t>Diploma</a:t>
                      </a:r>
                    </a:p>
                  </a:txBody>
                  <a:tcPr/>
                </a:tc>
                <a:tc>
                  <a:txBody>
                    <a:bodyPr/>
                    <a:lstStyle/>
                    <a:p>
                      <a:r>
                        <a:rPr lang="en-US" dirty="0"/>
                        <a:t>4,404</a:t>
                      </a:r>
                    </a:p>
                  </a:txBody>
                  <a:tcPr/>
                </a:tc>
                <a:tc>
                  <a:txBody>
                    <a:bodyPr/>
                    <a:lstStyle/>
                    <a:p>
                      <a:r>
                        <a:rPr lang="en-US" dirty="0"/>
                        <a:t>4,584</a:t>
                      </a:r>
                    </a:p>
                  </a:txBody>
                  <a:tcPr/>
                </a:tc>
                <a:tc>
                  <a:txBody>
                    <a:bodyPr/>
                    <a:lstStyle/>
                    <a:p>
                      <a:r>
                        <a:rPr lang="en-US" dirty="0"/>
                        <a:t>4,435</a:t>
                      </a:r>
                    </a:p>
                  </a:txBody>
                  <a:tcPr/>
                </a:tc>
                <a:tc>
                  <a:txBody>
                    <a:bodyPr/>
                    <a:lstStyle/>
                    <a:p>
                      <a:r>
                        <a:rPr lang="en-US" dirty="0"/>
                        <a:t>4,183</a:t>
                      </a:r>
                    </a:p>
                  </a:txBody>
                  <a:tcPr/>
                </a:tc>
                <a:tc>
                  <a:txBody>
                    <a:bodyPr/>
                    <a:lstStyle/>
                    <a:p>
                      <a:r>
                        <a:rPr lang="en-US" dirty="0"/>
                        <a:t>4,117</a:t>
                      </a:r>
                    </a:p>
                  </a:txBody>
                  <a:tcPr/>
                </a:tc>
                <a:tc>
                  <a:txBody>
                    <a:bodyPr/>
                    <a:lstStyle/>
                    <a:p>
                      <a:r>
                        <a:rPr lang="en-US" dirty="0"/>
                        <a:t>3,505</a:t>
                      </a:r>
                    </a:p>
                  </a:txBody>
                  <a:tcPr/>
                </a:tc>
                <a:tc>
                  <a:txBody>
                    <a:bodyPr/>
                    <a:lstStyle/>
                    <a:p>
                      <a:r>
                        <a:rPr lang="en-US" dirty="0"/>
                        <a:t>3,365</a:t>
                      </a:r>
                    </a:p>
                  </a:txBody>
                  <a:tcPr/>
                </a:tc>
                <a:extLst>
                  <a:ext uri="{0D108BD9-81ED-4DB2-BD59-A6C34878D82A}">
                    <a16:rowId xmlns:a16="http://schemas.microsoft.com/office/drawing/2014/main" val="137704976"/>
                  </a:ext>
                </a:extLst>
              </a:tr>
              <a:tr h="370840">
                <a:tc>
                  <a:txBody>
                    <a:bodyPr/>
                    <a:lstStyle/>
                    <a:p>
                      <a:r>
                        <a:rPr lang="en-US" dirty="0"/>
                        <a:t>GED</a:t>
                      </a:r>
                    </a:p>
                  </a:txBody>
                  <a:tcPr/>
                </a:tc>
                <a:tc>
                  <a:txBody>
                    <a:bodyPr/>
                    <a:lstStyle/>
                    <a:p>
                      <a:r>
                        <a:rPr lang="en-US" dirty="0"/>
                        <a:t>1,107</a:t>
                      </a:r>
                    </a:p>
                  </a:txBody>
                  <a:tcPr/>
                </a:tc>
                <a:tc>
                  <a:txBody>
                    <a:bodyPr/>
                    <a:lstStyle/>
                    <a:p>
                      <a:r>
                        <a:rPr lang="en-US" dirty="0"/>
                        <a:t>1,067</a:t>
                      </a:r>
                    </a:p>
                  </a:txBody>
                  <a:tcPr/>
                </a:tc>
                <a:tc>
                  <a:txBody>
                    <a:bodyPr/>
                    <a:lstStyle/>
                    <a:p>
                      <a:r>
                        <a:rPr lang="en-US" dirty="0"/>
                        <a:t>774</a:t>
                      </a:r>
                    </a:p>
                  </a:txBody>
                  <a:tcPr/>
                </a:tc>
                <a:tc>
                  <a:txBody>
                    <a:bodyPr/>
                    <a:lstStyle/>
                    <a:p>
                      <a:r>
                        <a:rPr lang="en-US" dirty="0"/>
                        <a:t>438</a:t>
                      </a:r>
                    </a:p>
                  </a:txBody>
                  <a:tcPr/>
                </a:tc>
                <a:tc>
                  <a:txBody>
                    <a:bodyPr/>
                    <a:lstStyle/>
                    <a:p>
                      <a:r>
                        <a:rPr lang="en-US" dirty="0"/>
                        <a:t>274</a:t>
                      </a:r>
                    </a:p>
                  </a:txBody>
                  <a:tcPr/>
                </a:tc>
                <a:tc>
                  <a:txBody>
                    <a:bodyPr/>
                    <a:lstStyle/>
                    <a:p>
                      <a:r>
                        <a:rPr lang="en-US" dirty="0"/>
                        <a:t>264</a:t>
                      </a:r>
                    </a:p>
                  </a:txBody>
                  <a:tcPr/>
                </a:tc>
                <a:tc>
                  <a:txBody>
                    <a:bodyPr/>
                    <a:lstStyle/>
                    <a:p>
                      <a:r>
                        <a:rPr lang="en-US" dirty="0"/>
                        <a:t>292</a:t>
                      </a:r>
                    </a:p>
                  </a:txBody>
                  <a:tcPr/>
                </a:tc>
                <a:extLst>
                  <a:ext uri="{0D108BD9-81ED-4DB2-BD59-A6C34878D82A}">
                    <a16:rowId xmlns:a16="http://schemas.microsoft.com/office/drawing/2014/main" val="3103644916"/>
                  </a:ext>
                </a:extLst>
              </a:tr>
            </a:tbl>
          </a:graphicData>
        </a:graphic>
      </p:graphicFrame>
      <p:sp>
        <p:nvSpPr>
          <p:cNvPr id="4" name="Slide Number Placeholder 3">
            <a:extLst>
              <a:ext uri="{FF2B5EF4-FFF2-40B4-BE49-F238E27FC236}">
                <a16:creationId xmlns:a16="http://schemas.microsoft.com/office/drawing/2014/main" id="{38CF341F-AC56-3FCE-B0E8-ECDFE41B2A94}"/>
              </a:ext>
            </a:extLst>
          </p:cNvPr>
          <p:cNvSpPr>
            <a:spLocks noGrp="1"/>
          </p:cNvSpPr>
          <p:nvPr>
            <p:ph type="sldNum" sz="quarter" idx="12"/>
          </p:nvPr>
        </p:nvSpPr>
        <p:spPr/>
        <p:txBody>
          <a:bodyPr/>
          <a:lstStyle/>
          <a:p>
            <a:fld id="{DEE5BC03-7CE3-4FE3-BC0A-0ACCA8AC1F24}" type="slidenum">
              <a:rPr lang="en-US" smtClean="0"/>
              <a:pPr/>
              <a:t>10</a:t>
            </a:fld>
            <a:endParaRPr lang="en-US"/>
          </a:p>
        </p:txBody>
      </p:sp>
    </p:spTree>
    <p:extLst>
      <p:ext uri="{BB962C8B-B14F-4D97-AF65-F5344CB8AC3E}">
        <p14:creationId xmlns:p14="http://schemas.microsoft.com/office/powerpoint/2010/main" val="298887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14AF-3246-D53C-4276-7F5560FEDD6A}"/>
              </a:ext>
            </a:extLst>
          </p:cNvPr>
          <p:cNvSpPr>
            <a:spLocks noGrp="1"/>
          </p:cNvSpPr>
          <p:nvPr>
            <p:ph type="title"/>
          </p:nvPr>
        </p:nvSpPr>
        <p:spPr/>
        <p:txBody>
          <a:bodyPr lIns="91440" tIns="45720" rIns="91440" bIns="45720" anchor="t"/>
          <a:lstStyle/>
          <a:p>
            <a:r>
              <a:rPr lang="en-US" dirty="0"/>
              <a:t>Corrections education credential attainment</a:t>
            </a:r>
          </a:p>
        </p:txBody>
      </p:sp>
      <p:sp>
        <p:nvSpPr>
          <p:cNvPr id="4" name="Slide Number Placeholder 3">
            <a:extLst>
              <a:ext uri="{FF2B5EF4-FFF2-40B4-BE49-F238E27FC236}">
                <a16:creationId xmlns:a16="http://schemas.microsoft.com/office/drawing/2014/main" id="{26BA6672-2146-A9D3-6D8C-FF1310EF37C7}"/>
              </a:ext>
            </a:extLst>
          </p:cNvPr>
          <p:cNvSpPr>
            <a:spLocks noGrp="1"/>
          </p:cNvSpPr>
          <p:nvPr>
            <p:ph type="sldNum" sz="quarter" idx="12"/>
          </p:nvPr>
        </p:nvSpPr>
        <p:spPr/>
        <p:txBody>
          <a:bodyPr/>
          <a:lstStyle/>
          <a:p>
            <a:fld id="{DEE5BC03-7CE3-4FE3-BC0A-0ACCA8AC1F24}" type="slidenum">
              <a:rPr lang="en-US" smtClean="0"/>
              <a:pPr/>
              <a:t>11</a:t>
            </a:fld>
            <a:endParaRPr lang="en-US" dirty="0"/>
          </a:p>
        </p:txBody>
      </p:sp>
      <p:graphicFrame>
        <p:nvGraphicFramePr>
          <p:cNvPr id="9" name="Content Placeholder 8">
            <a:extLst>
              <a:ext uri="{FF2B5EF4-FFF2-40B4-BE49-F238E27FC236}">
                <a16:creationId xmlns:a16="http://schemas.microsoft.com/office/drawing/2014/main" id="{1CABD27D-1DAD-1539-63A9-C222C35F87D1}"/>
              </a:ext>
            </a:extLst>
          </p:cNvPr>
          <p:cNvGraphicFramePr>
            <a:graphicFrameLocks noGrp="1"/>
          </p:cNvGraphicFramePr>
          <p:nvPr>
            <p:ph idx="1"/>
            <p:extLst>
              <p:ext uri="{D42A27DB-BD31-4B8C-83A1-F6EECF244321}">
                <p14:modId xmlns:p14="http://schemas.microsoft.com/office/powerpoint/2010/main" val="2229118254"/>
              </p:ext>
            </p:extLst>
          </p:nvPr>
        </p:nvGraphicFramePr>
        <p:xfrm>
          <a:off x="715963" y="2414588"/>
          <a:ext cx="11115671" cy="1719513"/>
        </p:xfrm>
        <a:graphic>
          <a:graphicData uri="http://schemas.openxmlformats.org/drawingml/2006/table">
            <a:tbl>
              <a:tblPr firstRow="1" bandRow="1">
                <a:tableStyleId>{5C22544A-7EE6-4342-B048-85BDC9FD1C3A}</a:tableStyleId>
              </a:tblPr>
              <a:tblGrid>
                <a:gridCol w="3308958">
                  <a:extLst>
                    <a:ext uri="{9D8B030D-6E8A-4147-A177-3AD203B41FA5}">
                      <a16:colId xmlns:a16="http://schemas.microsoft.com/office/drawing/2014/main" val="1189566423"/>
                    </a:ext>
                  </a:extLst>
                </a:gridCol>
                <a:gridCol w="2248877">
                  <a:extLst>
                    <a:ext uri="{9D8B030D-6E8A-4147-A177-3AD203B41FA5}">
                      <a16:colId xmlns:a16="http://schemas.microsoft.com/office/drawing/2014/main" val="2753887642"/>
                    </a:ext>
                  </a:extLst>
                </a:gridCol>
                <a:gridCol w="2778918">
                  <a:extLst>
                    <a:ext uri="{9D8B030D-6E8A-4147-A177-3AD203B41FA5}">
                      <a16:colId xmlns:a16="http://schemas.microsoft.com/office/drawing/2014/main" val="2861958827"/>
                    </a:ext>
                  </a:extLst>
                </a:gridCol>
                <a:gridCol w="2778918">
                  <a:extLst>
                    <a:ext uri="{9D8B030D-6E8A-4147-A177-3AD203B41FA5}">
                      <a16:colId xmlns:a16="http://schemas.microsoft.com/office/drawing/2014/main" val="658184464"/>
                    </a:ext>
                  </a:extLst>
                </a:gridCol>
              </a:tblGrid>
              <a:tr h="573171">
                <a:tc>
                  <a:txBody>
                    <a:bodyPr/>
                    <a:lstStyle/>
                    <a:p>
                      <a:r>
                        <a:rPr lang="en-US" dirty="0"/>
                        <a:t>Award Type</a:t>
                      </a:r>
                    </a:p>
                  </a:txBody>
                  <a:tcPr/>
                </a:tc>
                <a:tc>
                  <a:txBody>
                    <a:bodyPr/>
                    <a:lstStyle/>
                    <a:p>
                      <a:r>
                        <a:rPr lang="en-US" dirty="0"/>
                        <a:t>F22</a:t>
                      </a:r>
                    </a:p>
                  </a:txBody>
                  <a:tcPr/>
                </a:tc>
                <a:tc>
                  <a:txBody>
                    <a:bodyPr/>
                    <a:lstStyle/>
                    <a:p>
                      <a:r>
                        <a:rPr lang="en-US" dirty="0"/>
                        <a:t>F23</a:t>
                      </a:r>
                    </a:p>
                  </a:txBody>
                  <a:tcPr/>
                </a:tc>
                <a:tc>
                  <a:txBody>
                    <a:bodyPr/>
                    <a:lstStyle/>
                    <a:p>
                      <a:r>
                        <a:rPr lang="en-US" dirty="0"/>
                        <a:t>F24</a:t>
                      </a:r>
                    </a:p>
                  </a:txBody>
                  <a:tcPr/>
                </a:tc>
                <a:extLst>
                  <a:ext uri="{0D108BD9-81ED-4DB2-BD59-A6C34878D82A}">
                    <a16:rowId xmlns:a16="http://schemas.microsoft.com/office/drawing/2014/main" val="4157772177"/>
                  </a:ext>
                </a:extLst>
              </a:tr>
              <a:tr h="573171">
                <a:tc>
                  <a:txBody>
                    <a:bodyPr/>
                    <a:lstStyle/>
                    <a:p>
                      <a:r>
                        <a:rPr lang="en-US" dirty="0"/>
                        <a:t>High School Equivalency (GED)</a:t>
                      </a:r>
                    </a:p>
                  </a:txBody>
                  <a:tcPr/>
                </a:tc>
                <a:tc>
                  <a:txBody>
                    <a:bodyPr/>
                    <a:lstStyle/>
                    <a:p>
                      <a:r>
                        <a:rPr lang="en-US" dirty="0"/>
                        <a:t>181</a:t>
                      </a:r>
                    </a:p>
                  </a:txBody>
                  <a:tcPr/>
                </a:tc>
                <a:tc>
                  <a:txBody>
                    <a:bodyPr/>
                    <a:lstStyle/>
                    <a:p>
                      <a:r>
                        <a:rPr lang="en-US" dirty="0"/>
                        <a:t>219</a:t>
                      </a:r>
                    </a:p>
                  </a:txBody>
                  <a:tcPr/>
                </a:tc>
                <a:tc>
                  <a:txBody>
                    <a:bodyPr/>
                    <a:lstStyle/>
                    <a:p>
                      <a:r>
                        <a:rPr lang="en-US" dirty="0"/>
                        <a:t>249</a:t>
                      </a:r>
                    </a:p>
                  </a:txBody>
                  <a:tcPr/>
                </a:tc>
                <a:extLst>
                  <a:ext uri="{0D108BD9-81ED-4DB2-BD59-A6C34878D82A}">
                    <a16:rowId xmlns:a16="http://schemas.microsoft.com/office/drawing/2014/main" val="1521454950"/>
                  </a:ext>
                </a:extLst>
              </a:tr>
              <a:tr h="573171">
                <a:tc>
                  <a:txBody>
                    <a:bodyPr/>
                    <a:lstStyle/>
                    <a:p>
                      <a:r>
                        <a:rPr lang="en-US" dirty="0"/>
                        <a:t>High School Diploma (HS+)</a:t>
                      </a:r>
                    </a:p>
                  </a:txBody>
                  <a:tcPr/>
                </a:tc>
                <a:tc>
                  <a:txBody>
                    <a:bodyPr/>
                    <a:lstStyle/>
                    <a:p>
                      <a:r>
                        <a:rPr lang="en-US" dirty="0"/>
                        <a:t>158</a:t>
                      </a:r>
                    </a:p>
                  </a:txBody>
                  <a:tcPr/>
                </a:tc>
                <a:tc>
                  <a:txBody>
                    <a:bodyPr/>
                    <a:lstStyle/>
                    <a:p>
                      <a:r>
                        <a:rPr lang="en-US" dirty="0"/>
                        <a:t>351</a:t>
                      </a:r>
                    </a:p>
                  </a:txBody>
                  <a:tcPr/>
                </a:tc>
                <a:tc>
                  <a:txBody>
                    <a:bodyPr/>
                    <a:lstStyle/>
                    <a:p>
                      <a:r>
                        <a:rPr lang="en-US" dirty="0"/>
                        <a:t>458</a:t>
                      </a:r>
                    </a:p>
                  </a:txBody>
                  <a:tcPr/>
                </a:tc>
                <a:extLst>
                  <a:ext uri="{0D108BD9-81ED-4DB2-BD59-A6C34878D82A}">
                    <a16:rowId xmlns:a16="http://schemas.microsoft.com/office/drawing/2014/main" val="2612749922"/>
                  </a:ext>
                </a:extLst>
              </a:tr>
            </a:tbl>
          </a:graphicData>
        </a:graphic>
      </p:graphicFrame>
    </p:spTree>
    <p:extLst>
      <p:ext uri="{BB962C8B-B14F-4D97-AF65-F5344CB8AC3E}">
        <p14:creationId xmlns:p14="http://schemas.microsoft.com/office/powerpoint/2010/main" val="179402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2DC864-A4B3-F145-B77A-EBCFCC10D185}"/>
              </a:ext>
            </a:extLst>
          </p:cNvPr>
          <p:cNvSpPr>
            <a:spLocks noGrp="1"/>
          </p:cNvSpPr>
          <p:nvPr>
            <p:ph type="title"/>
          </p:nvPr>
        </p:nvSpPr>
        <p:spPr>
          <a:xfrm>
            <a:off x="563415" y="1462241"/>
            <a:ext cx="11379204" cy="719850"/>
          </a:xfrm>
        </p:spPr>
        <p:txBody>
          <a:bodyPr>
            <a:normAutofit/>
          </a:bodyPr>
          <a:lstStyle/>
          <a:p>
            <a:r>
              <a:rPr lang="en-US" dirty="0"/>
              <a:t>Adult education advisory council</a:t>
            </a:r>
          </a:p>
        </p:txBody>
      </p:sp>
      <p:sp>
        <p:nvSpPr>
          <p:cNvPr id="3" name="Content Placeholder 2">
            <a:extLst>
              <a:ext uri="{FF2B5EF4-FFF2-40B4-BE49-F238E27FC236}">
                <a16:creationId xmlns:a16="http://schemas.microsoft.com/office/drawing/2014/main" id="{CD509D21-08A6-DA66-4AAF-ACFC0EEB29F2}"/>
              </a:ext>
            </a:extLst>
          </p:cNvPr>
          <p:cNvSpPr>
            <a:spLocks noGrp="1"/>
          </p:cNvSpPr>
          <p:nvPr>
            <p:ph sz="half" idx="1"/>
          </p:nvPr>
        </p:nvSpPr>
        <p:spPr>
          <a:xfrm>
            <a:off x="563415" y="2400303"/>
            <a:ext cx="5352476" cy="3969327"/>
          </a:xfrm>
        </p:spPr>
        <p:txBody>
          <a:bodyPr>
            <a:normAutofit/>
          </a:bodyPr>
          <a:lstStyle/>
          <a:p>
            <a:r>
              <a:rPr lang="en-US" sz="2000" dirty="0"/>
              <a:t>The Adult Education Advisory Council was created by statute in 1991 (RCW 28B.50.254)</a:t>
            </a:r>
          </a:p>
          <a:p>
            <a:r>
              <a:rPr lang="en-US" sz="2000" dirty="0"/>
              <a:t> “The advisory council shall advise the state board for community and technical colleges and the workforce training and education coordinating board concerning adult basic education and literacy programs.”</a:t>
            </a:r>
          </a:p>
          <a:p>
            <a:r>
              <a:rPr lang="en-US" sz="2000" dirty="0"/>
              <a:t>“The advisory council’s actions shall be consistent with the state comprehensive plan for workforce training and education prepared by the workforce board.”</a:t>
            </a:r>
          </a:p>
          <a:p>
            <a:endParaRPr lang="en-US" sz="2000" dirty="0"/>
          </a:p>
          <a:p>
            <a:endParaRPr lang="en-US" sz="2000" dirty="0"/>
          </a:p>
        </p:txBody>
      </p:sp>
      <p:pic>
        <p:nvPicPr>
          <p:cNvPr id="6" name="Picture 2" descr="Thumbnail Image education and training aspect of workforce development">
            <a:extLst>
              <a:ext uri="{FF2B5EF4-FFF2-40B4-BE49-F238E27FC236}">
                <a16:creationId xmlns:a16="http://schemas.microsoft.com/office/drawing/2014/main" id="{016DA2E6-AABB-03EE-F9D4-3349B290DF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2" b="29079"/>
          <a:stretch/>
        </p:blipFill>
        <p:spPr bwMode="auto">
          <a:xfrm>
            <a:off x="6345695" y="2400307"/>
            <a:ext cx="5596924" cy="3969323"/>
          </a:xfrm>
          <a:prstGeom prst="rect">
            <a:avLst/>
          </a:prstGeom>
          <a:solidFill>
            <a:srgbClr val="FFFFFF"/>
          </a:solidFill>
        </p:spPr>
      </p:pic>
      <p:sp>
        <p:nvSpPr>
          <p:cNvPr id="5" name="Slide Number Placeholder 4">
            <a:extLst>
              <a:ext uri="{FF2B5EF4-FFF2-40B4-BE49-F238E27FC236}">
                <a16:creationId xmlns:a16="http://schemas.microsoft.com/office/drawing/2014/main" id="{201786D7-0020-CF15-FA45-921354CD4E02}"/>
              </a:ext>
            </a:extLst>
          </p:cNvPr>
          <p:cNvSpPr>
            <a:spLocks noGrp="1"/>
          </p:cNvSpPr>
          <p:nvPr>
            <p:ph type="sldNum" sz="quarter" idx="12"/>
          </p:nvPr>
        </p:nvSpPr>
        <p:spPr>
          <a:xfrm>
            <a:off x="11222183" y="6529855"/>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12</a:t>
            </a:fld>
            <a:endParaRPr lang="en-US" sz="700"/>
          </a:p>
        </p:txBody>
      </p:sp>
    </p:spTree>
    <p:extLst>
      <p:ext uri="{BB962C8B-B14F-4D97-AF65-F5344CB8AC3E}">
        <p14:creationId xmlns:p14="http://schemas.microsoft.com/office/powerpoint/2010/main" val="27774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A759FC-3132-714B-F056-39FE0A92EE7B}"/>
              </a:ext>
            </a:extLst>
          </p:cNvPr>
          <p:cNvSpPr>
            <a:spLocks noGrp="1"/>
          </p:cNvSpPr>
          <p:nvPr>
            <p:ph type="title"/>
          </p:nvPr>
        </p:nvSpPr>
        <p:spPr>
          <a:xfrm>
            <a:off x="715815" y="1549936"/>
            <a:ext cx="11115967" cy="797070"/>
          </a:xfrm>
        </p:spPr>
        <p:txBody>
          <a:bodyPr>
            <a:normAutofit/>
          </a:bodyPr>
          <a:lstStyle/>
          <a:p>
            <a:r>
              <a:rPr lang="en-US" dirty="0"/>
              <a:t>Council membership</a:t>
            </a:r>
          </a:p>
        </p:txBody>
      </p:sp>
      <p:sp>
        <p:nvSpPr>
          <p:cNvPr id="5" name="Slide Number Placeholder 4">
            <a:extLst>
              <a:ext uri="{FF2B5EF4-FFF2-40B4-BE49-F238E27FC236}">
                <a16:creationId xmlns:a16="http://schemas.microsoft.com/office/drawing/2014/main" id="{80A91261-5479-E276-2A10-4C1753E98473}"/>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13</a:t>
            </a:fld>
            <a:endParaRPr lang="en-US" sz="1000"/>
          </a:p>
        </p:txBody>
      </p:sp>
      <p:graphicFrame>
        <p:nvGraphicFramePr>
          <p:cNvPr id="26" name="Text Placeholder 2">
            <a:extLst>
              <a:ext uri="{FF2B5EF4-FFF2-40B4-BE49-F238E27FC236}">
                <a16:creationId xmlns:a16="http://schemas.microsoft.com/office/drawing/2014/main" id="{D94F09A5-866D-BC31-A5FD-D6527814E8D6}"/>
              </a:ext>
            </a:extLst>
          </p:cNvPr>
          <p:cNvGraphicFramePr/>
          <p:nvPr>
            <p:extLst>
              <p:ext uri="{D42A27DB-BD31-4B8C-83A1-F6EECF244321}">
                <p14:modId xmlns:p14="http://schemas.microsoft.com/office/powerpoint/2010/main" val="3015765468"/>
              </p:ext>
            </p:extLst>
          </p:nvPr>
        </p:nvGraphicFramePr>
        <p:xfrm>
          <a:off x="715815" y="2415155"/>
          <a:ext cx="11115967" cy="375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15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19EB0B-E12E-251E-05C5-9FB44A4D2F82}"/>
              </a:ext>
            </a:extLst>
          </p:cNvPr>
          <p:cNvSpPr>
            <a:spLocks noGrp="1"/>
          </p:cNvSpPr>
          <p:nvPr>
            <p:ph type="title"/>
          </p:nvPr>
        </p:nvSpPr>
        <p:spPr>
          <a:xfrm>
            <a:off x="563415" y="1462241"/>
            <a:ext cx="11379204" cy="719850"/>
          </a:xfrm>
        </p:spPr>
        <p:txBody>
          <a:bodyPr>
            <a:normAutofit/>
          </a:bodyPr>
          <a:lstStyle/>
          <a:p>
            <a:r>
              <a:rPr lang="en-US" dirty="0"/>
              <a:t>AEAC – focus on </a:t>
            </a:r>
            <a:r>
              <a:rPr lang="en-US" dirty="0" err="1"/>
              <a:t>beda</a:t>
            </a:r>
            <a:r>
              <a:rPr lang="en-US" dirty="0"/>
              <a:t> subpopulations</a:t>
            </a:r>
          </a:p>
        </p:txBody>
      </p:sp>
      <p:pic>
        <p:nvPicPr>
          <p:cNvPr id="1028" name="Picture 4" descr="Thumbnail Image collaborative adult learners with a woman wearing a hijab centered">
            <a:extLst>
              <a:ext uri="{FF2B5EF4-FFF2-40B4-BE49-F238E27FC236}">
                <a16:creationId xmlns:a16="http://schemas.microsoft.com/office/drawing/2014/main" id="{7D900A84-02DC-B3BD-EE55-8D96850105D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1" b="25840"/>
          <a:stretch/>
        </p:blipFill>
        <p:spPr bwMode="auto">
          <a:xfrm>
            <a:off x="563415" y="2400303"/>
            <a:ext cx="5352476" cy="3969327"/>
          </a:xfrm>
          <a:prstGeom prst="rect">
            <a:avLst/>
          </a:prstGeom>
          <a:solidFill>
            <a:srgbClr val="FFFFFF"/>
          </a:solidFill>
        </p:spPr>
      </p:pic>
      <p:sp>
        <p:nvSpPr>
          <p:cNvPr id="12" name="Content Placeholder 2">
            <a:extLst>
              <a:ext uri="{FF2B5EF4-FFF2-40B4-BE49-F238E27FC236}">
                <a16:creationId xmlns:a16="http://schemas.microsoft.com/office/drawing/2014/main" id="{C07C39E5-8D6C-C972-6CCB-07C103406F18}"/>
              </a:ext>
            </a:extLst>
          </p:cNvPr>
          <p:cNvSpPr>
            <a:spLocks noGrp="1"/>
          </p:cNvSpPr>
          <p:nvPr>
            <p:ph sz="half" idx="2"/>
          </p:nvPr>
        </p:nvSpPr>
        <p:spPr>
          <a:xfrm>
            <a:off x="6345695" y="2400307"/>
            <a:ext cx="5596924" cy="3969323"/>
          </a:xfrm>
        </p:spPr>
        <p:txBody>
          <a:bodyPr>
            <a:normAutofit/>
          </a:bodyPr>
          <a:lstStyle/>
          <a:p>
            <a:pPr marL="0" indent="0">
              <a:buNone/>
            </a:pPr>
            <a:r>
              <a:rPr lang="en-US" sz="2600" dirty="0"/>
              <a:t>Four committees focused on:</a:t>
            </a:r>
          </a:p>
          <a:p>
            <a:pPr marL="914400" lvl="1" indent="-457200">
              <a:buFont typeface="+mj-lt"/>
              <a:buAutoNum type="arabicPeriod"/>
            </a:pPr>
            <a:r>
              <a:rPr lang="en-US" sz="2600" dirty="0"/>
              <a:t>Students seeking high school credential</a:t>
            </a:r>
          </a:p>
          <a:p>
            <a:pPr marL="914400" lvl="1" indent="-457200">
              <a:buFont typeface="+mj-lt"/>
              <a:buAutoNum type="arabicPeriod"/>
            </a:pPr>
            <a:r>
              <a:rPr lang="en-US" sz="2600" dirty="0"/>
              <a:t>Justice-impacted students in corrections education programs</a:t>
            </a:r>
          </a:p>
          <a:p>
            <a:pPr marL="914400" lvl="1" indent="-457200">
              <a:buFont typeface="+mj-lt"/>
              <a:buAutoNum type="arabicPeriod"/>
            </a:pPr>
            <a:r>
              <a:rPr lang="en-US" sz="2600" dirty="0"/>
              <a:t>College-educated English learners</a:t>
            </a:r>
          </a:p>
          <a:p>
            <a:pPr marL="914400" lvl="1" indent="-457200">
              <a:buFont typeface="+mj-lt"/>
              <a:buAutoNum type="arabicPeriod"/>
            </a:pPr>
            <a:r>
              <a:rPr lang="en-US" sz="2600" dirty="0"/>
              <a:t>Non-college educated English learners</a:t>
            </a:r>
          </a:p>
        </p:txBody>
      </p:sp>
      <p:sp>
        <p:nvSpPr>
          <p:cNvPr id="5" name="Slide Number Placeholder 4">
            <a:extLst>
              <a:ext uri="{FF2B5EF4-FFF2-40B4-BE49-F238E27FC236}">
                <a16:creationId xmlns:a16="http://schemas.microsoft.com/office/drawing/2014/main" id="{729DC2E2-1C58-3516-FA7F-FE6FDA5A5E98}"/>
              </a:ext>
            </a:extLst>
          </p:cNvPr>
          <p:cNvSpPr>
            <a:spLocks noGrp="1"/>
          </p:cNvSpPr>
          <p:nvPr>
            <p:ph type="sldNum" sz="quarter" idx="12"/>
          </p:nvPr>
        </p:nvSpPr>
        <p:spPr>
          <a:xfrm>
            <a:off x="11222183" y="6529855"/>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14</a:t>
            </a:fld>
            <a:endParaRPr lang="en-US" sz="700"/>
          </a:p>
        </p:txBody>
      </p:sp>
    </p:spTree>
    <p:extLst>
      <p:ext uri="{BB962C8B-B14F-4D97-AF65-F5344CB8AC3E}">
        <p14:creationId xmlns:p14="http://schemas.microsoft.com/office/powerpoint/2010/main" val="234481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608D-6E97-5700-9E95-83105BEA65BC}"/>
              </a:ext>
            </a:extLst>
          </p:cNvPr>
          <p:cNvSpPr>
            <a:spLocks noGrp="1"/>
          </p:cNvSpPr>
          <p:nvPr>
            <p:ph type="title"/>
          </p:nvPr>
        </p:nvSpPr>
        <p:spPr>
          <a:xfrm>
            <a:off x="715815" y="1549936"/>
            <a:ext cx="11115967" cy="797070"/>
          </a:xfrm>
        </p:spPr>
        <p:txBody>
          <a:bodyPr>
            <a:normAutofit/>
          </a:bodyPr>
          <a:lstStyle/>
          <a:p>
            <a:r>
              <a:rPr lang="en-US" dirty="0"/>
              <a:t>the </a:t>
            </a:r>
            <a:r>
              <a:rPr lang="en-US" dirty="0" err="1"/>
              <a:t>aeac</a:t>
            </a:r>
            <a:r>
              <a:rPr lang="en-US" dirty="0"/>
              <a:t> wants to hear from you!</a:t>
            </a:r>
          </a:p>
        </p:txBody>
      </p:sp>
      <p:sp>
        <p:nvSpPr>
          <p:cNvPr id="17" name="Content Placeholder 2">
            <a:extLst>
              <a:ext uri="{FF2B5EF4-FFF2-40B4-BE49-F238E27FC236}">
                <a16:creationId xmlns:a16="http://schemas.microsoft.com/office/drawing/2014/main" id="{67E87722-36CC-9AC6-0D35-7D941E44A660}"/>
              </a:ext>
            </a:extLst>
          </p:cNvPr>
          <p:cNvSpPr>
            <a:spLocks noGrp="1"/>
          </p:cNvSpPr>
          <p:nvPr>
            <p:ph idx="1"/>
          </p:nvPr>
        </p:nvSpPr>
        <p:spPr>
          <a:xfrm>
            <a:off x="715815" y="2415155"/>
            <a:ext cx="11115967" cy="3757046"/>
          </a:xfrm>
        </p:spPr>
        <p:txBody>
          <a:bodyPr anchor="t">
            <a:normAutofit/>
          </a:bodyPr>
          <a:lstStyle/>
          <a:p>
            <a:pPr>
              <a:lnSpc>
                <a:spcPct val="100000"/>
              </a:lnSpc>
            </a:pPr>
            <a:r>
              <a:rPr lang="en-US" dirty="0"/>
              <a:t>How can the Adult Education Advisory Council best advise the Workforce Board on matters related to adult basic education?</a:t>
            </a:r>
          </a:p>
          <a:p>
            <a:pPr>
              <a:lnSpc>
                <a:spcPct val="100000"/>
              </a:lnSpc>
            </a:pPr>
            <a:r>
              <a:rPr lang="en-US" dirty="0"/>
              <a:t>Which aspects of the state plan are most salient for the work of the AEAC?</a:t>
            </a:r>
          </a:p>
        </p:txBody>
      </p:sp>
      <p:sp>
        <p:nvSpPr>
          <p:cNvPr id="4" name="Slide Number Placeholder 3">
            <a:extLst>
              <a:ext uri="{FF2B5EF4-FFF2-40B4-BE49-F238E27FC236}">
                <a16:creationId xmlns:a16="http://schemas.microsoft.com/office/drawing/2014/main" id="{F2623022-9B9C-6141-18B5-B58BBEBD768C}"/>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15</a:t>
            </a:fld>
            <a:endParaRPr lang="en-US" sz="1000"/>
          </a:p>
        </p:txBody>
      </p:sp>
    </p:spTree>
    <p:extLst>
      <p:ext uri="{BB962C8B-B14F-4D97-AF65-F5344CB8AC3E}">
        <p14:creationId xmlns:p14="http://schemas.microsoft.com/office/powerpoint/2010/main" val="166392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feedback</a:t>
            </a:r>
          </a:p>
        </p:txBody>
      </p:sp>
      <p:sp>
        <p:nvSpPr>
          <p:cNvPr id="3" name="Text Placeholder 2"/>
          <p:cNvSpPr>
            <a:spLocks noGrp="1"/>
          </p:cNvSpPr>
          <p:nvPr>
            <p:ph type="body" sz="quarter" idx="10"/>
          </p:nvPr>
        </p:nvSpPr>
        <p:spPr/>
        <p:txBody>
          <a:bodyPr/>
          <a:lstStyle/>
          <a:p>
            <a:pPr marL="0" indent="0">
              <a:buNone/>
            </a:pPr>
            <a:r>
              <a:rPr lang="en-US" sz="2400" dirty="0"/>
              <a:t>Contact information</a:t>
            </a:r>
          </a:p>
          <a:p>
            <a:r>
              <a:rPr lang="en-US" sz="2400" dirty="0"/>
              <a:t>Will Durden | Director, Basic Education for Adults, SBCTC  </a:t>
            </a:r>
            <a:r>
              <a:rPr lang="en-US" sz="2400" dirty="0">
                <a:hlinkClick r:id="rId3"/>
              </a:rPr>
              <a:t>wdurden@sbctc.edu</a:t>
            </a:r>
            <a:endParaRPr lang="en-US" sz="2400" dirty="0"/>
          </a:p>
          <a:p>
            <a:r>
              <a:rPr lang="en-US" sz="2400" dirty="0"/>
              <a:t>Kenny Austin| Chair, Adult Education Advisory Council</a:t>
            </a:r>
            <a:endParaRPr lang="en-US" sz="2000" dirty="0"/>
          </a:p>
          <a:p>
            <a:pPr marL="0" indent="0">
              <a:buNone/>
            </a:pPr>
            <a:r>
              <a:rPr lang="en-US" sz="2400" dirty="0"/>
              <a:t>      </a:t>
            </a:r>
            <a:r>
              <a:rPr lang="en-US" sz="2400" dirty="0">
                <a:hlinkClick r:id="rId4"/>
              </a:rPr>
              <a:t>kennyryanaustin@gmail.com</a:t>
            </a:r>
            <a:r>
              <a:rPr lang="en-US" sz="2400" dirty="0"/>
              <a:t> </a:t>
            </a:r>
            <a:endParaRPr lang="en-US" dirty="0"/>
          </a:p>
        </p:txBody>
      </p:sp>
    </p:spTree>
    <p:extLst>
      <p:ext uri="{BB962C8B-B14F-4D97-AF65-F5344CB8AC3E}">
        <p14:creationId xmlns:p14="http://schemas.microsoft.com/office/powerpoint/2010/main" val="418828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963AA1-8184-0B6A-B9B4-FDFF111212EC}"/>
              </a:ext>
            </a:extLst>
          </p:cNvPr>
          <p:cNvSpPr>
            <a:spLocks noGrp="1"/>
          </p:cNvSpPr>
          <p:nvPr>
            <p:ph type="title"/>
          </p:nvPr>
        </p:nvSpPr>
        <p:spPr>
          <a:xfrm>
            <a:off x="715815" y="1549936"/>
            <a:ext cx="11115967" cy="797070"/>
          </a:xfrm>
        </p:spPr>
        <p:txBody>
          <a:bodyPr/>
          <a:lstStyle/>
          <a:p>
            <a:r>
              <a:rPr lang="en-US" dirty="0"/>
              <a:t>Basic education for adults - motivation</a:t>
            </a:r>
          </a:p>
        </p:txBody>
      </p:sp>
      <p:sp>
        <p:nvSpPr>
          <p:cNvPr id="15" name="Content Placeholder 2">
            <a:extLst>
              <a:ext uri="{FF2B5EF4-FFF2-40B4-BE49-F238E27FC236}">
                <a16:creationId xmlns:a16="http://schemas.microsoft.com/office/drawing/2014/main" id="{3204EB3A-E575-416C-B5DB-93A873BC3748}"/>
              </a:ext>
            </a:extLst>
          </p:cNvPr>
          <p:cNvSpPr>
            <a:spLocks noGrp="1"/>
          </p:cNvSpPr>
          <p:nvPr>
            <p:ph idx="1"/>
          </p:nvPr>
        </p:nvSpPr>
        <p:spPr>
          <a:xfrm>
            <a:off x="715815" y="2415155"/>
            <a:ext cx="11115967" cy="3757046"/>
          </a:xfrm>
        </p:spPr>
        <p:txBody>
          <a:bodyPr/>
          <a:lstStyle/>
          <a:p>
            <a:pPr marL="0" indent="0">
              <a:lnSpc>
                <a:spcPct val="150000"/>
              </a:lnSpc>
              <a:buNone/>
            </a:pPr>
            <a:r>
              <a:rPr lang="en-US" b="0" i="0" u="none" strike="noStrike" dirty="0">
                <a:solidFill>
                  <a:srgbClr val="003764"/>
                </a:solidFill>
                <a:effectLst/>
              </a:rPr>
              <a:t>To be sure, the people who are the focus of current college initiatives are going to school to improve their economic prospects. But people also go back to school to feel their minds working and learn new things, to help their kids, to feel competent, to remedy a poor education, to redefine who they are, to start over. – Mike Rose, </a:t>
            </a:r>
            <a:r>
              <a:rPr lang="en-US" b="0" i="1" u="none" strike="noStrike" dirty="0">
                <a:solidFill>
                  <a:srgbClr val="003764"/>
                </a:solidFill>
                <a:effectLst/>
              </a:rPr>
              <a:t>Back To School</a:t>
            </a:r>
            <a:endParaRPr lang="en-US" sz="4000" dirty="0"/>
          </a:p>
        </p:txBody>
      </p:sp>
      <p:sp>
        <p:nvSpPr>
          <p:cNvPr id="5" name="Slide Number Placeholder 4">
            <a:extLst>
              <a:ext uri="{FF2B5EF4-FFF2-40B4-BE49-F238E27FC236}">
                <a16:creationId xmlns:a16="http://schemas.microsoft.com/office/drawing/2014/main" id="{C5DAF126-4FC8-DB81-5A09-4C77D6D57786}"/>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2</a:t>
            </a:fld>
            <a:endParaRPr lang="en-US" sz="1000"/>
          </a:p>
        </p:txBody>
      </p:sp>
    </p:spTree>
    <p:extLst>
      <p:ext uri="{BB962C8B-B14F-4D97-AF65-F5344CB8AC3E}">
        <p14:creationId xmlns:p14="http://schemas.microsoft.com/office/powerpoint/2010/main" val="226428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AA7C-145E-97B9-3C22-465A22870A25}"/>
              </a:ext>
            </a:extLst>
          </p:cNvPr>
          <p:cNvSpPr>
            <a:spLocks noGrp="1"/>
          </p:cNvSpPr>
          <p:nvPr>
            <p:ph type="title"/>
          </p:nvPr>
        </p:nvSpPr>
        <p:spPr>
          <a:xfrm>
            <a:off x="537829" y="1385541"/>
            <a:ext cx="4477519" cy="1409614"/>
          </a:xfrm>
        </p:spPr>
        <p:txBody>
          <a:bodyPr anchor="b">
            <a:normAutofit/>
          </a:bodyPr>
          <a:lstStyle/>
          <a:p>
            <a:r>
              <a:rPr lang="en-US" dirty="0"/>
              <a:t>The challenge</a:t>
            </a:r>
          </a:p>
        </p:txBody>
      </p:sp>
      <p:sp>
        <p:nvSpPr>
          <p:cNvPr id="4" name="Slide Number Placeholder 3">
            <a:extLst>
              <a:ext uri="{FF2B5EF4-FFF2-40B4-BE49-F238E27FC236}">
                <a16:creationId xmlns:a16="http://schemas.microsoft.com/office/drawing/2014/main" id="{DF69AF86-FB86-143A-F7B9-C88715F0B26D}"/>
              </a:ext>
            </a:extLst>
          </p:cNvPr>
          <p:cNvSpPr>
            <a:spLocks noGrp="1"/>
          </p:cNvSpPr>
          <p:nvPr>
            <p:ph type="sldNum" sz="quarter" idx="12"/>
          </p:nvPr>
        </p:nvSpPr>
        <p:spPr>
          <a:xfrm>
            <a:off x="11222183" y="6529855"/>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3</a:t>
            </a:fld>
            <a:endParaRPr lang="en-US" sz="700"/>
          </a:p>
        </p:txBody>
      </p:sp>
      <p:graphicFrame>
        <p:nvGraphicFramePr>
          <p:cNvPr id="23" name="Content Placeholder 2">
            <a:extLst>
              <a:ext uri="{FF2B5EF4-FFF2-40B4-BE49-F238E27FC236}">
                <a16:creationId xmlns:a16="http://schemas.microsoft.com/office/drawing/2014/main" id="{457BEB46-066F-A0DB-A207-9986334BCDDF}"/>
              </a:ext>
            </a:extLst>
          </p:cNvPr>
          <p:cNvGraphicFramePr>
            <a:graphicFrameLocks noGrp="1"/>
          </p:cNvGraphicFramePr>
          <p:nvPr>
            <p:ph idx="1"/>
            <p:extLst>
              <p:ext uri="{D42A27DB-BD31-4B8C-83A1-F6EECF244321}">
                <p14:modId xmlns:p14="http://schemas.microsoft.com/office/powerpoint/2010/main" val="182734380"/>
              </p:ext>
            </p:extLst>
          </p:nvPr>
        </p:nvGraphicFramePr>
        <p:xfrm>
          <a:off x="5385627" y="1670179"/>
          <a:ext cx="6452531" cy="4862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24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9C78-E86F-8E8D-8738-E74A6552818A}"/>
              </a:ext>
            </a:extLst>
          </p:cNvPr>
          <p:cNvSpPr>
            <a:spLocks noGrp="1"/>
          </p:cNvSpPr>
          <p:nvPr>
            <p:ph type="title"/>
          </p:nvPr>
        </p:nvSpPr>
        <p:spPr>
          <a:xfrm>
            <a:off x="563415" y="1462241"/>
            <a:ext cx="11379204" cy="719850"/>
          </a:xfrm>
        </p:spPr>
        <p:txBody>
          <a:bodyPr>
            <a:normAutofit/>
          </a:bodyPr>
          <a:lstStyle/>
          <a:p>
            <a:r>
              <a:rPr lang="en-US" dirty="0"/>
              <a:t>One solution: basic education for adults (</a:t>
            </a:r>
            <a:r>
              <a:rPr lang="en-US" dirty="0" err="1"/>
              <a:t>beda</a:t>
            </a:r>
            <a:r>
              <a:rPr lang="en-US" dirty="0"/>
              <a:t>)</a:t>
            </a:r>
          </a:p>
        </p:txBody>
      </p:sp>
      <p:pic>
        <p:nvPicPr>
          <p:cNvPr id="6" name="Content Placeholder 5">
            <a:extLst>
              <a:ext uri="{FF2B5EF4-FFF2-40B4-BE49-F238E27FC236}">
                <a16:creationId xmlns:a16="http://schemas.microsoft.com/office/drawing/2014/main" id="{65CEFF0A-0BC8-9F74-F382-E9B66E6C4417}"/>
              </a:ext>
            </a:extLst>
          </p:cNvPr>
          <p:cNvPicPr>
            <a:picLocks noGrp="1" noChangeAspect="1"/>
          </p:cNvPicPr>
          <p:nvPr>
            <p:ph sz="half" idx="1"/>
          </p:nvPr>
        </p:nvPicPr>
        <p:blipFill>
          <a:blip r:embed="rId2"/>
          <a:stretch>
            <a:fillRect/>
          </a:stretch>
        </p:blipFill>
        <p:spPr>
          <a:xfrm>
            <a:off x="682268" y="2450830"/>
            <a:ext cx="5115639" cy="3867690"/>
          </a:xfrm>
        </p:spPr>
      </p:pic>
      <p:sp>
        <p:nvSpPr>
          <p:cNvPr id="3" name="Content Placeholder 2">
            <a:extLst>
              <a:ext uri="{FF2B5EF4-FFF2-40B4-BE49-F238E27FC236}">
                <a16:creationId xmlns:a16="http://schemas.microsoft.com/office/drawing/2014/main" id="{40A21282-9E50-E12C-4B7D-6E15B5FE3ABC}"/>
              </a:ext>
            </a:extLst>
          </p:cNvPr>
          <p:cNvSpPr>
            <a:spLocks noGrp="1"/>
          </p:cNvSpPr>
          <p:nvPr>
            <p:ph sz="half" idx="2"/>
          </p:nvPr>
        </p:nvSpPr>
        <p:spPr>
          <a:xfrm>
            <a:off x="6345695" y="2400307"/>
            <a:ext cx="5596924" cy="3969323"/>
          </a:xfrm>
        </p:spPr>
        <p:txBody>
          <a:bodyPr>
            <a:normAutofit/>
          </a:bodyPr>
          <a:lstStyle/>
          <a:p>
            <a:r>
              <a:rPr lang="en-US" sz="2400" dirty="0"/>
              <a:t>BEdA programs offer academic instruction and education services below the postsecondary level that increase an individual’s ability to:</a:t>
            </a:r>
          </a:p>
          <a:p>
            <a:pPr lvl="1"/>
            <a:r>
              <a:rPr lang="en-US" dirty="0"/>
              <a:t>Read, write, speak English, and perform math for the attainment of a secondary school diploma or equivalent</a:t>
            </a:r>
          </a:p>
          <a:p>
            <a:pPr lvl="1"/>
            <a:r>
              <a:rPr lang="en-US" dirty="0"/>
              <a:t>Transition to postsecondary education and training; and</a:t>
            </a:r>
          </a:p>
          <a:p>
            <a:pPr lvl="1"/>
            <a:r>
              <a:rPr lang="en-US" dirty="0"/>
              <a:t>Obtain employment</a:t>
            </a:r>
          </a:p>
        </p:txBody>
      </p:sp>
      <p:sp>
        <p:nvSpPr>
          <p:cNvPr id="4" name="Slide Number Placeholder 3">
            <a:extLst>
              <a:ext uri="{FF2B5EF4-FFF2-40B4-BE49-F238E27FC236}">
                <a16:creationId xmlns:a16="http://schemas.microsoft.com/office/drawing/2014/main" id="{EAE33C1D-F28B-3F04-5A7F-BD81F8DABF30}"/>
              </a:ext>
            </a:extLst>
          </p:cNvPr>
          <p:cNvSpPr>
            <a:spLocks noGrp="1"/>
          </p:cNvSpPr>
          <p:nvPr>
            <p:ph type="sldNum" sz="quarter" idx="12"/>
          </p:nvPr>
        </p:nvSpPr>
        <p:spPr>
          <a:xfrm>
            <a:off x="11222183" y="6529855"/>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4</a:t>
            </a:fld>
            <a:endParaRPr lang="en-US" sz="700"/>
          </a:p>
        </p:txBody>
      </p:sp>
      <p:sp>
        <p:nvSpPr>
          <p:cNvPr id="7" name="TextBox 6">
            <a:extLst>
              <a:ext uri="{FF2B5EF4-FFF2-40B4-BE49-F238E27FC236}">
                <a16:creationId xmlns:a16="http://schemas.microsoft.com/office/drawing/2014/main" id="{36E6120D-B347-85E7-9EBD-CDC3528C7988}"/>
              </a:ext>
            </a:extLst>
          </p:cNvPr>
          <p:cNvSpPr txBox="1"/>
          <p:nvPr/>
        </p:nvSpPr>
        <p:spPr>
          <a:xfrm>
            <a:off x="698740" y="6369630"/>
            <a:ext cx="4330460" cy="307777"/>
          </a:xfrm>
          <a:prstGeom prst="rect">
            <a:avLst/>
          </a:prstGeom>
          <a:noFill/>
        </p:spPr>
        <p:txBody>
          <a:bodyPr wrap="square" rtlCol="0">
            <a:spAutoFit/>
          </a:bodyPr>
          <a:lstStyle/>
          <a:p>
            <a:r>
              <a:rPr lang="en-US" sz="1400" dirty="0"/>
              <a:t>Photo courtesy of Seattle Central College</a:t>
            </a:r>
          </a:p>
        </p:txBody>
      </p:sp>
    </p:spTree>
    <p:extLst>
      <p:ext uri="{BB962C8B-B14F-4D97-AF65-F5344CB8AC3E}">
        <p14:creationId xmlns:p14="http://schemas.microsoft.com/office/powerpoint/2010/main" val="287780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81B3-CCCA-CA2C-37C4-FDC4D8D6E07D}"/>
              </a:ext>
            </a:extLst>
          </p:cNvPr>
          <p:cNvSpPr>
            <a:spLocks noGrp="1"/>
          </p:cNvSpPr>
          <p:nvPr>
            <p:ph type="title"/>
          </p:nvPr>
        </p:nvSpPr>
        <p:spPr>
          <a:xfrm>
            <a:off x="715815" y="1549936"/>
            <a:ext cx="11115967" cy="797070"/>
          </a:xfrm>
        </p:spPr>
        <p:txBody>
          <a:bodyPr>
            <a:normAutofit/>
          </a:bodyPr>
          <a:lstStyle/>
          <a:p>
            <a:r>
              <a:rPr lang="en-US" dirty="0"/>
              <a:t>Beda funding and administration</a:t>
            </a:r>
          </a:p>
        </p:txBody>
      </p:sp>
      <p:sp>
        <p:nvSpPr>
          <p:cNvPr id="4" name="Slide Number Placeholder 3">
            <a:extLst>
              <a:ext uri="{FF2B5EF4-FFF2-40B4-BE49-F238E27FC236}">
                <a16:creationId xmlns:a16="http://schemas.microsoft.com/office/drawing/2014/main" id="{62958335-1D0F-E7A6-BD1B-64DE21A088E3}"/>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5</a:t>
            </a:fld>
            <a:endParaRPr lang="en-US" sz="1000"/>
          </a:p>
        </p:txBody>
      </p:sp>
      <p:graphicFrame>
        <p:nvGraphicFramePr>
          <p:cNvPr id="6" name="Content Placeholder 2">
            <a:extLst>
              <a:ext uri="{FF2B5EF4-FFF2-40B4-BE49-F238E27FC236}">
                <a16:creationId xmlns:a16="http://schemas.microsoft.com/office/drawing/2014/main" id="{E820BBD0-4026-1524-64D7-2F51D0138AC7}"/>
              </a:ext>
            </a:extLst>
          </p:cNvPr>
          <p:cNvGraphicFramePr>
            <a:graphicFrameLocks noGrp="1"/>
          </p:cNvGraphicFramePr>
          <p:nvPr>
            <p:ph idx="1"/>
            <p:extLst>
              <p:ext uri="{D42A27DB-BD31-4B8C-83A1-F6EECF244321}">
                <p14:modId xmlns:p14="http://schemas.microsoft.com/office/powerpoint/2010/main" val="3865906267"/>
              </p:ext>
            </p:extLst>
          </p:nvPr>
        </p:nvGraphicFramePr>
        <p:xfrm>
          <a:off x="715815" y="2415155"/>
          <a:ext cx="11115967" cy="375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87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771D-FFE2-FD82-FB02-91008327E5C7}"/>
              </a:ext>
            </a:extLst>
          </p:cNvPr>
          <p:cNvSpPr>
            <a:spLocks noGrp="1"/>
          </p:cNvSpPr>
          <p:nvPr>
            <p:ph type="title"/>
          </p:nvPr>
        </p:nvSpPr>
        <p:spPr>
          <a:xfrm>
            <a:off x="715815" y="1549936"/>
            <a:ext cx="11115967" cy="797070"/>
          </a:xfrm>
        </p:spPr>
        <p:txBody>
          <a:bodyPr>
            <a:normAutofit/>
          </a:bodyPr>
          <a:lstStyle/>
          <a:p>
            <a:r>
              <a:rPr lang="en-US" dirty="0"/>
              <a:t>State &amp; Local investments</a:t>
            </a:r>
          </a:p>
        </p:txBody>
      </p:sp>
      <p:sp>
        <p:nvSpPr>
          <p:cNvPr id="4" name="Slide Number Placeholder 3">
            <a:extLst>
              <a:ext uri="{FF2B5EF4-FFF2-40B4-BE49-F238E27FC236}">
                <a16:creationId xmlns:a16="http://schemas.microsoft.com/office/drawing/2014/main" id="{D90114D7-2AB0-9D6C-147A-C9C13598459C}"/>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6</a:t>
            </a:fld>
            <a:endParaRPr lang="en-US" sz="1000"/>
          </a:p>
        </p:txBody>
      </p:sp>
      <p:graphicFrame>
        <p:nvGraphicFramePr>
          <p:cNvPr id="6" name="Content Placeholder 2">
            <a:extLst>
              <a:ext uri="{FF2B5EF4-FFF2-40B4-BE49-F238E27FC236}">
                <a16:creationId xmlns:a16="http://schemas.microsoft.com/office/drawing/2014/main" id="{B195BF61-E285-B104-CB89-2FFBF98A24CA}"/>
              </a:ext>
            </a:extLst>
          </p:cNvPr>
          <p:cNvGraphicFramePr>
            <a:graphicFrameLocks noGrp="1"/>
          </p:cNvGraphicFramePr>
          <p:nvPr>
            <p:ph idx="1"/>
            <p:extLst>
              <p:ext uri="{D42A27DB-BD31-4B8C-83A1-F6EECF244321}">
                <p14:modId xmlns:p14="http://schemas.microsoft.com/office/powerpoint/2010/main" val="1360436075"/>
              </p:ext>
            </p:extLst>
          </p:nvPr>
        </p:nvGraphicFramePr>
        <p:xfrm>
          <a:off x="715815" y="2415155"/>
          <a:ext cx="11115967" cy="375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98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57D4-FD9E-F874-866B-6DD46DE7F552}"/>
              </a:ext>
            </a:extLst>
          </p:cNvPr>
          <p:cNvSpPr>
            <a:spLocks noGrp="1"/>
          </p:cNvSpPr>
          <p:nvPr>
            <p:ph type="title"/>
          </p:nvPr>
        </p:nvSpPr>
        <p:spPr>
          <a:xfrm>
            <a:off x="715815" y="1549936"/>
            <a:ext cx="11115967" cy="797070"/>
          </a:xfrm>
        </p:spPr>
        <p:txBody>
          <a:bodyPr>
            <a:normAutofit/>
          </a:bodyPr>
          <a:lstStyle/>
          <a:p>
            <a:r>
              <a:rPr lang="en-US" dirty="0" err="1"/>
              <a:t>beda</a:t>
            </a:r>
            <a:r>
              <a:rPr lang="en-US" dirty="0"/>
              <a:t> students</a:t>
            </a:r>
          </a:p>
        </p:txBody>
      </p:sp>
      <p:sp>
        <p:nvSpPr>
          <p:cNvPr id="4" name="Slide Number Placeholder 3">
            <a:extLst>
              <a:ext uri="{FF2B5EF4-FFF2-40B4-BE49-F238E27FC236}">
                <a16:creationId xmlns:a16="http://schemas.microsoft.com/office/drawing/2014/main" id="{64F5EDF9-9E9A-1D43-7EBF-4E91E45C1A7B}"/>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7</a:t>
            </a:fld>
            <a:endParaRPr lang="en-US" sz="1000"/>
          </a:p>
        </p:txBody>
      </p:sp>
      <p:sp>
        <p:nvSpPr>
          <p:cNvPr id="7" name="Freeform: Shape 6">
            <a:extLst>
              <a:ext uri="{FF2B5EF4-FFF2-40B4-BE49-F238E27FC236}">
                <a16:creationId xmlns:a16="http://schemas.microsoft.com/office/drawing/2014/main" id="{45B7680A-49BA-4F27-43AA-5257CD33A805}"/>
              </a:ext>
            </a:extLst>
          </p:cNvPr>
          <p:cNvSpPr/>
          <p:nvPr/>
        </p:nvSpPr>
        <p:spPr>
          <a:xfrm>
            <a:off x="1653724" y="2416773"/>
            <a:ext cx="2887546" cy="1732527"/>
          </a:xfrm>
          <a:custGeom>
            <a:avLst/>
            <a:gdLst>
              <a:gd name="connsiteX0" fmla="*/ 0 w 2887546"/>
              <a:gd name="connsiteY0" fmla="*/ 0 h 1732527"/>
              <a:gd name="connsiteX1" fmla="*/ 2887546 w 2887546"/>
              <a:gd name="connsiteY1" fmla="*/ 0 h 1732527"/>
              <a:gd name="connsiteX2" fmla="*/ 2887546 w 2887546"/>
              <a:gd name="connsiteY2" fmla="*/ 1732527 h 1732527"/>
              <a:gd name="connsiteX3" fmla="*/ 0 w 2887546"/>
              <a:gd name="connsiteY3" fmla="*/ 1732527 h 1732527"/>
              <a:gd name="connsiteX4" fmla="*/ 0 w 2887546"/>
              <a:gd name="connsiteY4" fmla="*/ 0 h 173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46" h="1732527">
                <a:moveTo>
                  <a:pt x="0" y="0"/>
                </a:moveTo>
                <a:lnTo>
                  <a:pt x="2887546" y="0"/>
                </a:lnTo>
                <a:lnTo>
                  <a:pt x="2887546" y="1732527"/>
                </a:lnTo>
                <a:lnTo>
                  <a:pt x="0" y="1732527"/>
                </a:lnTo>
                <a:lnTo>
                  <a:pt x="0" y="0"/>
                </a:lnTo>
                <a:close/>
              </a:path>
            </a:pathLst>
          </a:custGeom>
          <a:solidFill>
            <a:schemeClr val="accent3">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36,459 individuals served</a:t>
            </a:r>
          </a:p>
        </p:txBody>
      </p:sp>
      <p:sp>
        <p:nvSpPr>
          <p:cNvPr id="8" name="Freeform: Shape 7">
            <a:extLst>
              <a:ext uri="{FF2B5EF4-FFF2-40B4-BE49-F238E27FC236}">
                <a16:creationId xmlns:a16="http://schemas.microsoft.com/office/drawing/2014/main" id="{DACF277B-C999-B241-3950-9BEB4366466C}"/>
              </a:ext>
            </a:extLst>
          </p:cNvPr>
          <p:cNvSpPr/>
          <p:nvPr/>
        </p:nvSpPr>
        <p:spPr>
          <a:xfrm>
            <a:off x="1653724" y="4393161"/>
            <a:ext cx="2887546" cy="1732527"/>
          </a:xfrm>
          <a:custGeom>
            <a:avLst/>
            <a:gdLst>
              <a:gd name="connsiteX0" fmla="*/ 0 w 2887546"/>
              <a:gd name="connsiteY0" fmla="*/ 0 h 1732527"/>
              <a:gd name="connsiteX1" fmla="*/ 2887546 w 2887546"/>
              <a:gd name="connsiteY1" fmla="*/ 0 h 1732527"/>
              <a:gd name="connsiteX2" fmla="*/ 2887546 w 2887546"/>
              <a:gd name="connsiteY2" fmla="*/ 1732527 h 1732527"/>
              <a:gd name="connsiteX3" fmla="*/ 0 w 2887546"/>
              <a:gd name="connsiteY3" fmla="*/ 1732527 h 1732527"/>
              <a:gd name="connsiteX4" fmla="*/ 0 w 2887546"/>
              <a:gd name="connsiteY4" fmla="*/ 0 h 173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46" h="1732527">
                <a:moveTo>
                  <a:pt x="0" y="0"/>
                </a:moveTo>
                <a:lnTo>
                  <a:pt x="2887546" y="0"/>
                </a:lnTo>
                <a:lnTo>
                  <a:pt x="2887546" y="1732527"/>
                </a:lnTo>
                <a:lnTo>
                  <a:pt x="0" y="1732527"/>
                </a:lnTo>
                <a:lnTo>
                  <a:pt x="0" y="0"/>
                </a:lnTo>
                <a:close/>
              </a:path>
            </a:pathLst>
          </a:custGeom>
          <a:solidFill>
            <a:schemeClr val="accent3">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63% female</a:t>
            </a:r>
          </a:p>
          <a:p>
            <a:pPr marL="0" lvl="0" indent="0" algn="ctr" defTabSz="889000">
              <a:lnSpc>
                <a:spcPct val="90000"/>
              </a:lnSpc>
              <a:spcBef>
                <a:spcPct val="0"/>
              </a:spcBef>
              <a:spcAft>
                <a:spcPct val="35000"/>
              </a:spcAft>
              <a:buNone/>
            </a:pPr>
            <a:r>
              <a:rPr lang="en-US" sz="2000" kern="1200" dirty="0"/>
              <a:t>37% male</a:t>
            </a:r>
          </a:p>
        </p:txBody>
      </p:sp>
      <p:sp>
        <p:nvSpPr>
          <p:cNvPr id="9" name="Freeform: Shape 8">
            <a:extLst>
              <a:ext uri="{FF2B5EF4-FFF2-40B4-BE49-F238E27FC236}">
                <a16:creationId xmlns:a16="http://schemas.microsoft.com/office/drawing/2014/main" id="{75F76159-A6ED-1CBC-4CA9-F5B1C5B913B7}"/>
              </a:ext>
            </a:extLst>
          </p:cNvPr>
          <p:cNvSpPr/>
          <p:nvPr/>
        </p:nvSpPr>
        <p:spPr>
          <a:xfrm>
            <a:off x="8006326" y="2416773"/>
            <a:ext cx="2887546" cy="1732527"/>
          </a:xfrm>
          <a:custGeom>
            <a:avLst/>
            <a:gdLst>
              <a:gd name="connsiteX0" fmla="*/ 0 w 2887546"/>
              <a:gd name="connsiteY0" fmla="*/ 0 h 1732527"/>
              <a:gd name="connsiteX1" fmla="*/ 2887546 w 2887546"/>
              <a:gd name="connsiteY1" fmla="*/ 0 h 1732527"/>
              <a:gd name="connsiteX2" fmla="*/ 2887546 w 2887546"/>
              <a:gd name="connsiteY2" fmla="*/ 1732527 h 1732527"/>
              <a:gd name="connsiteX3" fmla="*/ 0 w 2887546"/>
              <a:gd name="connsiteY3" fmla="*/ 1732527 h 1732527"/>
              <a:gd name="connsiteX4" fmla="*/ 0 w 2887546"/>
              <a:gd name="connsiteY4" fmla="*/ 0 h 173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46" h="1732527">
                <a:moveTo>
                  <a:pt x="0" y="0"/>
                </a:moveTo>
                <a:lnTo>
                  <a:pt x="2887546" y="0"/>
                </a:lnTo>
                <a:lnTo>
                  <a:pt x="2887546" y="1732527"/>
                </a:lnTo>
                <a:lnTo>
                  <a:pt x="0" y="1732527"/>
                </a:lnTo>
                <a:lnTo>
                  <a:pt x="0" y="0"/>
                </a:lnTo>
                <a:close/>
              </a:path>
            </a:pathLst>
          </a:custGeom>
          <a:solidFill>
            <a:schemeClr val="accent3">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19% 19-24</a:t>
            </a:r>
          </a:p>
          <a:p>
            <a:pPr marL="0" lvl="0" indent="0" algn="ctr" defTabSz="889000">
              <a:lnSpc>
                <a:spcPct val="90000"/>
              </a:lnSpc>
              <a:spcBef>
                <a:spcPct val="0"/>
              </a:spcBef>
              <a:spcAft>
                <a:spcPct val="35000"/>
              </a:spcAft>
              <a:buNone/>
            </a:pPr>
            <a:r>
              <a:rPr lang="en-US" sz="2000" kern="1200" dirty="0"/>
              <a:t>58% 25-44</a:t>
            </a:r>
          </a:p>
          <a:p>
            <a:pPr marL="0" lvl="0" indent="0" algn="ctr" defTabSz="889000">
              <a:lnSpc>
                <a:spcPct val="90000"/>
              </a:lnSpc>
              <a:spcBef>
                <a:spcPct val="0"/>
              </a:spcBef>
              <a:spcAft>
                <a:spcPct val="35000"/>
              </a:spcAft>
              <a:buNone/>
            </a:pPr>
            <a:r>
              <a:rPr lang="en-US" sz="2000" kern="1200" dirty="0"/>
              <a:t>14% 45-54</a:t>
            </a:r>
          </a:p>
        </p:txBody>
      </p:sp>
      <p:sp>
        <p:nvSpPr>
          <p:cNvPr id="10" name="Freeform: Shape 9">
            <a:extLst>
              <a:ext uri="{FF2B5EF4-FFF2-40B4-BE49-F238E27FC236}">
                <a16:creationId xmlns:a16="http://schemas.microsoft.com/office/drawing/2014/main" id="{8A95F87E-3FF3-CD9D-C464-16A0625B642C}"/>
              </a:ext>
            </a:extLst>
          </p:cNvPr>
          <p:cNvSpPr/>
          <p:nvPr/>
        </p:nvSpPr>
        <p:spPr>
          <a:xfrm>
            <a:off x="8006326" y="4393160"/>
            <a:ext cx="2887546" cy="1732527"/>
          </a:xfrm>
          <a:custGeom>
            <a:avLst/>
            <a:gdLst>
              <a:gd name="connsiteX0" fmla="*/ 0 w 2887546"/>
              <a:gd name="connsiteY0" fmla="*/ 0 h 1732527"/>
              <a:gd name="connsiteX1" fmla="*/ 2887546 w 2887546"/>
              <a:gd name="connsiteY1" fmla="*/ 0 h 1732527"/>
              <a:gd name="connsiteX2" fmla="*/ 2887546 w 2887546"/>
              <a:gd name="connsiteY2" fmla="*/ 1732527 h 1732527"/>
              <a:gd name="connsiteX3" fmla="*/ 0 w 2887546"/>
              <a:gd name="connsiteY3" fmla="*/ 1732527 h 1732527"/>
              <a:gd name="connsiteX4" fmla="*/ 0 w 2887546"/>
              <a:gd name="connsiteY4" fmla="*/ 0 h 173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46" h="1732527">
                <a:moveTo>
                  <a:pt x="0" y="0"/>
                </a:moveTo>
                <a:lnTo>
                  <a:pt x="2887546" y="0"/>
                </a:lnTo>
                <a:lnTo>
                  <a:pt x="2887546" y="1732527"/>
                </a:lnTo>
                <a:lnTo>
                  <a:pt x="0" y="1732527"/>
                </a:lnTo>
                <a:lnTo>
                  <a:pt x="0" y="0"/>
                </a:lnTo>
                <a:close/>
              </a:path>
            </a:pathLst>
          </a:custGeom>
          <a:solidFill>
            <a:schemeClr val="accent3">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Nearly 1 in 3 adults who come to BEdA to learn English hold a postsecondary or professional degree from another country</a:t>
            </a:r>
          </a:p>
        </p:txBody>
      </p:sp>
      <p:sp>
        <p:nvSpPr>
          <p:cNvPr id="3" name="TextBox 2">
            <a:extLst>
              <a:ext uri="{FF2B5EF4-FFF2-40B4-BE49-F238E27FC236}">
                <a16:creationId xmlns:a16="http://schemas.microsoft.com/office/drawing/2014/main" id="{1DB82F8E-572E-D220-80F8-28475DF15A96}"/>
              </a:ext>
            </a:extLst>
          </p:cNvPr>
          <p:cNvSpPr txBox="1"/>
          <p:nvPr/>
        </p:nvSpPr>
        <p:spPr>
          <a:xfrm>
            <a:off x="4946033" y="2416773"/>
            <a:ext cx="2704699" cy="3785652"/>
          </a:xfrm>
          <a:prstGeom prst="rect">
            <a:avLst/>
          </a:prstGeom>
          <a:solidFill>
            <a:schemeClr val="accent3">
              <a:lumMod val="60000"/>
              <a:lumOff val="40000"/>
            </a:schemeClr>
          </a:solidFill>
          <a:ln>
            <a:solidFill>
              <a:srgbClr val="003764"/>
            </a:solidFill>
          </a:ln>
        </p:spPr>
        <p:txBody>
          <a:bodyPr wrap="square" rtlCol="0">
            <a:spAutoFit/>
          </a:bodyPr>
          <a:lstStyle/>
          <a:p>
            <a:r>
              <a:rPr lang="en-US" sz="2000" dirty="0"/>
              <a:t>29% White</a:t>
            </a:r>
          </a:p>
          <a:p>
            <a:r>
              <a:rPr lang="en-US" sz="2000" dirty="0"/>
              <a:t>28% Hispanic or Latino</a:t>
            </a:r>
          </a:p>
          <a:p>
            <a:r>
              <a:rPr lang="en-US" sz="2000" dirty="0"/>
              <a:t>17% More than One Race</a:t>
            </a:r>
          </a:p>
          <a:p>
            <a:r>
              <a:rPr lang="en-US" sz="2000" dirty="0"/>
              <a:t>15% Asian</a:t>
            </a:r>
          </a:p>
          <a:p>
            <a:r>
              <a:rPr lang="en-US" sz="2000" dirty="0"/>
              <a:t>10% Black or African American</a:t>
            </a:r>
          </a:p>
          <a:p>
            <a:r>
              <a:rPr lang="en-US" sz="2000" dirty="0"/>
              <a:t>&lt;1% American Indian, Alaskan Native, Native Hawaiian, or Other Pacific Islander</a:t>
            </a:r>
          </a:p>
          <a:p>
            <a:endParaRPr lang="en-US" sz="2000" dirty="0"/>
          </a:p>
        </p:txBody>
      </p:sp>
    </p:spTree>
    <p:extLst>
      <p:ext uri="{BB962C8B-B14F-4D97-AF65-F5344CB8AC3E}">
        <p14:creationId xmlns:p14="http://schemas.microsoft.com/office/powerpoint/2010/main" val="66159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85DD-AF79-E6AE-A684-46ACE0A29D43}"/>
              </a:ext>
            </a:extLst>
          </p:cNvPr>
          <p:cNvSpPr>
            <a:spLocks noGrp="1"/>
          </p:cNvSpPr>
          <p:nvPr>
            <p:ph type="title"/>
          </p:nvPr>
        </p:nvSpPr>
        <p:spPr>
          <a:xfrm>
            <a:off x="715815" y="1549936"/>
            <a:ext cx="11115967" cy="797070"/>
          </a:xfrm>
        </p:spPr>
        <p:txBody>
          <a:bodyPr>
            <a:normAutofit/>
          </a:bodyPr>
          <a:lstStyle/>
          <a:p>
            <a:r>
              <a:rPr lang="en-US" sz="2500" dirty="0"/>
              <a:t>Beda program models</a:t>
            </a:r>
            <a:br>
              <a:rPr lang="en-US" sz="2500" dirty="0"/>
            </a:br>
            <a:endParaRPr lang="en-US" sz="2500" dirty="0"/>
          </a:p>
        </p:txBody>
      </p:sp>
      <p:sp>
        <p:nvSpPr>
          <p:cNvPr id="4" name="Slide Number Placeholder 3">
            <a:extLst>
              <a:ext uri="{FF2B5EF4-FFF2-40B4-BE49-F238E27FC236}">
                <a16:creationId xmlns:a16="http://schemas.microsoft.com/office/drawing/2014/main" id="{99BA765F-68A8-0D15-932F-BB3C762531A3}"/>
              </a:ext>
            </a:extLst>
          </p:cNvPr>
          <p:cNvSpPr>
            <a:spLocks noGrp="1"/>
          </p:cNvSpPr>
          <p:nvPr>
            <p:ph type="sldNum" sz="quarter" idx="12"/>
          </p:nvPr>
        </p:nvSpPr>
        <p:spPr>
          <a:xfrm>
            <a:off x="11208328" y="6483929"/>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8</a:t>
            </a:fld>
            <a:endParaRPr lang="en-US" sz="1000"/>
          </a:p>
        </p:txBody>
      </p:sp>
      <p:graphicFrame>
        <p:nvGraphicFramePr>
          <p:cNvPr id="6" name="Content Placeholder 2">
            <a:extLst>
              <a:ext uri="{FF2B5EF4-FFF2-40B4-BE49-F238E27FC236}">
                <a16:creationId xmlns:a16="http://schemas.microsoft.com/office/drawing/2014/main" id="{EB7506D9-6600-1314-FEDE-976CB740FBC1}"/>
              </a:ext>
            </a:extLst>
          </p:cNvPr>
          <p:cNvGraphicFramePr>
            <a:graphicFrameLocks noGrp="1"/>
          </p:cNvGraphicFramePr>
          <p:nvPr>
            <p:ph idx="1"/>
            <p:extLst>
              <p:ext uri="{D42A27DB-BD31-4B8C-83A1-F6EECF244321}">
                <p14:modId xmlns:p14="http://schemas.microsoft.com/office/powerpoint/2010/main" val="1389990895"/>
              </p:ext>
            </p:extLst>
          </p:nvPr>
        </p:nvGraphicFramePr>
        <p:xfrm>
          <a:off x="715815" y="2415155"/>
          <a:ext cx="11115967" cy="375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3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B716-A8FF-DB45-5A05-8BE8DBE9EEA4}"/>
              </a:ext>
            </a:extLst>
          </p:cNvPr>
          <p:cNvSpPr>
            <a:spLocks noGrp="1"/>
          </p:cNvSpPr>
          <p:nvPr>
            <p:ph type="title"/>
          </p:nvPr>
        </p:nvSpPr>
        <p:spPr/>
        <p:txBody>
          <a:bodyPr/>
          <a:lstStyle/>
          <a:p>
            <a:r>
              <a:rPr lang="en-US" dirty="0"/>
              <a:t>BEdA performance (2022-23)</a:t>
            </a:r>
          </a:p>
        </p:txBody>
      </p:sp>
      <p:graphicFrame>
        <p:nvGraphicFramePr>
          <p:cNvPr id="5" name="Content Placeholder 4">
            <a:extLst>
              <a:ext uri="{FF2B5EF4-FFF2-40B4-BE49-F238E27FC236}">
                <a16:creationId xmlns:a16="http://schemas.microsoft.com/office/drawing/2014/main" id="{D7E631ED-FE0D-2E43-4081-5C61A9144910}"/>
              </a:ext>
            </a:extLst>
          </p:cNvPr>
          <p:cNvGraphicFramePr>
            <a:graphicFrameLocks noGrp="1"/>
          </p:cNvGraphicFramePr>
          <p:nvPr>
            <p:ph idx="1"/>
            <p:extLst>
              <p:ext uri="{D42A27DB-BD31-4B8C-83A1-F6EECF244321}">
                <p14:modId xmlns:p14="http://schemas.microsoft.com/office/powerpoint/2010/main" val="2615938859"/>
              </p:ext>
            </p:extLst>
          </p:nvPr>
        </p:nvGraphicFramePr>
        <p:xfrm>
          <a:off x="715963" y="2414588"/>
          <a:ext cx="11115672" cy="2225040"/>
        </p:xfrm>
        <a:graphic>
          <a:graphicData uri="http://schemas.openxmlformats.org/drawingml/2006/table">
            <a:tbl>
              <a:tblPr firstRow="1" bandRow="1">
                <a:tableStyleId>{5C22544A-7EE6-4342-B048-85BDC9FD1C3A}</a:tableStyleId>
              </a:tblPr>
              <a:tblGrid>
                <a:gridCol w="2907131">
                  <a:extLst>
                    <a:ext uri="{9D8B030D-6E8A-4147-A177-3AD203B41FA5}">
                      <a16:colId xmlns:a16="http://schemas.microsoft.com/office/drawing/2014/main" val="2273104329"/>
                    </a:ext>
                  </a:extLst>
                </a:gridCol>
                <a:gridCol w="2650705">
                  <a:extLst>
                    <a:ext uri="{9D8B030D-6E8A-4147-A177-3AD203B41FA5}">
                      <a16:colId xmlns:a16="http://schemas.microsoft.com/office/drawing/2014/main" val="1202950417"/>
                    </a:ext>
                  </a:extLst>
                </a:gridCol>
                <a:gridCol w="2778918">
                  <a:extLst>
                    <a:ext uri="{9D8B030D-6E8A-4147-A177-3AD203B41FA5}">
                      <a16:colId xmlns:a16="http://schemas.microsoft.com/office/drawing/2014/main" val="1749119279"/>
                    </a:ext>
                  </a:extLst>
                </a:gridCol>
                <a:gridCol w="2778918">
                  <a:extLst>
                    <a:ext uri="{9D8B030D-6E8A-4147-A177-3AD203B41FA5}">
                      <a16:colId xmlns:a16="http://schemas.microsoft.com/office/drawing/2014/main" val="1719836263"/>
                    </a:ext>
                  </a:extLst>
                </a:gridCol>
              </a:tblGrid>
              <a:tr h="370840">
                <a:tc>
                  <a:txBody>
                    <a:bodyPr/>
                    <a:lstStyle/>
                    <a:p>
                      <a:r>
                        <a:rPr lang="en-US" dirty="0"/>
                        <a:t>Performance Indicator</a:t>
                      </a:r>
                    </a:p>
                  </a:txBody>
                  <a:tcPr/>
                </a:tc>
                <a:tc>
                  <a:txBody>
                    <a:bodyPr/>
                    <a:lstStyle/>
                    <a:p>
                      <a:r>
                        <a:rPr lang="en-US" dirty="0"/>
                        <a:t>Target</a:t>
                      </a:r>
                    </a:p>
                  </a:txBody>
                  <a:tcPr/>
                </a:tc>
                <a:tc>
                  <a:txBody>
                    <a:bodyPr/>
                    <a:lstStyle/>
                    <a:p>
                      <a:r>
                        <a:rPr lang="en-US" dirty="0"/>
                        <a:t>Actual</a:t>
                      </a:r>
                    </a:p>
                  </a:txBody>
                  <a:tcPr/>
                </a:tc>
                <a:tc>
                  <a:txBody>
                    <a:bodyPr/>
                    <a:lstStyle/>
                    <a:p>
                      <a:r>
                        <a:rPr lang="en-US" dirty="0"/>
                        <a:t>Target Met</a:t>
                      </a:r>
                    </a:p>
                  </a:txBody>
                  <a:tcPr/>
                </a:tc>
                <a:extLst>
                  <a:ext uri="{0D108BD9-81ED-4DB2-BD59-A6C34878D82A}">
                    <a16:rowId xmlns:a16="http://schemas.microsoft.com/office/drawing/2014/main" val="3068581878"/>
                  </a:ext>
                </a:extLst>
              </a:tr>
              <a:tr h="370840">
                <a:tc>
                  <a:txBody>
                    <a:bodyPr/>
                    <a:lstStyle/>
                    <a:p>
                      <a:r>
                        <a:rPr lang="en-US" dirty="0"/>
                        <a:t>Employment (2</a:t>
                      </a:r>
                      <a:r>
                        <a:rPr lang="en-US" baseline="30000" dirty="0"/>
                        <a:t>nd</a:t>
                      </a:r>
                      <a:r>
                        <a:rPr lang="en-US" dirty="0"/>
                        <a:t> Quarter)</a:t>
                      </a:r>
                    </a:p>
                  </a:txBody>
                  <a:tcPr/>
                </a:tc>
                <a:tc>
                  <a:txBody>
                    <a:bodyPr/>
                    <a:lstStyle/>
                    <a:p>
                      <a:r>
                        <a:rPr lang="en-US" dirty="0"/>
                        <a:t>30.1%</a:t>
                      </a:r>
                    </a:p>
                  </a:txBody>
                  <a:tcPr/>
                </a:tc>
                <a:tc>
                  <a:txBody>
                    <a:bodyPr/>
                    <a:lstStyle/>
                    <a:p>
                      <a:r>
                        <a:rPr lang="en-US" dirty="0"/>
                        <a:t>35.39%</a:t>
                      </a:r>
                    </a:p>
                  </a:txBody>
                  <a:tcPr/>
                </a:tc>
                <a:tc>
                  <a:txBody>
                    <a:bodyPr/>
                    <a:lstStyle/>
                    <a:p>
                      <a:r>
                        <a:rPr lang="en-US" dirty="0"/>
                        <a:t>Yes</a:t>
                      </a:r>
                    </a:p>
                  </a:txBody>
                  <a:tcPr/>
                </a:tc>
                <a:extLst>
                  <a:ext uri="{0D108BD9-81ED-4DB2-BD59-A6C34878D82A}">
                    <a16:rowId xmlns:a16="http://schemas.microsoft.com/office/drawing/2014/main" val="3569408177"/>
                  </a:ext>
                </a:extLst>
              </a:tr>
              <a:tr h="370840">
                <a:tc>
                  <a:txBody>
                    <a:bodyPr/>
                    <a:lstStyle/>
                    <a:p>
                      <a:r>
                        <a:rPr lang="en-US" dirty="0"/>
                        <a:t>Employment (4</a:t>
                      </a:r>
                      <a:r>
                        <a:rPr lang="en-US" baseline="30000" dirty="0"/>
                        <a:t>th</a:t>
                      </a:r>
                      <a:r>
                        <a:rPr lang="en-US" dirty="0"/>
                        <a:t> Quarter)</a:t>
                      </a:r>
                    </a:p>
                  </a:txBody>
                  <a:tcPr/>
                </a:tc>
                <a:tc>
                  <a:txBody>
                    <a:bodyPr/>
                    <a:lstStyle/>
                    <a:p>
                      <a:r>
                        <a:rPr lang="en-US" dirty="0"/>
                        <a:t>30.1%</a:t>
                      </a:r>
                    </a:p>
                  </a:txBody>
                  <a:tcPr/>
                </a:tc>
                <a:tc>
                  <a:txBody>
                    <a:bodyPr/>
                    <a:lstStyle/>
                    <a:p>
                      <a:r>
                        <a:rPr lang="en-US" dirty="0"/>
                        <a:t>38.73%</a:t>
                      </a:r>
                    </a:p>
                  </a:txBody>
                  <a:tcPr/>
                </a:tc>
                <a:tc>
                  <a:txBody>
                    <a:bodyPr/>
                    <a:lstStyle/>
                    <a:p>
                      <a:r>
                        <a:rPr lang="en-US" dirty="0"/>
                        <a:t>Yes</a:t>
                      </a:r>
                    </a:p>
                  </a:txBody>
                  <a:tcPr/>
                </a:tc>
                <a:extLst>
                  <a:ext uri="{0D108BD9-81ED-4DB2-BD59-A6C34878D82A}">
                    <a16:rowId xmlns:a16="http://schemas.microsoft.com/office/drawing/2014/main" val="396834167"/>
                  </a:ext>
                </a:extLst>
              </a:tr>
              <a:tr h="370840">
                <a:tc>
                  <a:txBody>
                    <a:bodyPr/>
                    <a:lstStyle/>
                    <a:p>
                      <a:r>
                        <a:rPr lang="en-US" dirty="0"/>
                        <a:t>Median Earnings</a:t>
                      </a:r>
                    </a:p>
                  </a:txBody>
                  <a:tcPr/>
                </a:tc>
                <a:tc>
                  <a:txBody>
                    <a:bodyPr/>
                    <a:lstStyle/>
                    <a:p>
                      <a:r>
                        <a:rPr lang="en-US" dirty="0"/>
                        <a:t>$4,975</a:t>
                      </a:r>
                    </a:p>
                  </a:txBody>
                  <a:tcPr/>
                </a:tc>
                <a:tc>
                  <a:txBody>
                    <a:bodyPr/>
                    <a:lstStyle/>
                    <a:p>
                      <a:r>
                        <a:rPr lang="en-US" dirty="0"/>
                        <a:t>$6,075</a:t>
                      </a:r>
                    </a:p>
                  </a:txBody>
                  <a:tcPr/>
                </a:tc>
                <a:tc>
                  <a:txBody>
                    <a:bodyPr/>
                    <a:lstStyle/>
                    <a:p>
                      <a:r>
                        <a:rPr lang="en-US" dirty="0"/>
                        <a:t>Yes</a:t>
                      </a:r>
                    </a:p>
                  </a:txBody>
                  <a:tcPr/>
                </a:tc>
                <a:extLst>
                  <a:ext uri="{0D108BD9-81ED-4DB2-BD59-A6C34878D82A}">
                    <a16:rowId xmlns:a16="http://schemas.microsoft.com/office/drawing/2014/main" val="111035913"/>
                  </a:ext>
                </a:extLst>
              </a:tr>
              <a:tr h="370840">
                <a:tc>
                  <a:txBody>
                    <a:bodyPr/>
                    <a:lstStyle/>
                    <a:p>
                      <a:r>
                        <a:rPr lang="en-US" dirty="0"/>
                        <a:t>Credential Attainment Rate</a:t>
                      </a:r>
                    </a:p>
                  </a:txBody>
                  <a:tcPr/>
                </a:tc>
                <a:tc>
                  <a:txBody>
                    <a:bodyPr/>
                    <a:lstStyle/>
                    <a:p>
                      <a:r>
                        <a:rPr lang="en-US" dirty="0"/>
                        <a:t>44%</a:t>
                      </a:r>
                    </a:p>
                  </a:txBody>
                  <a:tcPr/>
                </a:tc>
                <a:tc>
                  <a:txBody>
                    <a:bodyPr/>
                    <a:lstStyle/>
                    <a:p>
                      <a:r>
                        <a:rPr lang="en-US" dirty="0"/>
                        <a:t>56.71%</a:t>
                      </a:r>
                    </a:p>
                  </a:txBody>
                  <a:tcPr/>
                </a:tc>
                <a:tc>
                  <a:txBody>
                    <a:bodyPr/>
                    <a:lstStyle/>
                    <a:p>
                      <a:r>
                        <a:rPr lang="en-US" dirty="0"/>
                        <a:t>Yes</a:t>
                      </a:r>
                    </a:p>
                  </a:txBody>
                  <a:tcPr/>
                </a:tc>
                <a:extLst>
                  <a:ext uri="{0D108BD9-81ED-4DB2-BD59-A6C34878D82A}">
                    <a16:rowId xmlns:a16="http://schemas.microsoft.com/office/drawing/2014/main" val="1643948596"/>
                  </a:ext>
                </a:extLst>
              </a:tr>
              <a:tr h="370840">
                <a:tc>
                  <a:txBody>
                    <a:bodyPr/>
                    <a:lstStyle/>
                    <a:p>
                      <a:r>
                        <a:rPr lang="en-US" dirty="0"/>
                        <a:t>Measurable Skill Gains</a:t>
                      </a:r>
                    </a:p>
                  </a:txBody>
                  <a:tcPr/>
                </a:tc>
                <a:tc>
                  <a:txBody>
                    <a:bodyPr/>
                    <a:lstStyle/>
                    <a:p>
                      <a:r>
                        <a:rPr lang="en-US" dirty="0"/>
                        <a:t>40%</a:t>
                      </a:r>
                    </a:p>
                  </a:txBody>
                  <a:tcPr/>
                </a:tc>
                <a:tc>
                  <a:txBody>
                    <a:bodyPr/>
                    <a:lstStyle/>
                    <a:p>
                      <a:r>
                        <a:rPr lang="en-US" dirty="0"/>
                        <a:t>41.59%</a:t>
                      </a:r>
                    </a:p>
                  </a:txBody>
                  <a:tcPr/>
                </a:tc>
                <a:tc>
                  <a:txBody>
                    <a:bodyPr/>
                    <a:lstStyle/>
                    <a:p>
                      <a:r>
                        <a:rPr lang="en-US" dirty="0"/>
                        <a:t>Yes</a:t>
                      </a:r>
                    </a:p>
                  </a:txBody>
                  <a:tcPr/>
                </a:tc>
                <a:extLst>
                  <a:ext uri="{0D108BD9-81ED-4DB2-BD59-A6C34878D82A}">
                    <a16:rowId xmlns:a16="http://schemas.microsoft.com/office/drawing/2014/main" val="2588092406"/>
                  </a:ext>
                </a:extLst>
              </a:tr>
            </a:tbl>
          </a:graphicData>
        </a:graphic>
      </p:graphicFrame>
      <p:sp>
        <p:nvSpPr>
          <p:cNvPr id="4" name="Slide Number Placeholder 3">
            <a:extLst>
              <a:ext uri="{FF2B5EF4-FFF2-40B4-BE49-F238E27FC236}">
                <a16:creationId xmlns:a16="http://schemas.microsoft.com/office/drawing/2014/main" id="{A67F0AFD-77B0-F975-E9E9-EC8E997987EB}"/>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636831444"/>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848cc0d-c913-4a56-904c-54d233f85e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EE20B104EC074C9E7692AE59263FCE" ma:contentTypeVersion="18" ma:contentTypeDescription="Create a new document." ma:contentTypeScope="" ma:versionID="8378fd6c047479f0bed582f3f5ef6d6d">
  <xsd:schema xmlns:xsd="http://www.w3.org/2001/XMLSchema" xmlns:xs="http://www.w3.org/2001/XMLSchema" xmlns:p="http://schemas.microsoft.com/office/2006/metadata/properties" xmlns:ns3="e0171891-01e2-4d88-bc94-1f0cd01ca087" xmlns:ns4="6848cc0d-c913-4a56-904c-54d233f85e31" targetNamespace="http://schemas.microsoft.com/office/2006/metadata/properties" ma:root="true" ma:fieldsID="7f1a886bbdb69415e492f481cfaf42e4" ns3:_="" ns4:_="">
    <xsd:import namespace="e0171891-01e2-4d88-bc94-1f0cd01ca087"/>
    <xsd:import namespace="6848cc0d-c913-4a56-904c-54d233f85e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LengthInSeconds" minOccurs="0"/>
                <xsd:element ref="ns4:MediaServiceOCR"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71891-01e2-4d88-bc94-1f0cd01ca0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8cc0d-c913-4a56-904c-54d233f85e3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7DA96-9767-4695-BBFA-98B102DDD4FF}">
  <ds:schemaRefs>
    <ds:schemaRef ds:uri="6848cc0d-c913-4a56-904c-54d233f85e31"/>
    <ds:schemaRef ds:uri="http://schemas.microsoft.com/office/2006/documentManagement/types"/>
    <ds:schemaRef ds:uri="http://www.w3.org/XML/1998/namespace"/>
    <ds:schemaRef ds:uri="http://purl.org/dc/terms/"/>
    <ds:schemaRef ds:uri="e0171891-01e2-4d88-bc94-1f0cd01ca087"/>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A0BAA87-6BE0-4C4E-9D83-36870C0E4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71891-01e2-4d88-bc94-1f0cd01ca087"/>
    <ds:schemaRef ds:uri="6848cc0d-c913-4a56-904c-54d233f85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FF50B-0A89-49C3-8D41-A6FE15C6A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1301</TotalTime>
  <Words>903</Words>
  <Application>Microsoft Office PowerPoint</Application>
  <PresentationFormat>Widescreen</PresentationFormat>
  <Paragraphs>167</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Basic education for adults</vt:lpstr>
      <vt:lpstr>Basic education for adults - motivation</vt:lpstr>
      <vt:lpstr>The challenge</vt:lpstr>
      <vt:lpstr>One solution: basic education for adults (beda)</vt:lpstr>
      <vt:lpstr>Beda funding and administration</vt:lpstr>
      <vt:lpstr>State &amp; Local investments</vt:lpstr>
      <vt:lpstr>beda students</vt:lpstr>
      <vt:lpstr>Beda program models </vt:lpstr>
      <vt:lpstr>BEdA performance (2022-23)</vt:lpstr>
      <vt:lpstr>Credential attainment – federally funded</vt:lpstr>
      <vt:lpstr>Corrections education credential attainment</vt:lpstr>
      <vt:lpstr>Adult education advisory council</vt:lpstr>
      <vt:lpstr>Council membership</vt:lpstr>
      <vt:lpstr>AEAC – focus on beda subpopulations</vt:lpstr>
      <vt:lpstr>the aeac wants to hear from you!</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SBCTC PowerPoint template--widescreen version</dc:title>
  <dc:creator>Katie Rose</dc:creator>
  <cp:lastModifiedBy>William Durden</cp:lastModifiedBy>
  <cp:revision>56</cp:revision>
  <dcterms:created xsi:type="dcterms:W3CDTF">2019-07-26T22:41:21Z</dcterms:created>
  <dcterms:modified xsi:type="dcterms:W3CDTF">2025-03-20T18:26:23Z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0x010100ECEE20B104EC074C9E7692AE59263FCE</vt:lpwstr>
  </property>
  <property fmtid="{D5CDD505-2E9C-101B-9397-08002B2CF9AE}" pid="3" name="_dlc_DocIdItemGuid">
    <vt:lpwstr>ef3cf2c2-af2b-4e75-83f3-94f0749296ae</vt:lpwstr>
  </property>
</Properties>
</file>