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7"/>
  </p:notesMasterIdLst>
  <p:sldIdLst>
    <p:sldId id="256" r:id="rId2"/>
    <p:sldId id="262" r:id="rId3"/>
    <p:sldId id="432" r:id="rId4"/>
    <p:sldId id="433" r:id="rId5"/>
    <p:sldId id="435" r:id="rId6"/>
    <p:sldId id="436" r:id="rId7"/>
    <p:sldId id="437" r:id="rId8"/>
    <p:sldId id="438" r:id="rId9"/>
    <p:sldId id="449" r:id="rId10"/>
    <p:sldId id="439" r:id="rId11"/>
    <p:sldId id="440" r:id="rId12"/>
    <p:sldId id="441" r:id="rId13"/>
    <p:sldId id="442" r:id="rId14"/>
    <p:sldId id="443" r:id="rId15"/>
    <p:sldId id="445" r:id="rId16"/>
    <p:sldId id="444" r:id="rId17"/>
    <p:sldId id="446" r:id="rId18"/>
    <p:sldId id="447" r:id="rId19"/>
    <p:sldId id="448" r:id="rId20"/>
    <p:sldId id="450" r:id="rId21"/>
    <p:sldId id="451" r:id="rId22"/>
    <p:sldId id="452" r:id="rId23"/>
    <p:sldId id="453" r:id="rId24"/>
    <p:sldId id="454" r:id="rId25"/>
    <p:sldId id="455" r:id="rId26"/>
    <p:sldId id="428" r:id="rId27"/>
    <p:sldId id="429" r:id="rId28"/>
    <p:sldId id="418" r:id="rId29"/>
    <p:sldId id="430" r:id="rId30"/>
    <p:sldId id="431" r:id="rId31"/>
    <p:sldId id="456" r:id="rId32"/>
    <p:sldId id="457" r:id="rId33"/>
    <p:sldId id="275" r:id="rId34"/>
    <p:sldId id="261" r:id="rId35"/>
    <p:sldId id="276"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3366"/>
    <a:srgbClr val="001122"/>
    <a:srgbClr val="32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F7CF6-198C-4CF8-A88E-87FC4B428FE9}" v="1074" dt="2025-09-26T09:01:04.055"/>
  </p1510:revLst>
</p1510:revInfo>
</file>

<file path=ppt/tableStyles.xml><?xml version="1.0" encoding="utf-8"?>
<a:tblStyleLst xmlns:a="http://schemas.openxmlformats.org/drawingml/2006/main" def="{1F934517-89F6-4781-B1ED-04BE8290F511}">
  <a:tblStyle styleId="{1F934517-89F6-4781-B1ED-04BE8290F51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76217" autoAdjust="0"/>
  </p:normalViewPr>
  <p:slideViewPr>
    <p:cSldViewPr snapToGrid="0" showGuides="1">
      <p:cViewPr varScale="1">
        <p:scale>
          <a:sx n="97" d="100"/>
          <a:sy n="97" d="100"/>
        </p:scale>
        <p:origin x="157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tateofwa-my.sharepoint.com/personal/ajsa_suljic_esd_wa_gov/Documents/Desktop/Data%20Requests%202025/Healthcare%20%20Industry%20analysis%20and%20wage%20records/PPT%20Set%20up%20and%20data/HealthCare%20Ind%20with%20-MER-charts-and-graphs%20August%2020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854700600841289E-2"/>
          <c:y val="6.8396040027469532E-2"/>
          <c:w val="0.86721070611818518"/>
          <c:h val="0.79416437691968078"/>
        </c:manualLayout>
      </c:layout>
      <c:lineChart>
        <c:grouping val="standard"/>
        <c:varyColors val="0"/>
        <c:ser>
          <c:idx val="1"/>
          <c:order val="0"/>
          <c:tx>
            <c:strRef>
              <c:f>'[HealthCare Ind with -MER-charts-and-graphs August 2025.xlsx]Unemployment rate, sa'!$C$6</c:f>
              <c:strCache>
                <c:ptCount val="1"/>
                <c:pt idx="0">
                  <c:v>U.S.</c:v>
                </c:pt>
              </c:strCache>
            </c:strRef>
          </c:tx>
          <c:spPr>
            <a:ln w="50800">
              <a:solidFill>
                <a:srgbClr val="0D3455"/>
              </a:solidFill>
              <a:prstDash val="solid"/>
            </a:ln>
          </c:spPr>
          <c:marker>
            <c:symbol val="none"/>
          </c:marker>
          <c:cat>
            <c:numRef>
              <c:f>'[HealthCare Ind with -MER-charts-and-graphs August 2025.xlsx]Unemployment rate, sa'!$A$14:$A$134</c:f>
              <c:numCache>
                <c:formatCode>mmm\-yy</c:formatCode>
                <c:ptCount val="121"/>
                <c:pt idx="0">
                  <c:v>42217</c:v>
                </c:pt>
                <c:pt idx="1">
                  <c:v>42248</c:v>
                </c:pt>
                <c:pt idx="2">
                  <c:v>42278</c:v>
                </c:pt>
                <c:pt idx="3">
                  <c:v>42309</c:v>
                </c:pt>
                <c:pt idx="4">
                  <c:v>42339</c:v>
                </c:pt>
                <c:pt idx="5">
                  <c:v>42370</c:v>
                </c:pt>
                <c:pt idx="6">
                  <c:v>42401</c:v>
                </c:pt>
                <c:pt idx="7">
                  <c:v>42430</c:v>
                </c:pt>
                <c:pt idx="8">
                  <c:v>42461</c:v>
                </c:pt>
                <c:pt idx="9">
                  <c:v>42491</c:v>
                </c:pt>
                <c:pt idx="10">
                  <c:v>42522</c:v>
                </c:pt>
                <c:pt idx="11">
                  <c:v>42552</c:v>
                </c:pt>
                <c:pt idx="12">
                  <c:v>42583</c:v>
                </c:pt>
                <c:pt idx="13">
                  <c:v>42614</c:v>
                </c:pt>
                <c:pt idx="14">
                  <c:v>42644</c:v>
                </c:pt>
                <c:pt idx="15">
                  <c:v>42675</c:v>
                </c:pt>
                <c:pt idx="16">
                  <c:v>42705</c:v>
                </c:pt>
                <c:pt idx="17">
                  <c:v>42736</c:v>
                </c:pt>
                <c:pt idx="18">
                  <c:v>42767</c:v>
                </c:pt>
                <c:pt idx="19">
                  <c:v>42795</c:v>
                </c:pt>
                <c:pt idx="20">
                  <c:v>42826</c:v>
                </c:pt>
                <c:pt idx="21">
                  <c:v>42856</c:v>
                </c:pt>
                <c:pt idx="22">
                  <c:v>42887</c:v>
                </c:pt>
                <c:pt idx="23">
                  <c:v>42917</c:v>
                </c:pt>
                <c:pt idx="24">
                  <c:v>42948</c:v>
                </c:pt>
                <c:pt idx="25">
                  <c:v>42979</c:v>
                </c:pt>
                <c:pt idx="26">
                  <c:v>43009</c:v>
                </c:pt>
                <c:pt idx="27">
                  <c:v>43040</c:v>
                </c:pt>
                <c:pt idx="28">
                  <c:v>43070</c:v>
                </c:pt>
                <c:pt idx="29">
                  <c:v>43101</c:v>
                </c:pt>
                <c:pt idx="30">
                  <c:v>43132</c:v>
                </c:pt>
                <c:pt idx="31">
                  <c:v>43160</c:v>
                </c:pt>
                <c:pt idx="32">
                  <c:v>43191</c:v>
                </c:pt>
                <c:pt idx="33">
                  <c:v>43221</c:v>
                </c:pt>
                <c:pt idx="34">
                  <c:v>43252</c:v>
                </c:pt>
                <c:pt idx="35">
                  <c:v>43282</c:v>
                </c:pt>
                <c:pt idx="36">
                  <c:v>43313</c:v>
                </c:pt>
                <c:pt idx="37">
                  <c:v>43344</c:v>
                </c:pt>
                <c:pt idx="38">
                  <c:v>43374</c:v>
                </c:pt>
                <c:pt idx="39">
                  <c:v>43405</c:v>
                </c:pt>
                <c:pt idx="40">
                  <c:v>43435</c:v>
                </c:pt>
                <c:pt idx="41">
                  <c:v>43466</c:v>
                </c:pt>
                <c:pt idx="42">
                  <c:v>43497</c:v>
                </c:pt>
                <c:pt idx="43">
                  <c:v>43525</c:v>
                </c:pt>
                <c:pt idx="44">
                  <c:v>43556</c:v>
                </c:pt>
                <c:pt idx="45">
                  <c:v>43586</c:v>
                </c:pt>
                <c:pt idx="46">
                  <c:v>43617</c:v>
                </c:pt>
                <c:pt idx="47">
                  <c:v>43647</c:v>
                </c:pt>
                <c:pt idx="48">
                  <c:v>43678</c:v>
                </c:pt>
                <c:pt idx="49">
                  <c:v>43709</c:v>
                </c:pt>
                <c:pt idx="50">
                  <c:v>43739</c:v>
                </c:pt>
                <c:pt idx="51">
                  <c:v>43770</c:v>
                </c:pt>
                <c:pt idx="52">
                  <c:v>43800</c:v>
                </c:pt>
                <c:pt idx="53">
                  <c:v>43831</c:v>
                </c:pt>
                <c:pt idx="54">
                  <c:v>43862</c:v>
                </c:pt>
                <c:pt idx="55">
                  <c:v>43891</c:v>
                </c:pt>
                <c:pt idx="56">
                  <c:v>43922</c:v>
                </c:pt>
                <c:pt idx="57">
                  <c:v>43952</c:v>
                </c:pt>
                <c:pt idx="58">
                  <c:v>43983</c:v>
                </c:pt>
                <c:pt idx="59">
                  <c:v>44013</c:v>
                </c:pt>
                <c:pt idx="60">
                  <c:v>44044</c:v>
                </c:pt>
                <c:pt idx="61">
                  <c:v>44075</c:v>
                </c:pt>
                <c:pt idx="62">
                  <c:v>44105</c:v>
                </c:pt>
                <c:pt idx="63">
                  <c:v>44136</c:v>
                </c:pt>
                <c:pt idx="64">
                  <c:v>44166</c:v>
                </c:pt>
                <c:pt idx="65">
                  <c:v>44197</c:v>
                </c:pt>
                <c:pt idx="66">
                  <c:v>44228</c:v>
                </c:pt>
                <c:pt idx="67">
                  <c:v>44256</c:v>
                </c:pt>
                <c:pt idx="68">
                  <c:v>44287</c:v>
                </c:pt>
                <c:pt idx="69">
                  <c:v>44317</c:v>
                </c:pt>
                <c:pt idx="70">
                  <c:v>44348</c:v>
                </c:pt>
                <c:pt idx="71">
                  <c:v>44378</c:v>
                </c:pt>
                <c:pt idx="72">
                  <c:v>44409</c:v>
                </c:pt>
                <c:pt idx="73">
                  <c:v>44440</c:v>
                </c:pt>
                <c:pt idx="74">
                  <c:v>44470</c:v>
                </c:pt>
                <c:pt idx="75">
                  <c:v>44501</c:v>
                </c:pt>
                <c:pt idx="76">
                  <c:v>44531</c:v>
                </c:pt>
                <c:pt idx="77">
                  <c:v>44562</c:v>
                </c:pt>
                <c:pt idx="78">
                  <c:v>44593</c:v>
                </c:pt>
                <c:pt idx="79">
                  <c:v>44621</c:v>
                </c:pt>
                <c:pt idx="80">
                  <c:v>44652</c:v>
                </c:pt>
                <c:pt idx="81">
                  <c:v>44682</c:v>
                </c:pt>
                <c:pt idx="82">
                  <c:v>44713</c:v>
                </c:pt>
                <c:pt idx="83">
                  <c:v>44743</c:v>
                </c:pt>
                <c:pt idx="84">
                  <c:v>44774</c:v>
                </c:pt>
                <c:pt idx="85">
                  <c:v>44805</c:v>
                </c:pt>
                <c:pt idx="86">
                  <c:v>44835</c:v>
                </c:pt>
                <c:pt idx="87">
                  <c:v>44866</c:v>
                </c:pt>
                <c:pt idx="88">
                  <c:v>44896</c:v>
                </c:pt>
                <c:pt idx="89">
                  <c:v>44927</c:v>
                </c:pt>
                <c:pt idx="90">
                  <c:v>44958</c:v>
                </c:pt>
                <c:pt idx="91">
                  <c:v>44986</c:v>
                </c:pt>
                <c:pt idx="92">
                  <c:v>45017</c:v>
                </c:pt>
                <c:pt idx="93">
                  <c:v>45047</c:v>
                </c:pt>
                <c:pt idx="94">
                  <c:v>45078</c:v>
                </c:pt>
                <c:pt idx="95">
                  <c:v>45108</c:v>
                </c:pt>
                <c:pt idx="96">
                  <c:v>45139</c:v>
                </c:pt>
                <c:pt idx="97">
                  <c:v>45170</c:v>
                </c:pt>
                <c:pt idx="98">
                  <c:v>45200</c:v>
                </c:pt>
                <c:pt idx="99">
                  <c:v>45231</c:v>
                </c:pt>
                <c:pt idx="100">
                  <c:v>45261</c:v>
                </c:pt>
                <c:pt idx="101">
                  <c:v>45292</c:v>
                </c:pt>
                <c:pt idx="102">
                  <c:v>45323</c:v>
                </c:pt>
                <c:pt idx="103">
                  <c:v>45352</c:v>
                </c:pt>
                <c:pt idx="104">
                  <c:v>45383</c:v>
                </c:pt>
                <c:pt idx="105">
                  <c:v>45413</c:v>
                </c:pt>
                <c:pt idx="106">
                  <c:v>45444</c:v>
                </c:pt>
                <c:pt idx="107">
                  <c:v>45474</c:v>
                </c:pt>
                <c:pt idx="108">
                  <c:v>45505</c:v>
                </c:pt>
                <c:pt idx="109">
                  <c:v>45536</c:v>
                </c:pt>
                <c:pt idx="110">
                  <c:v>45566</c:v>
                </c:pt>
                <c:pt idx="111">
                  <c:v>45597</c:v>
                </c:pt>
                <c:pt idx="112">
                  <c:v>45627</c:v>
                </c:pt>
                <c:pt idx="113">
                  <c:v>45658</c:v>
                </c:pt>
                <c:pt idx="114">
                  <c:v>45689</c:v>
                </c:pt>
                <c:pt idx="115">
                  <c:v>45717</c:v>
                </c:pt>
                <c:pt idx="116">
                  <c:v>45748</c:v>
                </c:pt>
                <c:pt idx="117">
                  <c:v>45778</c:v>
                </c:pt>
                <c:pt idx="118">
                  <c:v>45809</c:v>
                </c:pt>
                <c:pt idx="119">
                  <c:v>45839</c:v>
                </c:pt>
                <c:pt idx="120">
                  <c:v>45870</c:v>
                </c:pt>
              </c:numCache>
            </c:numRef>
          </c:cat>
          <c:val>
            <c:numRef>
              <c:f>'[HealthCare Ind with -MER-charts-and-graphs August 2025.xlsx]Unemployment rate, sa'!$C$14:$C$134</c:f>
              <c:numCache>
                <c:formatCode>0.0%</c:formatCode>
                <c:ptCount val="121"/>
                <c:pt idx="0">
                  <c:v>5.0999999999999997E-2</c:v>
                </c:pt>
                <c:pt idx="1">
                  <c:v>0.05</c:v>
                </c:pt>
                <c:pt idx="2">
                  <c:v>0.05</c:v>
                </c:pt>
                <c:pt idx="3">
                  <c:v>5.0999999999999997E-2</c:v>
                </c:pt>
                <c:pt idx="4">
                  <c:v>0.05</c:v>
                </c:pt>
                <c:pt idx="5">
                  <c:v>4.8000000000000001E-2</c:v>
                </c:pt>
                <c:pt idx="6">
                  <c:v>4.9000000000000002E-2</c:v>
                </c:pt>
                <c:pt idx="7">
                  <c:v>0.05</c:v>
                </c:pt>
                <c:pt idx="8">
                  <c:v>5.0999999999999997E-2</c:v>
                </c:pt>
                <c:pt idx="9">
                  <c:v>4.8000000000000001E-2</c:v>
                </c:pt>
                <c:pt idx="10">
                  <c:v>4.9000000000000002E-2</c:v>
                </c:pt>
                <c:pt idx="11">
                  <c:v>4.8000000000000001E-2</c:v>
                </c:pt>
                <c:pt idx="12">
                  <c:v>4.9000000000000002E-2</c:v>
                </c:pt>
                <c:pt idx="13">
                  <c:v>0.05</c:v>
                </c:pt>
                <c:pt idx="14">
                  <c:v>4.9000000000000002E-2</c:v>
                </c:pt>
                <c:pt idx="15">
                  <c:v>4.7E-2</c:v>
                </c:pt>
                <c:pt idx="16">
                  <c:v>4.7E-2</c:v>
                </c:pt>
                <c:pt idx="17">
                  <c:v>4.7E-2</c:v>
                </c:pt>
                <c:pt idx="18">
                  <c:v>4.5999999999999999E-2</c:v>
                </c:pt>
                <c:pt idx="19">
                  <c:v>4.4000000000000004E-2</c:v>
                </c:pt>
                <c:pt idx="20">
                  <c:v>4.4000000000000004E-2</c:v>
                </c:pt>
                <c:pt idx="21">
                  <c:v>4.4000000000000004E-2</c:v>
                </c:pt>
                <c:pt idx="22">
                  <c:v>4.2999999999999997E-2</c:v>
                </c:pt>
                <c:pt idx="23">
                  <c:v>4.2999999999999997E-2</c:v>
                </c:pt>
                <c:pt idx="24">
                  <c:v>4.4000000000000004E-2</c:v>
                </c:pt>
                <c:pt idx="25">
                  <c:v>4.2999999999999997E-2</c:v>
                </c:pt>
                <c:pt idx="26">
                  <c:v>4.2000000000000003E-2</c:v>
                </c:pt>
                <c:pt idx="27">
                  <c:v>4.2000000000000003E-2</c:v>
                </c:pt>
                <c:pt idx="28">
                  <c:v>4.0999999999999995E-2</c:v>
                </c:pt>
                <c:pt idx="29">
                  <c:v>0.04</c:v>
                </c:pt>
                <c:pt idx="30">
                  <c:v>4.0999999999999995E-2</c:v>
                </c:pt>
                <c:pt idx="31">
                  <c:v>0.04</c:v>
                </c:pt>
                <c:pt idx="32">
                  <c:v>0.04</c:v>
                </c:pt>
                <c:pt idx="33">
                  <c:v>3.7999999999999999E-2</c:v>
                </c:pt>
                <c:pt idx="34">
                  <c:v>0.04</c:v>
                </c:pt>
                <c:pt idx="35">
                  <c:v>3.7999999999999999E-2</c:v>
                </c:pt>
                <c:pt idx="36">
                  <c:v>3.7999999999999999E-2</c:v>
                </c:pt>
                <c:pt idx="37">
                  <c:v>3.7000000000000005E-2</c:v>
                </c:pt>
                <c:pt idx="38">
                  <c:v>3.7999999999999999E-2</c:v>
                </c:pt>
                <c:pt idx="39">
                  <c:v>3.7999999999999999E-2</c:v>
                </c:pt>
                <c:pt idx="40">
                  <c:v>3.9E-2</c:v>
                </c:pt>
                <c:pt idx="41">
                  <c:v>0.04</c:v>
                </c:pt>
                <c:pt idx="42">
                  <c:v>3.7999999999999999E-2</c:v>
                </c:pt>
                <c:pt idx="43">
                  <c:v>3.7999999999999999E-2</c:v>
                </c:pt>
                <c:pt idx="44">
                  <c:v>3.7000000000000005E-2</c:v>
                </c:pt>
                <c:pt idx="45">
                  <c:v>3.6000000000000004E-2</c:v>
                </c:pt>
                <c:pt idx="46">
                  <c:v>3.6000000000000004E-2</c:v>
                </c:pt>
                <c:pt idx="47">
                  <c:v>3.7000000000000005E-2</c:v>
                </c:pt>
                <c:pt idx="48">
                  <c:v>3.6000000000000004E-2</c:v>
                </c:pt>
                <c:pt idx="49">
                  <c:v>3.5000000000000003E-2</c:v>
                </c:pt>
                <c:pt idx="50">
                  <c:v>3.6000000000000004E-2</c:v>
                </c:pt>
                <c:pt idx="51">
                  <c:v>3.6000000000000004E-2</c:v>
                </c:pt>
                <c:pt idx="52">
                  <c:v>3.6000000000000004E-2</c:v>
                </c:pt>
                <c:pt idx="53">
                  <c:v>3.6000000000000004E-2</c:v>
                </c:pt>
                <c:pt idx="54">
                  <c:v>3.5000000000000003E-2</c:v>
                </c:pt>
                <c:pt idx="55">
                  <c:v>4.4000000000000004E-2</c:v>
                </c:pt>
                <c:pt idx="56">
                  <c:v>0.14800000000000002</c:v>
                </c:pt>
                <c:pt idx="57">
                  <c:v>0.13200000000000001</c:v>
                </c:pt>
                <c:pt idx="58">
                  <c:v>0.11</c:v>
                </c:pt>
                <c:pt idx="59">
                  <c:v>0.10199999999999999</c:v>
                </c:pt>
                <c:pt idx="60">
                  <c:v>8.4000000000000005E-2</c:v>
                </c:pt>
                <c:pt idx="61">
                  <c:v>7.8E-2</c:v>
                </c:pt>
                <c:pt idx="62">
                  <c:v>6.9000000000000006E-2</c:v>
                </c:pt>
                <c:pt idx="63">
                  <c:v>6.7000000000000004E-2</c:v>
                </c:pt>
                <c:pt idx="64">
                  <c:v>6.7000000000000004E-2</c:v>
                </c:pt>
                <c:pt idx="65">
                  <c:v>6.4000000000000001E-2</c:v>
                </c:pt>
                <c:pt idx="66">
                  <c:v>6.2E-2</c:v>
                </c:pt>
                <c:pt idx="67">
                  <c:v>6.0999999999999999E-2</c:v>
                </c:pt>
                <c:pt idx="68">
                  <c:v>6.0999999999999999E-2</c:v>
                </c:pt>
                <c:pt idx="69">
                  <c:v>5.7999999999999996E-2</c:v>
                </c:pt>
                <c:pt idx="70">
                  <c:v>5.9000000000000004E-2</c:v>
                </c:pt>
                <c:pt idx="71">
                  <c:v>5.4000000000000006E-2</c:v>
                </c:pt>
                <c:pt idx="72">
                  <c:v>5.0999999999999997E-2</c:v>
                </c:pt>
                <c:pt idx="73">
                  <c:v>4.7E-2</c:v>
                </c:pt>
                <c:pt idx="74">
                  <c:v>4.4999999999999998E-2</c:v>
                </c:pt>
                <c:pt idx="75">
                  <c:v>4.2000000000000003E-2</c:v>
                </c:pt>
                <c:pt idx="76">
                  <c:v>3.9E-2</c:v>
                </c:pt>
                <c:pt idx="77">
                  <c:v>0.04</c:v>
                </c:pt>
                <c:pt idx="78">
                  <c:v>3.7999999999999999E-2</c:v>
                </c:pt>
                <c:pt idx="79">
                  <c:v>3.7000000000000005E-2</c:v>
                </c:pt>
                <c:pt idx="80">
                  <c:v>3.7000000000000005E-2</c:v>
                </c:pt>
                <c:pt idx="81">
                  <c:v>3.6000000000000004E-2</c:v>
                </c:pt>
                <c:pt idx="82">
                  <c:v>3.6000000000000004E-2</c:v>
                </c:pt>
                <c:pt idx="83">
                  <c:v>3.5000000000000003E-2</c:v>
                </c:pt>
                <c:pt idx="84">
                  <c:v>3.6000000000000004E-2</c:v>
                </c:pt>
                <c:pt idx="85">
                  <c:v>3.5000000000000003E-2</c:v>
                </c:pt>
                <c:pt idx="86">
                  <c:v>3.6000000000000004E-2</c:v>
                </c:pt>
                <c:pt idx="87">
                  <c:v>3.6000000000000004E-2</c:v>
                </c:pt>
                <c:pt idx="88">
                  <c:v>3.5000000000000003E-2</c:v>
                </c:pt>
                <c:pt idx="89">
                  <c:v>3.5000000000000003E-2</c:v>
                </c:pt>
                <c:pt idx="90">
                  <c:v>3.6000000000000004E-2</c:v>
                </c:pt>
                <c:pt idx="91">
                  <c:v>3.5000000000000003E-2</c:v>
                </c:pt>
                <c:pt idx="92">
                  <c:v>3.4000000000000002E-2</c:v>
                </c:pt>
                <c:pt idx="93">
                  <c:v>3.6000000000000004E-2</c:v>
                </c:pt>
                <c:pt idx="94">
                  <c:v>3.6000000000000004E-2</c:v>
                </c:pt>
                <c:pt idx="95">
                  <c:v>3.5000000000000003E-2</c:v>
                </c:pt>
                <c:pt idx="96">
                  <c:v>3.7000000000000005E-2</c:v>
                </c:pt>
                <c:pt idx="97">
                  <c:v>3.7999999999999999E-2</c:v>
                </c:pt>
                <c:pt idx="98">
                  <c:v>3.9E-2</c:v>
                </c:pt>
                <c:pt idx="99">
                  <c:v>3.7000000000000005E-2</c:v>
                </c:pt>
                <c:pt idx="100">
                  <c:v>3.7999999999999999E-2</c:v>
                </c:pt>
                <c:pt idx="101">
                  <c:v>3.7000000000000005E-2</c:v>
                </c:pt>
                <c:pt idx="102">
                  <c:v>3.9E-2</c:v>
                </c:pt>
                <c:pt idx="103">
                  <c:v>3.9E-2</c:v>
                </c:pt>
                <c:pt idx="104">
                  <c:v>3.9E-2</c:v>
                </c:pt>
                <c:pt idx="105">
                  <c:v>0.04</c:v>
                </c:pt>
                <c:pt idx="106">
                  <c:v>4.0999999999999995E-2</c:v>
                </c:pt>
                <c:pt idx="107">
                  <c:v>4.2000000000000003E-2</c:v>
                </c:pt>
                <c:pt idx="108">
                  <c:v>4.2000000000000003E-2</c:v>
                </c:pt>
                <c:pt idx="109">
                  <c:v>4.0999999999999995E-2</c:v>
                </c:pt>
                <c:pt idx="110">
                  <c:v>4.0999999999999995E-2</c:v>
                </c:pt>
                <c:pt idx="111">
                  <c:v>4.2000000000000003E-2</c:v>
                </c:pt>
                <c:pt idx="112">
                  <c:v>4.0999999999999995E-2</c:v>
                </c:pt>
                <c:pt idx="113">
                  <c:v>0.04</c:v>
                </c:pt>
                <c:pt idx="114">
                  <c:v>4.0999999999999995E-2</c:v>
                </c:pt>
                <c:pt idx="115">
                  <c:v>4.2000000000000003E-2</c:v>
                </c:pt>
                <c:pt idx="116">
                  <c:v>4.2000000000000003E-2</c:v>
                </c:pt>
                <c:pt idx="117">
                  <c:v>4.2000000000000003E-2</c:v>
                </c:pt>
                <c:pt idx="118">
                  <c:v>4.0999999999999995E-2</c:v>
                </c:pt>
                <c:pt idx="119">
                  <c:v>4.2000000000000003E-2</c:v>
                </c:pt>
                <c:pt idx="120">
                  <c:v>4.2999999999999997E-2</c:v>
                </c:pt>
              </c:numCache>
            </c:numRef>
          </c:val>
          <c:smooth val="0"/>
          <c:extLst>
            <c:ext xmlns:c16="http://schemas.microsoft.com/office/drawing/2014/chart" uri="{C3380CC4-5D6E-409C-BE32-E72D297353CC}">
              <c16:uniqueId val="{00000000-B40C-4433-8347-181A22E8FDCF}"/>
            </c:ext>
          </c:extLst>
        </c:ser>
        <c:ser>
          <c:idx val="2"/>
          <c:order val="1"/>
          <c:tx>
            <c:strRef>
              <c:f>'[HealthCare Ind with -MER-charts-and-graphs August 2025.xlsx]Unemployment rate, sa'!$D$6</c:f>
              <c:strCache>
                <c:ptCount val="1"/>
                <c:pt idx="0">
                  <c:v>Seattle</c:v>
                </c:pt>
              </c:strCache>
            </c:strRef>
          </c:tx>
          <c:spPr>
            <a:ln w="50800">
              <a:prstDash val="sysDash"/>
            </a:ln>
          </c:spPr>
          <c:marker>
            <c:symbol val="none"/>
          </c:marker>
          <c:cat>
            <c:numRef>
              <c:f>'[HealthCare Ind with -MER-charts-and-graphs August 2025.xlsx]Unemployment rate, sa'!$A$14:$A$134</c:f>
              <c:numCache>
                <c:formatCode>mmm\-yy</c:formatCode>
                <c:ptCount val="121"/>
                <c:pt idx="0">
                  <c:v>42217</c:v>
                </c:pt>
                <c:pt idx="1">
                  <c:v>42248</c:v>
                </c:pt>
                <c:pt idx="2">
                  <c:v>42278</c:v>
                </c:pt>
                <c:pt idx="3">
                  <c:v>42309</c:v>
                </c:pt>
                <c:pt idx="4">
                  <c:v>42339</c:v>
                </c:pt>
                <c:pt idx="5">
                  <c:v>42370</c:v>
                </c:pt>
                <c:pt idx="6">
                  <c:v>42401</c:v>
                </c:pt>
                <c:pt idx="7">
                  <c:v>42430</c:v>
                </c:pt>
                <c:pt idx="8">
                  <c:v>42461</c:v>
                </c:pt>
                <c:pt idx="9">
                  <c:v>42491</c:v>
                </c:pt>
                <c:pt idx="10">
                  <c:v>42522</c:v>
                </c:pt>
                <c:pt idx="11">
                  <c:v>42552</c:v>
                </c:pt>
                <c:pt idx="12">
                  <c:v>42583</c:v>
                </c:pt>
                <c:pt idx="13">
                  <c:v>42614</c:v>
                </c:pt>
                <c:pt idx="14">
                  <c:v>42644</c:v>
                </c:pt>
                <c:pt idx="15">
                  <c:v>42675</c:v>
                </c:pt>
                <c:pt idx="16">
                  <c:v>42705</c:v>
                </c:pt>
                <c:pt idx="17">
                  <c:v>42736</c:v>
                </c:pt>
                <c:pt idx="18">
                  <c:v>42767</c:v>
                </c:pt>
                <c:pt idx="19">
                  <c:v>42795</c:v>
                </c:pt>
                <c:pt idx="20">
                  <c:v>42826</c:v>
                </c:pt>
                <c:pt idx="21">
                  <c:v>42856</c:v>
                </c:pt>
                <c:pt idx="22">
                  <c:v>42887</c:v>
                </c:pt>
                <c:pt idx="23">
                  <c:v>42917</c:v>
                </c:pt>
                <c:pt idx="24">
                  <c:v>42948</c:v>
                </c:pt>
                <c:pt idx="25">
                  <c:v>42979</c:v>
                </c:pt>
                <c:pt idx="26">
                  <c:v>43009</c:v>
                </c:pt>
                <c:pt idx="27">
                  <c:v>43040</c:v>
                </c:pt>
                <c:pt idx="28">
                  <c:v>43070</c:v>
                </c:pt>
                <c:pt idx="29">
                  <c:v>43101</c:v>
                </c:pt>
                <c:pt idx="30">
                  <c:v>43132</c:v>
                </c:pt>
                <c:pt idx="31">
                  <c:v>43160</c:v>
                </c:pt>
                <c:pt idx="32">
                  <c:v>43191</c:v>
                </c:pt>
                <c:pt idx="33">
                  <c:v>43221</c:v>
                </c:pt>
                <c:pt idx="34">
                  <c:v>43252</c:v>
                </c:pt>
                <c:pt idx="35">
                  <c:v>43282</c:v>
                </c:pt>
                <c:pt idx="36">
                  <c:v>43313</c:v>
                </c:pt>
                <c:pt idx="37">
                  <c:v>43344</c:v>
                </c:pt>
                <c:pt idx="38">
                  <c:v>43374</c:v>
                </c:pt>
                <c:pt idx="39">
                  <c:v>43405</c:v>
                </c:pt>
                <c:pt idx="40">
                  <c:v>43435</c:v>
                </c:pt>
                <c:pt idx="41">
                  <c:v>43466</c:v>
                </c:pt>
                <c:pt idx="42">
                  <c:v>43497</c:v>
                </c:pt>
                <c:pt idx="43">
                  <c:v>43525</c:v>
                </c:pt>
                <c:pt idx="44">
                  <c:v>43556</c:v>
                </c:pt>
                <c:pt idx="45">
                  <c:v>43586</c:v>
                </c:pt>
                <c:pt idx="46">
                  <c:v>43617</c:v>
                </c:pt>
                <c:pt idx="47">
                  <c:v>43647</c:v>
                </c:pt>
                <c:pt idx="48">
                  <c:v>43678</c:v>
                </c:pt>
                <c:pt idx="49">
                  <c:v>43709</c:v>
                </c:pt>
                <c:pt idx="50">
                  <c:v>43739</c:v>
                </c:pt>
                <c:pt idx="51">
                  <c:v>43770</c:v>
                </c:pt>
                <c:pt idx="52">
                  <c:v>43800</c:v>
                </c:pt>
                <c:pt idx="53">
                  <c:v>43831</c:v>
                </c:pt>
                <c:pt idx="54">
                  <c:v>43862</c:v>
                </c:pt>
                <c:pt idx="55">
                  <c:v>43891</c:v>
                </c:pt>
                <c:pt idx="56">
                  <c:v>43922</c:v>
                </c:pt>
                <c:pt idx="57">
                  <c:v>43952</c:v>
                </c:pt>
                <c:pt idx="58">
                  <c:v>43983</c:v>
                </c:pt>
                <c:pt idx="59">
                  <c:v>44013</c:v>
                </c:pt>
                <c:pt idx="60">
                  <c:v>44044</c:v>
                </c:pt>
                <c:pt idx="61">
                  <c:v>44075</c:v>
                </c:pt>
                <c:pt idx="62">
                  <c:v>44105</c:v>
                </c:pt>
                <c:pt idx="63">
                  <c:v>44136</c:v>
                </c:pt>
                <c:pt idx="64">
                  <c:v>44166</c:v>
                </c:pt>
                <c:pt idx="65">
                  <c:v>44197</c:v>
                </c:pt>
                <c:pt idx="66">
                  <c:v>44228</c:v>
                </c:pt>
                <c:pt idx="67">
                  <c:v>44256</c:v>
                </c:pt>
                <c:pt idx="68">
                  <c:v>44287</c:v>
                </c:pt>
                <c:pt idx="69">
                  <c:v>44317</c:v>
                </c:pt>
                <c:pt idx="70">
                  <c:v>44348</c:v>
                </c:pt>
                <c:pt idx="71">
                  <c:v>44378</c:v>
                </c:pt>
                <c:pt idx="72">
                  <c:v>44409</c:v>
                </c:pt>
                <c:pt idx="73">
                  <c:v>44440</c:v>
                </c:pt>
                <c:pt idx="74">
                  <c:v>44470</c:v>
                </c:pt>
                <c:pt idx="75">
                  <c:v>44501</c:v>
                </c:pt>
                <c:pt idx="76">
                  <c:v>44531</c:v>
                </c:pt>
                <c:pt idx="77">
                  <c:v>44562</c:v>
                </c:pt>
                <c:pt idx="78">
                  <c:v>44593</c:v>
                </c:pt>
                <c:pt idx="79">
                  <c:v>44621</c:v>
                </c:pt>
                <c:pt idx="80">
                  <c:v>44652</c:v>
                </c:pt>
                <c:pt idx="81">
                  <c:v>44682</c:v>
                </c:pt>
                <c:pt idx="82">
                  <c:v>44713</c:v>
                </c:pt>
                <c:pt idx="83">
                  <c:v>44743</c:v>
                </c:pt>
                <c:pt idx="84">
                  <c:v>44774</c:v>
                </c:pt>
                <c:pt idx="85">
                  <c:v>44805</c:v>
                </c:pt>
                <c:pt idx="86">
                  <c:v>44835</c:v>
                </c:pt>
                <c:pt idx="87">
                  <c:v>44866</c:v>
                </c:pt>
                <c:pt idx="88">
                  <c:v>44896</c:v>
                </c:pt>
                <c:pt idx="89">
                  <c:v>44927</c:v>
                </c:pt>
                <c:pt idx="90">
                  <c:v>44958</c:v>
                </c:pt>
                <c:pt idx="91">
                  <c:v>44986</c:v>
                </c:pt>
                <c:pt idx="92">
                  <c:v>45017</c:v>
                </c:pt>
                <c:pt idx="93">
                  <c:v>45047</c:v>
                </c:pt>
                <c:pt idx="94">
                  <c:v>45078</c:v>
                </c:pt>
                <c:pt idx="95">
                  <c:v>45108</c:v>
                </c:pt>
                <c:pt idx="96">
                  <c:v>45139</c:v>
                </c:pt>
                <c:pt idx="97">
                  <c:v>45170</c:v>
                </c:pt>
                <c:pt idx="98">
                  <c:v>45200</c:v>
                </c:pt>
                <c:pt idx="99">
                  <c:v>45231</c:v>
                </c:pt>
                <c:pt idx="100">
                  <c:v>45261</c:v>
                </c:pt>
                <c:pt idx="101">
                  <c:v>45292</c:v>
                </c:pt>
                <c:pt idx="102">
                  <c:v>45323</c:v>
                </c:pt>
                <c:pt idx="103">
                  <c:v>45352</c:v>
                </c:pt>
                <c:pt idx="104">
                  <c:v>45383</c:v>
                </c:pt>
                <c:pt idx="105">
                  <c:v>45413</c:v>
                </c:pt>
                <c:pt idx="106">
                  <c:v>45444</c:v>
                </c:pt>
                <c:pt idx="107">
                  <c:v>45474</c:v>
                </c:pt>
                <c:pt idx="108">
                  <c:v>45505</c:v>
                </c:pt>
                <c:pt idx="109">
                  <c:v>45536</c:v>
                </c:pt>
                <c:pt idx="110">
                  <c:v>45566</c:v>
                </c:pt>
                <c:pt idx="111">
                  <c:v>45597</c:v>
                </c:pt>
                <c:pt idx="112">
                  <c:v>45627</c:v>
                </c:pt>
                <c:pt idx="113">
                  <c:v>45658</c:v>
                </c:pt>
                <c:pt idx="114">
                  <c:v>45689</c:v>
                </c:pt>
                <c:pt idx="115">
                  <c:v>45717</c:v>
                </c:pt>
                <c:pt idx="116">
                  <c:v>45748</c:v>
                </c:pt>
                <c:pt idx="117">
                  <c:v>45778</c:v>
                </c:pt>
                <c:pt idx="118">
                  <c:v>45809</c:v>
                </c:pt>
                <c:pt idx="119">
                  <c:v>45839</c:v>
                </c:pt>
                <c:pt idx="120">
                  <c:v>45870</c:v>
                </c:pt>
              </c:numCache>
            </c:numRef>
          </c:cat>
          <c:val>
            <c:numRef>
              <c:f>'[HealthCare Ind with -MER-charts-and-graphs August 2025.xlsx]Unemployment rate, sa'!$D$14:$D$134</c:f>
              <c:numCache>
                <c:formatCode>0.0%</c:formatCode>
                <c:ptCount val="121"/>
                <c:pt idx="0">
                  <c:v>4.4000000000000004E-2</c:v>
                </c:pt>
                <c:pt idx="1">
                  <c:v>4.4999999999999998E-2</c:v>
                </c:pt>
                <c:pt idx="2">
                  <c:v>4.5999999999999999E-2</c:v>
                </c:pt>
                <c:pt idx="3">
                  <c:v>4.5999999999999999E-2</c:v>
                </c:pt>
                <c:pt idx="4">
                  <c:v>4.5999999999999999E-2</c:v>
                </c:pt>
                <c:pt idx="5">
                  <c:v>4.5999999999999999E-2</c:v>
                </c:pt>
                <c:pt idx="6">
                  <c:v>4.4999999999999998E-2</c:v>
                </c:pt>
                <c:pt idx="7">
                  <c:v>4.4000000000000004E-2</c:v>
                </c:pt>
                <c:pt idx="8">
                  <c:v>4.2999999999999997E-2</c:v>
                </c:pt>
                <c:pt idx="9">
                  <c:v>4.2999999999999997E-2</c:v>
                </c:pt>
                <c:pt idx="10">
                  <c:v>4.2000000000000003E-2</c:v>
                </c:pt>
                <c:pt idx="11">
                  <c:v>4.0999999999999995E-2</c:v>
                </c:pt>
                <c:pt idx="12">
                  <c:v>4.0999999999999995E-2</c:v>
                </c:pt>
                <c:pt idx="13">
                  <c:v>0.04</c:v>
                </c:pt>
                <c:pt idx="14">
                  <c:v>0.04</c:v>
                </c:pt>
                <c:pt idx="15">
                  <c:v>0.04</c:v>
                </c:pt>
                <c:pt idx="16">
                  <c:v>3.9E-2</c:v>
                </c:pt>
                <c:pt idx="17">
                  <c:v>3.9E-2</c:v>
                </c:pt>
                <c:pt idx="18">
                  <c:v>3.9E-2</c:v>
                </c:pt>
                <c:pt idx="19">
                  <c:v>3.9E-2</c:v>
                </c:pt>
                <c:pt idx="20">
                  <c:v>0.04</c:v>
                </c:pt>
                <c:pt idx="21">
                  <c:v>0.04</c:v>
                </c:pt>
                <c:pt idx="22">
                  <c:v>0.04</c:v>
                </c:pt>
                <c:pt idx="23">
                  <c:v>0.04</c:v>
                </c:pt>
                <c:pt idx="24">
                  <c:v>0.04</c:v>
                </c:pt>
                <c:pt idx="25">
                  <c:v>3.9E-2</c:v>
                </c:pt>
                <c:pt idx="26">
                  <c:v>3.9E-2</c:v>
                </c:pt>
                <c:pt idx="27">
                  <c:v>3.7999999999999999E-2</c:v>
                </c:pt>
                <c:pt idx="28">
                  <c:v>3.7999999999999999E-2</c:v>
                </c:pt>
                <c:pt idx="29">
                  <c:v>3.7000000000000005E-2</c:v>
                </c:pt>
                <c:pt idx="30">
                  <c:v>3.7000000000000005E-2</c:v>
                </c:pt>
                <c:pt idx="31">
                  <c:v>3.6000000000000004E-2</c:v>
                </c:pt>
                <c:pt idx="32">
                  <c:v>3.5000000000000003E-2</c:v>
                </c:pt>
                <c:pt idx="33">
                  <c:v>3.4000000000000002E-2</c:v>
                </c:pt>
                <c:pt idx="34">
                  <c:v>3.4000000000000002E-2</c:v>
                </c:pt>
                <c:pt idx="35">
                  <c:v>3.4000000000000002E-2</c:v>
                </c:pt>
                <c:pt idx="36">
                  <c:v>3.4000000000000002E-2</c:v>
                </c:pt>
                <c:pt idx="37">
                  <c:v>3.5000000000000003E-2</c:v>
                </c:pt>
                <c:pt idx="38">
                  <c:v>3.5000000000000003E-2</c:v>
                </c:pt>
                <c:pt idx="39">
                  <c:v>3.6000000000000004E-2</c:v>
                </c:pt>
                <c:pt idx="40">
                  <c:v>3.6000000000000004E-2</c:v>
                </c:pt>
                <c:pt idx="41">
                  <c:v>3.6000000000000004E-2</c:v>
                </c:pt>
                <c:pt idx="42">
                  <c:v>3.5000000000000003E-2</c:v>
                </c:pt>
                <c:pt idx="43">
                  <c:v>3.4000000000000002E-2</c:v>
                </c:pt>
                <c:pt idx="44">
                  <c:v>3.2000000000000001E-2</c:v>
                </c:pt>
                <c:pt idx="45">
                  <c:v>0.03</c:v>
                </c:pt>
                <c:pt idx="46">
                  <c:v>2.8999999999999998E-2</c:v>
                </c:pt>
                <c:pt idx="47">
                  <c:v>2.7999999999999997E-2</c:v>
                </c:pt>
                <c:pt idx="48">
                  <c:v>2.7999999999999997E-2</c:v>
                </c:pt>
                <c:pt idx="49">
                  <c:v>2.7999999999999997E-2</c:v>
                </c:pt>
                <c:pt idx="50">
                  <c:v>2.7000000000000003E-2</c:v>
                </c:pt>
                <c:pt idx="51">
                  <c:v>2.7000000000000003E-2</c:v>
                </c:pt>
                <c:pt idx="52">
                  <c:v>2.6000000000000002E-2</c:v>
                </c:pt>
                <c:pt idx="53">
                  <c:v>2.7000000000000003E-2</c:v>
                </c:pt>
                <c:pt idx="54">
                  <c:v>2.7999999999999997E-2</c:v>
                </c:pt>
                <c:pt idx="55">
                  <c:v>6.7000000000000004E-2</c:v>
                </c:pt>
                <c:pt idx="56">
                  <c:v>0.182</c:v>
                </c:pt>
                <c:pt idx="57">
                  <c:v>0.14400000000000002</c:v>
                </c:pt>
                <c:pt idx="58">
                  <c:v>0.125</c:v>
                </c:pt>
                <c:pt idx="59">
                  <c:v>0.109</c:v>
                </c:pt>
                <c:pt idx="60">
                  <c:v>9.0999999999999998E-2</c:v>
                </c:pt>
                <c:pt idx="61">
                  <c:v>8.3000000000000004E-2</c:v>
                </c:pt>
                <c:pt idx="62">
                  <c:v>7.400000000000001E-2</c:v>
                </c:pt>
                <c:pt idx="63">
                  <c:v>6.9000000000000006E-2</c:v>
                </c:pt>
                <c:pt idx="64">
                  <c:v>6.6000000000000003E-2</c:v>
                </c:pt>
                <c:pt idx="65">
                  <c:v>6.4000000000000001E-2</c:v>
                </c:pt>
                <c:pt idx="66">
                  <c:v>0.06</c:v>
                </c:pt>
                <c:pt idx="67">
                  <c:v>5.7000000000000002E-2</c:v>
                </c:pt>
                <c:pt idx="68">
                  <c:v>5.5E-2</c:v>
                </c:pt>
                <c:pt idx="69">
                  <c:v>5.2999999999999999E-2</c:v>
                </c:pt>
                <c:pt idx="70">
                  <c:v>5.2000000000000005E-2</c:v>
                </c:pt>
                <c:pt idx="71">
                  <c:v>4.9000000000000002E-2</c:v>
                </c:pt>
                <c:pt idx="72">
                  <c:v>4.7E-2</c:v>
                </c:pt>
                <c:pt idx="73">
                  <c:v>4.4000000000000004E-2</c:v>
                </c:pt>
                <c:pt idx="74">
                  <c:v>4.0999999999999995E-2</c:v>
                </c:pt>
                <c:pt idx="75">
                  <c:v>3.9E-2</c:v>
                </c:pt>
                <c:pt idx="76">
                  <c:v>3.7000000000000005E-2</c:v>
                </c:pt>
                <c:pt idx="77">
                  <c:v>3.6000000000000004E-2</c:v>
                </c:pt>
                <c:pt idx="78">
                  <c:v>3.6000000000000004E-2</c:v>
                </c:pt>
                <c:pt idx="79">
                  <c:v>3.6000000000000004E-2</c:v>
                </c:pt>
                <c:pt idx="80">
                  <c:v>3.6000000000000004E-2</c:v>
                </c:pt>
                <c:pt idx="81">
                  <c:v>3.6000000000000004E-2</c:v>
                </c:pt>
                <c:pt idx="82">
                  <c:v>3.6000000000000004E-2</c:v>
                </c:pt>
                <c:pt idx="83">
                  <c:v>3.7000000000000005E-2</c:v>
                </c:pt>
                <c:pt idx="84">
                  <c:v>3.7999999999999999E-2</c:v>
                </c:pt>
                <c:pt idx="85">
                  <c:v>3.9E-2</c:v>
                </c:pt>
                <c:pt idx="86">
                  <c:v>0.04</c:v>
                </c:pt>
                <c:pt idx="87">
                  <c:v>0.04</c:v>
                </c:pt>
                <c:pt idx="88">
                  <c:v>3.9E-2</c:v>
                </c:pt>
                <c:pt idx="89">
                  <c:v>3.9E-2</c:v>
                </c:pt>
                <c:pt idx="90">
                  <c:v>3.9E-2</c:v>
                </c:pt>
                <c:pt idx="91">
                  <c:v>3.9E-2</c:v>
                </c:pt>
                <c:pt idx="92">
                  <c:v>3.9E-2</c:v>
                </c:pt>
                <c:pt idx="93">
                  <c:v>3.9E-2</c:v>
                </c:pt>
                <c:pt idx="94">
                  <c:v>3.9E-2</c:v>
                </c:pt>
                <c:pt idx="95">
                  <c:v>0.04</c:v>
                </c:pt>
                <c:pt idx="96">
                  <c:v>0.04</c:v>
                </c:pt>
                <c:pt idx="97">
                  <c:v>4.0999999999999995E-2</c:v>
                </c:pt>
                <c:pt idx="98">
                  <c:v>4.2000000000000003E-2</c:v>
                </c:pt>
                <c:pt idx="99">
                  <c:v>4.2999999999999997E-2</c:v>
                </c:pt>
                <c:pt idx="100">
                  <c:v>4.4000000000000004E-2</c:v>
                </c:pt>
                <c:pt idx="101">
                  <c:v>4.4000000000000004E-2</c:v>
                </c:pt>
                <c:pt idx="102">
                  <c:v>4.4000000000000004E-2</c:v>
                </c:pt>
                <c:pt idx="103">
                  <c:v>4.2999999999999997E-2</c:v>
                </c:pt>
                <c:pt idx="104">
                  <c:v>4.2999999999999997E-2</c:v>
                </c:pt>
                <c:pt idx="105">
                  <c:v>4.2999999999999997E-2</c:v>
                </c:pt>
                <c:pt idx="106">
                  <c:v>4.2000000000000003E-2</c:v>
                </c:pt>
                <c:pt idx="107">
                  <c:v>4.0999999999999995E-2</c:v>
                </c:pt>
                <c:pt idx="108">
                  <c:v>4.0999999999999995E-2</c:v>
                </c:pt>
                <c:pt idx="109">
                  <c:v>4.0999999999999995E-2</c:v>
                </c:pt>
                <c:pt idx="110">
                  <c:v>0.04</c:v>
                </c:pt>
                <c:pt idx="111">
                  <c:v>0.04</c:v>
                </c:pt>
                <c:pt idx="112">
                  <c:v>4.0999999999999995E-2</c:v>
                </c:pt>
                <c:pt idx="113">
                  <c:v>0.04</c:v>
                </c:pt>
                <c:pt idx="114">
                  <c:v>4.0999999999999995E-2</c:v>
                </c:pt>
                <c:pt idx="115">
                  <c:v>4.2000000000000003E-2</c:v>
                </c:pt>
                <c:pt idx="116">
                  <c:v>4.2999999999999997E-2</c:v>
                </c:pt>
                <c:pt idx="117">
                  <c:v>4.4000000000000004E-2</c:v>
                </c:pt>
                <c:pt idx="118">
                  <c:v>4.4000000000000004E-2</c:v>
                </c:pt>
                <c:pt idx="119">
                  <c:v>4.2999999999999997E-2</c:v>
                </c:pt>
                <c:pt idx="120">
                  <c:v>4.2999999999999997E-2</c:v>
                </c:pt>
              </c:numCache>
            </c:numRef>
          </c:val>
          <c:smooth val="0"/>
          <c:extLst>
            <c:ext xmlns:c16="http://schemas.microsoft.com/office/drawing/2014/chart" uri="{C3380CC4-5D6E-409C-BE32-E72D297353CC}">
              <c16:uniqueId val="{00000001-B40C-4433-8347-181A22E8FDCF}"/>
            </c:ext>
          </c:extLst>
        </c:ser>
        <c:ser>
          <c:idx val="0"/>
          <c:order val="2"/>
          <c:tx>
            <c:strRef>
              <c:f>'[HealthCare Ind with -MER-charts-and-graphs August 2025.xlsx]Unemployment rate, sa'!$B$6</c:f>
              <c:strCache>
                <c:ptCount val="1"/>
                <c:pt idx="0">
                  <c:v>Washington</c:v>
                </c:pt>
              </c:strCache>
            </c:strRef>
          </c:tx>
          <c:spPr>
            <a:ln w="50800">
              <a:solidFill>
                <a:srgbClr val="A24600"/>
              </a:solidFill>
              <a:prstDash val="solid"/>
            </a:ln>
          </c:spPr>
          <c:marker>
            <c:symbol val="none"/>
          </c:marker>
          <c:cat>
            <c:numRef>
              <c:f>'[HealthCare Ind with -MER-charts-and-graphs August 2025.xlsx]Unemployment rate, sa'!$A$14:$A$134</c:f>
              <c:numCache>
                <c:formatCode>mmm\-yy</c:formatCode>
                <c:ptCount val="121"/>
                <c:pt idx="0">
                  <c:v>42217</c:v>
                </c:pt>
                <c:pt idx="1">
                  <c:v>42248</c:v>
                </c:pt>
                <c:pt idx="2">
                  <c:v>42278</c:v>
                </c:pt>
                <c:pt idx="3">
                  <c:v>42309</c:v>
                </c:pt>
                <c:pt idx="4">
                  <c:v>42339</c:v>
                </c:pt>
                <c:pt idx="5">
                  <c:v>42370</c:v>
                </c:pt>
                <c:pt idx="6">
                  <c:v>42401</c:v>
                </c:pt>
                <c:pt idx="7">
                  <c:v>42430</c:v>
                </c:pt>
                <c:pt idx="8">
                  <c:v>42461</c:v>
                </c:pt>
                <c:pt idx="9">
                  <c:v>42491</c:v>
                </c:pt>
                <c:pt idx="10">
                  <c:v>42522</c:v>
                </c:pt>
                <c:pt idx="11">
                  <c:v>42552</c:v>
                </c:pt>
                <c:pt idx="12">
                  <c:v>42583</c:v>
                </c:pt>
                <c:pt idx="13">
                  <c:v>42614</c:v>
                </c:pt>
                <c:pt idx="14">
                  <c:v>42644</c:v>
                </c:pt>
                <c:pt idx="15">
                  <c:v>42675</c:v>
                </c:pt>
                <c:pt idx="16">
                  <c:v>42705</c:v>
                </c:pt>
                <c:pt idx="17">
                  <c:v>42736</c:v>
                </c:pt>
                <c:pt idx="18">
                  <c:v>42767</c:v>
                </c:pt>
                <c:pt idx="19">
                  <c:v>42795</c:v>
                </c:pt>
                <c:pt idx="20">
                  <c:v>42826</c:v>
                </c:pt>
                <c:pt idx="21">
                  <c:v>42856</c:v>
                </c:pt>
                <c:pt idx="22">
                  <c:v>42887</c:v>
                </c:pt>
                <c:pt idx="23">
                  <c:v>42917</c:v>
                </c:pt>
                <c:pt idx="24">
                  <c:v>42948</c:v>
                </c:pt>
                <c:pt idx="25">
                  <c:v>42979</c:v>
                </c:pt>
                <c:pt idx="26">
                  <c:v>43009</c:v>
                </c:pt>
                <c:pt idx="27">
                  <c:v>43040</c:v>
                </c:pt>
                <c:pt idx="28">
                  <c:v>43070</c:v>
                </c:pt>
                <c:pt idx="29">
                  <c:v>43101</c:v>
                </c:pt>
                <c:pt idx="30">
                  <c:v>43132</c:v>
                </c:pt>
                <c:pt idx="31">
                  <c:v>43160</c:v>
                </c:pt>
                <c:pt idx="32">
                  <c:v>43191</c:v>
                </c:pt>
                <c:pt idx="33">
                  <c:v>43221</c:v>
                </c:pt>
                <c:pt idx="34">
                  <c:v>43252</c:v>
                </c:pt>
                <c:pt idx="35">
                  <c:v>43282</c:v>
                </c:pt>
                <c:pt idx="36">
                  <c:v>43313</c:v>
                </c:pt>
                <c:pt idx="37">
                  <c:v>43344</c:v>
                </c:pt>
                <c:pt idx="38">
                  <c:v>43374</c:v>
                </c:pt>
                <c:pt idx="39">
                  <c:v>43405</c:v>
                </c:pt>
                <c:pt idx="40">
                  <c:v>43435</c:v>
                </c:pt>
                <c:pt idx="41">
                  <c:v>43466</c:v>
                </c:pt>
                <c:pt idx="42">
                  <c:v>43497</c:v>
                </c:pt>
                <c:pt idx="43">
                  <c:v>43525</c:v>
                </c:pt>
                <c:pt idx="44">
                  <c:v>43556</c:v>
                </c:pt>
                <c:pt idx="45">
                  <c:v>43586</c:v>
                </c:pt>
                <c:pt idx="46">
                  <c:v>43617</c:v>
                </c:pt>
                <c:pt idx="47">
                  <c:v>43647</c:v>
                </c:pt>
                <c:pt idx="48">
                  <c:v>43678</c:v>
                </c:pt>
                <c:pt idx="49">
                  <c:v>43709</c:v>
                </c:pt>
                <c:pt idx="50">
                  <c:v>43739</c:v>
                </c:pt>
                <c:pt idx="51">
                  <c:v>43770</c:v>
                </c:pt>
                <c:pt idx="52">
                  <c:v>43800</c:v>
                </c:pt>
                <c:pt idx="53">
                  <c:v>43831</c:v>
                </c:pt>
                <c:pt idx="54">
                  <c:v>43862</c:v>
                </c:pt>
                <c:pt idx="55">
                  <c:v>43891</c:v>
                </c:pt>
                <c:pt idx="56">
                  <c:v>43922</c:v>
                </c:pt>
                <c:pt idx="57">
                  <c:v>43952</c:v>
                </c:pt>
                <c:pt idx="58">
                  <c:v>43983</c:v>
                </c:pt>
                <c:pt idx="59">
                  <c:v>44013</c:v>
                </c:pt>
                <c:pt idx="60">
                  <c:v>44044</c:v>
                </c:pt>
                <c:pt idx="61">
                  <c:v>44075</c:v>
                </c:pt>
                <c:pt idx="62">
                  <c:v>44105</c:v>
                </c:pt>
                <c:pt idx="63">
                  <c:v>44136</c:v>
                </c:pt>
                <c:pt idx="64">
                  <c:v>44166</c:v>
                </c:pt>
                <c:pt idx="65">
                  <c:v>44197</c:v>
                </c:pt>
                <c:pt idx="66">
                  <c:v>44228</c:v>
                </c:pt>
                <c:pt idx="67">
                  <c:v>44256</c:v>
                </c:pt>
                <c:pt idx="68">
                  <c:v>44287</c:v>
                </c:pt>
                <c:pt idx="69">
                  <c:v>44317</c:v>
                </c:pt>
                <c:pt idx="70">
                  <c:v>44348</c:v>
                </c:pt>
                <c:pt idx="71">
                  <c:v>44378</c:v>
                </c:pt>
                <c:pt idx="72">
                  <c:v>44409</c:v>
                </c:pt>
                <c:pt idx="73">
                  <c:v>44440</c:v>
                </c:pt>
                <c:pt idx="74">
                  <c:v>44470</c:v>
                </c:pt>
                <c:pt idx="75">
                  <c:v>44501</c:v>
                </c:pt>
                <c:pt idx="76">
                  <c:v>44531</c:v>
                </c:pt>
                <c:pt idx="77">
                  <c:v>44562</c:v>
                </c:pt>
                <c:pt idx="78">
                  <c:v>44593</c:v>
                </c:pt>
                <c:pt idx="79">
                  <c:v>44621</c:v>
                </c:pt>
                <c:pt idx="80">
                  <c:v>44652</c:v>
                </c:pt>
                <c:pt idx="81">
                  <c:v>44682</c:v>
                </c:pt>
                <c:pt idx="82">
                  <c:v>44713</c:v>
                </c:pt>
                <c:pt idx="83">
                  <c:v>44743</c:v>
                </c:pt>
                <c:pt idx="84">
                  <c:v>44774</c:v>
                </c:pt>
                <c:pt idx="85">
                  <c:v>44805</c:v>
                </c:pt>
                <c:pt idx="86">
                  <c:v>44835</c:v>
                </c:pt>
                <c:pt idx="87">
                  <c:v>44866</c:v>
                </c:pt>
                <c:pt idx="88">
                  <c:v>44896</c:v>
                </c:pt>
                <c:pt idx="89">
                  <c:v>44927</c:v>
                </c:pt>
                <c:pt idx="90">
                  <c:v>44958</c:v>
                </c:pt>
                <c:pt idx="91">
                  <c:v>44986</c:v>
                </c:pt>
                <c:pt idx="92">
                  <c:v>45017</c:v>
                </c:pt>
                <c:pt idx="93">
                  <c:v>45047</c:v>
                </c:pt>
                <c:pt idx="94">
                  <c:v>45078</c:v>
                </c:pt>
                <c:pt idx="95">
                  <c:v>45108</c:v>
                </c:pt>
                <c:pt idx="96">
                  <c:v>45139</c:v>
                </c:pt>
                <c:pt idx="97">
                  <c:v>45170</c:v>
                </c:pt>
                <c:pt idx="98">
                  <c:v>45200</c:v>
                </c:pt>
                <c:pt idx="99">
                  <c:v>45231</c:v>
                </c:pt>
                <c:pt idx="100">
                  <c:v>45261</c:v>
                </c:pt>
                <c:pt idx="101">
                  <c:v>45292</c:v>
                </c:pt>
                <c:pt idx="102">
                  <c:v>45323</c:v>
                </c:pt>
                <c:pt idx="103">
                  <c:v>45352</c:v>
                </c:pt>
                <c:pt idx="104">
                  <c:v>45383</c:v>
                </c:pt>
                <c:pt idx="105">
                  <c:v>45413</c:v>
                </c:pt>
                <c:pt idx="106">
                  <c:v>45444</c:v>
                </c:pt>
                <c:pt idx="107">
                  <c:v>45474</c:v>
                </c:pt>
                <c:pt idx="108">
                  <c:v>45505</c:v>
                </c:pt>
                <c:pt idx="109">
                  <c:v>45536</c:v>
                </c:pt>
                <c:pt idx="110">
                  <c:v>45566</c:v>
                </c:pt>
                <c:pt idx="111">
                  <c:v>45597</c:v>
                </c:pt>
                <c:pt idx="112">
                  <c:v>45627</c:v>
                </c:pt>
                <c:pt idx="113">
                  <c:v>45658</c:v>
                </c:pt>
                <c:pt idx="114">
                  <c:v>45689</c:v>
                </c:pt>
                <c:pt idx="115">
                  <c:v>45717</c:v>
                </c:pt>
                <c:pt idx="116">
                  <c:v>45748</c:v>
                </c:pt>
                <c:pt idx="117">
                  <c:v>45778</c:v>
                </c:pt>
                <c:pt idx="118">
                  <c:v>45809</c:v>
                </c:pt>
                <c:pt idx="119">
                  <c:v>45839</c:v>
                </c:pt>
                <c:pt idx="120">
                  <c:v>45870</c:v>
                </c:pt>
              </c:numCache>
            </c:numRef>
          </c:cat>
          <c:val>
            <c:numRef>
              <c:f>'[HealthCare Ind with -MER-charts-and-graphs August 2025.xlsx]Unemployment rate, sa'!$B$14:$B$134</c:f>
              <c:numCache>
                <c:formatCode>0.0%</c:formatCode>
                <c:ptCount val="121"/>
                <c:pt idx="0">
                  <c:v>5.4000000000000006E-2</c:v>
                </c:pt>
                <c:pt idx="1">
                  <c:v>5.4000000000000006E-2</c:v>
                </c:pt>
                <c:pt idx="2">
                  <c:v>5.4000000000000006E-2</c:v>
                </c:pt>
                <c:pt idx="3">
                  <c:v>5.4000000000000006E-2</c:v>
                </c:pt>
                <c:pt idx="4">
                  <c:v>5.4000000000000006E-2</c:v>
                </c:pt>
                <c:pt idx="5">
                  <c:v>5.4000000000000006E-2</c:v>
                </c:pt>
                <c:pt idx="6">
                  <c:v>5.4000000000000006E-2</c:v>
                </c:pt>
                <c:pt idx="7">
                  <c:v>5.2999999999999999E-2</c:v>
                </c:pt>
                <c:pt idx="8">
                  <c:v>5.2999999999999999E-2</c:v>
                </c:pt>
                <c:pt idx="9">
                  <c:v>5.2999999999999999E-2</c:v>
                </c:pt>
                <c:pt idx="10">
                  <c:v>5.2999999999999999E-2</c:v>
                </c:pt>
                <c:pt idx="11">
                  <c:v>5.2000000000000005E-2</c:v>
                </c:pt>
                <c:pt idx="12">
                  <c:v>5.2000000000000005E-2</c:v>
                </c:pt>
                <c:pt idx="13">
                  <c:v>5.0999999999999997E-2</c:v>
                </c:pt>
                <c:pt idx="14">
                  <c:v>0.05</c:v>
                </c:pt>
                <c:pt idx="15">
                  <c:v>4.9000000000000002E-2</c:v>
                </c:pt>
                <c:pt idx="16">
                  <c:v>4.9000000000000002E-2</c:v>
                </c:pt>
                <c:pt idx="17">
                  <c:v>4.8000000000000001E-2</c:v>
                </c:pt>
                <c:pt idx="18">
                  <c:v>4.7E-2</c:v>
                </c:pt>
                <c:pt idx="19">
                  <c:v>4.7E-2</c:v>
                </c:pt>
                <c:pt idx="20">
                  <c:v>4.5999999999999999E-2</c:v>
                </c:pt>
                <c:pt idx="21">
                  <c:v>4.5999999999999999E-2</c:v>
                </c:pt>
                <c:pt idx="22">
                  <c:v>4.5999999999999999E-2</c:v>
                </c:pt>
                <c:pt idx="23">
                  <c:v>4.5999999999999999E-2</c:v>
                </c:pt>
                <c:pt idx="24">
                  <c:v>4.5999999999999999E-2</c:v>
                </c:pt>
                <c:pt idx="25">
                  <c:v>4.7E-2</c:v>
                </c:pt>
                <c:pt idx="26">
                  <c:v>4.7E-2</c:v>
                </c:pt>
                <c:pt idx="27">
                  <c:v>4.5999999999999999E-2</c:v>
                </c:pt>
                <c:pt idx="28">
                  <c:v>4.5999999999999999E-2</c:v>
                </c:pt>
                <c:pt idx="29">
                  <c:v>4.5999999999999999E-2</c:v>
                </c:pt>
                <c:pt idx="30">
                  <c:v>4.4999999999999998E-2</c:v>
                </c:pt>
                <c:pt idx="31">
                  <c:v>4.4999999999999998E-2</c:v>
                </c:pt>
                <c:pt idx="32">
                  <c:v>4.4000000000000004E-2</c:v>
                </c:pt>
                <c:pt idx="33">
                  <c:v>4.2999999999999997E-2</c:v>
                </c:pt>
                <c:pt idx="34">
                  <c:v>4.2999999999999997E-2</c:v>
                </c:pt>
                <c:pt idx="35">
                  <c:v>4.2000000000000003E-2</c:v>
                </c:pt>
                <c:pt idx="36">
                  <c:v>4.2000000000000003E-2</c:v>
                </c:pt>
                <c:pt idx="37">
                  <c:v>4.2999999999999997E-2</c:v>
                </c:pt>
                <c:pt idx="38">
                  <c:v>4.4000000000000004E-2</c:v>
                </c:pt>
                <c:pt idx="39">
                  <c:v>4.4999999999999998E-2</c:v>
                </c:pt>
                <c:pt idx="40">
                  <c:v>4.5999999999999999E-2</c:v>
                </c:pt>
                <c:pt idx="41">
                  <c:v>4.7E-2</c:v>
                </c:pt>
                <c:pt idx="42">
                  <c:v>4.5999999999999999E-2</c:v>
                </c:pt>
                <c:pt idx="43">
                  <c:v>4.5999999999999999E-2</c:v>
                </c:pt>
                <c:pt idx="44">
                  <c:v>4.4000000000000004E-2</c:v>
                </c:pt>
                <c:pt idx="45">
                  <c:v>4.2999999999999997E-2</c:v>
                </c:pt>
                <c:pt idx="46">
                  <c:v>4.2000000000000003E-2</c:v>
                </c:pt>
                <c:pt idx="47">
                  <c:v>4.0999999999999995E-2</c:v>
                </c:pt>
                <c:pt idx="48">
                  <c:v>0.04</c:v>
                </c:pt>
                <c:pt idx="49">
                  <c:v>3.9E-2</c:v>
                </c:pt>
                <c:pt idx="50">
                  <c:v>3.9E-2</c:v>
                </c:pt>
                <c:pt idx="51">
                  <c:v>3.7999999999999999E-2</c:v>
                </c:pt>
                <c:pt idx="52">
                  <c:v>3.7000000000000005E-2</c:v>
                </c:pt>
                <c:pt idx="53">
                  <c:v>3.6000000000000004E-2</c:v>
                </c:pt>
                <c:pt idx="54">
                  <c:v>3.7999999999999999E-2</c:v>
                </c:pt>
                <c:pt idx="55">
                  <c:v>0.06</c:v>
                </c:pt>
                <c:pt idx="56">
                  <c:v>0.17100000000000001</c:v>
                </c:pt>
                <c:pt idx="57">
                  <c:v>0.13600000000000001</c:v>
                </c:pt>
                <c:pt idx="58">
                  <c:v>0.11699999999999999</c:v>
                </c:pt>
                <c:pt idx="59">
                  <c:v>0.105</c:v>
                </c:pt>
                <c:pt idx="60">
                  <c:v>0.09</c:v>
                </c:pt>
                <c:pt idx="61">
                  <c:v>8.199999999999999E-2</c:v>
                </c:pt>
                <c:pt idx="62">
                  <c:v>7.2999999999999995E-2</c:v>
                </c:pt>
                <c:pt idx="63">
                  <c:v>6.9000000000000006E-2</c:v>
                </c:pt>
                <c:pt idx="64">
                  <c:v>6.7000000000000004E-2</c:v>
                </c:pt>
                <c:pt idx="65">
                  <c:v>6.4000000000000001E-2</c:v>
                </c:pt>
                <c:pt idx="66">
                  <c:v>6.2E-2</c:v>
                </c:pt>
                <c:pt idx="67">
                  <c:v>5.9000000000000004E-2</c:v>
                </c:pt>
                <c:pt idx="68">
                  <c:v>5.7000000000000002E-2</c:v>
                </c:pt>
                <c:pt idx="69">
                  <c:v>5.5E-2</c:v>
                </c:pt>
                <c:pt idx="70">
                  <c:v>5.2999999999999999E-2</c:v>
                </c:pt>
                <c:pt idx="71">
                  <c:v>5.0999999999999997E-2</c:v>
                </c:pt>
                <c:pt idx="72">
                  <c:v>4.9000000000000002E-2</c:v>
                </c:pt>
                <c:pt idx="73">
                  <c:v>4.7E-2</c:v>
                </c:pt>
                <c:pt idx="74">
                  <c:v>4.4000000000000004E-2</c:v>
                </c:pt>
                <c:pt idx="75">
                  <c:v>4.2000000000000003E-2</c:v>
                </c:pt>
                <c:pt idx="76">
                  <c:v>0.04</c:v>
                </c:pt>
                <c:pt idx="77">
                  <c:v>0.04</c:v>
                </c:pt>
                <c:pt idx="78">
                  <c:v>3.9E-2</c:v>
                </c:pt>
                <c:pt idx="79">
                  <c:v>3.9E-2</c:v>
                </c:pt>
                <c:pt idx="80">
                  <c:v>0.04</c:v>
                </c:pt>
                <c:pt idx="81">
                  <c:v>0.04</c:v>
                </c:pt>
                <c:pt idx="82">
                  <c:v>0.04</c:v>
                </c:pt>
                <c:pt idx="83">
                  <c:v>0.04</c:v>
                </c:pt>
                <c:pt idx="84">
                  <c:v>4.0999999999999995E-2</c:v>
                </c:pt>
                <c:pt idx="85">
                  <c:v>4.2000000000000003E-2</c:v>
                </c:pt>
                <c:pt idx="86">
                  <c:v>4.2000000000000003E-2</c:v>
                </c:pt>
                <c:pt idx="87">
                  <c:v>4.2000000000000003E-2</c:v>
                </c:pt>
                <c:pt idx="88">
                  <c:v>4.2000000000000003E-2</c:v>
                </c:pt>
                <c:pt idx="89">
                  <c:v>4.0999999999999995E-2</c:v>
                </c:pt>
                <c:pt idx="90">
                  <c:v>4.0999999999999995E-2</c:v>
                </c:pt>
                <c:pt idx="91">
                  <c:v>0.04</c:v>
                </c:pt>
                <c:pt idx="92">
                  <c:v>0.04</c:v>
                </c:pt>
                <c:pt idx="93">
                  <c:v>0.04</c:v>
                </c:pt>
                <c:pt idx="94">
                  <c:v>0.04</c:v>
                </c:pt>
                <c:pt idx="95">
                  <c:v>4.0999999999999995E-2</c:v>
                </c:pt>
                <c:pt idx="96">
                  <c:v>4.2000000000000003E-2</c:v>
                </c:pt>
                <c:pt idx="97">
                  <c:v>4.2999999999999997E-2</c:v>
                </c:pt>
                <c:pt idx="98">
                  <c:v>4.4999999999999998E-2</c:v>
                </c:pt>
                <c:pt idx="99">
                  <c:v>4.4999999999999998E-2</c:v>
                </c:pt>
                <c:pt idx="100">
                  <c:v>4.5999999999999999E-2</c:v>
                </c:pt>
                <c:pt idx="101">
                  <c:v>4.5999999999999999E-2</c:v>
                </c:pt>
                <c:pt idx="102">
                  <c:v>4.5999999999999999E-2</c:v>
                </c:pt>
                <c:pt idx="103">
                  <c:v>4.5999999999999999E-2</c:v>
                </c:pt>
                <c:pt idx="104">
                  <c:v>4.5999999999999999E-2</c:v>
                </c:pt>
                <c:pt idx="105">
                  <c:v>4.5999999999999999E-2</c:v>
                </c:pt>
                <c:pt idx="106">
                  <c:v>4.4999999999999998E-2</c:v>
                </c:pt>
                <c:pt idx="107">
                  <c:v>4.4999999999999998E-2</c:v>
                </c:pt>
                <c:pt idx="108">
                  <c:v>4.4999999999999998E-2</c:v>
                </c:pt>
                <c:pt idx="109">
                  <c:v>4.4000000000000004E-2</c:v>
                </c:pt>
                <c:pt idx="110">
                  <c:v>4.4000000000000004E-2</c:v>
                </c:pt>
                <c:pt idx="111">
                  <c:v>4.4000000000000004E-2</c:v>
                </c:pt>
                <c:pt idx="112">
                  <c:v>4.4000000000000004E-2</c:v>
                </c:pt>
                <c:pt idx="113">
                  <c:v>4.2999999999999997E-2</c:v>
                </c:pt>
                <c:pt idx="114">
                  <c:v>4.4000000000000004E-2</c:v>
                </c:pt>
                <c:pt idx="115">
                  <c:v>4.4000000000000004E-2</c:v>
                </c:pt>
                <c:pt idx="116">
                  <c:v>4.4000000000000004E-2</c:v>
                </c:pt>
                <c:pt idx="117">
                  <c:v>4.4999999999999998E-2</c:v>
                </c:pt>
                <c:pt idx="118">
                  <c:v>4.4999999999999998E-2</c:v>
                </c:pt>
                <c:pt idx="119">
                  <c:v>4.4999999999999998E-2</c:v>
                </c:pt>
                <c:pt idx="120">
                  <c:v>4.4999999999999998E-2</c:v>
                </c:pt>
              </c:numCache>
            </c:numRef>
          </c:val>
          <c:smooth val="0"/>
          <c:extLst>
            <c:ext xmlns:c16="http://schemas.microsoft.com/office/drawing/2014/chart" uri="{C3380CC4-5D6E-409C-BE32-E72D297353CC}">
              <c16:uniqueId val="{00000002-B40C-4433-8347-181A22E8FDCF}"/>
            </c:ext>
          </c:extLst>
        </c:ser>
        <c:dLbls>
          <c:showLegendKey val="0"/>
          <c:showVal val="0"/>
          <c:showCatName val="0"/>
          <c:showSerName val="0"/>
          <c:showPercent val="0"/>
          <c:showBubbleSize val="0"/>
        </c:dLbls>
        <c:smooth val="0"/>
        <c:axId val="156581248"/>
        <c:axId val="156591232"/>
      </c:lineChart>
      <c:dateAx>
        <c:axId val="156581248"/>
        <c:scaling>
          <c:orientation val="minMax"/>
        </c:scaling>
        <c:delete val="0"/>
        <c:axPos val="b"/>
        <c:numFmt formatCode="\ \ \ \ \ \ \ yyyy" sourceLinked="0"/>
        <c:majorTickMark val="cross"/>
        <c:minorTickMark val="in"/>
        <c:tickLblPos val="nextTo"/>
        <c:spPr>
          <a:noFill/>
          <a:ln w="9525">
            <a:solidFill>
              <a:srgbClr val="333333"/>
            </a:solidFill>
            <a:prstDash val="solid"/>
          </a:ln>
        </c:spPr>
        <c:txPr>
          <a:bodyPr rot="0" vert="horz"/>
          <a:lstStyle/>
          <a:p>
            <a:pPr>
              <a:defRPr/>
            </a:pPr>
            <a:endParaRPr lang="en-US"/>
          </a:p>
        </c:txPr>
        <c:crossAx val="156591232"/>
        <c:crossesAt val="0"/>
        <c:auto val="1"/>
        <c:lblOffset val="100"/>
        <c:baseTimeUnit val="months"/>
        <c:majorUnit val="12"/>
        <c:majorTimeUnit val="months"/>
        <c:minorUnit val="1"/>
        <c:minorTimeUnit val="months"/>
      </c:dateAx>
      <c:valAx>
        <c:axId val="156591232"/>
        <c:scaling>
          <c:orientation val="minMax"/>
          <c:min val="0"/>
        </c:scaling>
        <c:delete val="0"/>
        <c:axPos val="l"/>
        <c:majorGridlines>
          <c:spPr>
            <a:ln w="9525" cmpd="sng">
              <a:solidFill>
                <a:schemeClr val="tx1"/>
              </a:solidFill>
              <a:prstDash val="solid"/>
            </a:ln>
          </c:spPr>
        </c:majorGridlines>
        <c:title>
          <c:tx>
            <c:rich>
              <a:bodyPr rot="-5400000" vert="horz"/>
              <a:lstStyle/>
              <a:p>
                <a:pPr>
                  <a:defRPr/>
                </a:pPr>
                <a:r>
                  <a:rPr lang="en-US" dirty="0"/>
                  <a:t>Unemployment rate</a:t>
                </a:r>
              </a:p>
            </c:rich>
          </c:tx>
          <c:layout>
            <c:manualLayout>
              <c:xMode val="edge"/>
              <c:yMode val="edge"/>
              <c:x val="5.5252830401761764E-3"/>
              <c:y val="9.1919591987943666E-2"/>
            </c:manualLayout>
          </c:layout>
          <c:overlay val="0"/>
        </c:title>
        <c:numFmt formatCode="0%" sourceLinked="0"/>
        <c:majorTickMark val="out"/>
        <c:minorTickMark val="none"/>
        <c:tickLblPos val="nextTo"/>
        <c:spPr>
          <a:noFill/>
          <a:ln w="9525">
            <a:solidFill>
              <a:srgbClr val="000000"/>
            </a:solidFill>
            <a:prstDash val="solid"/>
          </a:ln>
        </c:spPr>
        <c:txPr>
          <a:bodyPr rot="0" vert="horz"/>
          <a:lstStyle/>
          <a:p>
            <a:pPr>
              <a:defRPr/>
            </a:pPr>
            <a:endParaRPr lang="en-US"/>
          </a:p>
        </c:txPr>
        <c:crossAx val="156581248"/>
        <c:crosses val="autoZero"/>
        <c:crossBetween val="midCat"/>
      </c:valAx>
      <c:spPr>
        <a:noFill/>
        <a:ln w="9525">
          <a:noFill/>
          <a:prstDash val="solid"/>
        </a:ln>
      </c:spPr>
    </c:plotArea>
    <c:legend>
      <c:legendPos val="r"/>
      <c:layout>
        <c:manualLayout>
          <c:xMode val="edge"/>
          <c:yMode val="edge"/>
          <c:x val="0.13367469437307661"/>
          <c:y val="0.10708569060018255"/>
          <c:w val="0.21881747084897935"/>
          <c:h val="0.36605155658053257"/>
        </c:manualLayout>
      </c:layout>
      <c:overlay val="0"/>
      <c:spPr>
        <a:solidFill>
          <a:srgbClr val="FFFFFF"/>
        </a:solidFill>
        <a:ln w="25400">
          <a:noFill/>
        </a:ln>
      </c:spPr>
    </c:legend>
    <c:plotVisOnly val="1"/>
    <c:dispBlanksAs val="gap"/>
    <c:showDLblsOverMax val="0"/>
  </c:chart>
  <c:spPr>
    <a:solidFill>
      <a:schemeClr val="bg1"/>
    </a:solidFill>
    <a:ln w="3175">
      <a:noFill/>
      <a:prstDash val="solid"/>
    </a:ln>
  </c:spPr>
  <c:txPr>
    <a:bodyPr/>
    <a:lstStyle/>
    <a:p>
      <a:pPr>
        <a:defRPr sz="1400" b="1" i="0" u="none" strike="noStrike" baseline="0">
          <a:solidFill>
            <a:srgbClr val="000000"/>
          </a:solidFill>
          <a:latin typeface="Arial Narrow" pitchFamily="34" charset="0"/>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Arial Narrow" panose="020B0606020202030204" pitchFamily="34" charset="0"/>
                <a:ea typeface="+mn-ea"/>
                <a:cs typeface="+mn-cs"/>
              </a:defRPr>
            </a:pPr>
            <a:r>
              <a:rPr lang="en-US" sz="1600" dirty="0"/>
              <a:t>Health care and social assistance employment by gender </a:t>
            </a:r>
          </a:p>
        </c:rich>
      </c:tx>
      <c:layout>
        <c:manualLayout>
          <c:xMode val="edge"/>
          <c:yMode val="edge"/>
          <c:x val="0.11281776777625641"/>
          <c:y val="2.8244918583466182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3557977161850066"/>
          <c:y val="0.18023505109883853"/>
          <c:w val="0.74047921128044192"/>
          <c:h val="0.67174244904349811"/>
        </c:manualLayout>
      </c:layout>
      <c:lineChart>
        <c:grouping val="standard"/>
        <c:varyColors val="0"/>
        <c:ser>
          <c:idx val="1"/>
          <c:order val="1"/>
          <c:tx>
            <c:strRef>
              <c:f>'[HealthCare Ind with -MER-charts-and-graphs August 2025-second save- acv x issues.xlsm]QWI Gender Share'!$F$12</c:f>
              <c:strCache>
                <c:ptCount val="1"/>
                <c:pt idx="0">
                  <c:v> Female </c:v>
                </c:pt>
              </c:strCache>
            </c:strRef>
          </c:tx>
          <c:spPr>
            <a:ln w="50800" cap="rnd">
              <a:solidFill>
                <a:srgbClr val="0D3455"/>
              </a:solidFill>
              <a:round/>
            </a:ln>
            <a:effectLst/>
          </c:spPr>
          <c:marker>
            <c:symbol val="none"/>
          </c:marker>
          <c:dLbls>
            <c:dLbl>
              <c:idx val="0"/>
              <c:layout>
                <c:manualLayout>
                  <c:x val="-4.6842331557294142E-2"/>
                  <c:y val="-0.13223138201229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85-489C-A07F-CE384F09F770}"/>
                </c:ext>
              </c:extLst>
            </c:dLbl>
            <c:dLbl>
              <c:idx val="10"/>
              <c:layout>
                <c:manualLayout>
                  <c:x val="-5.3027647167443348E-2"/>
                  <c:y val="-0.14401127661694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85-489C-A07F-CE384F09F77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D3455"/>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002060"/>
                </a:solidFill>
                <a:prstDash val="sysDot"/>
              </a:ln>
              <a:effectLst/>
            </c:spPr>
            <c:trendlineType val="linear"/>
            <c:dispRSqr val="0"/>
            <c:dispEq val="0"/>
          </c:trendline>
          <c:cat>
            <c:numRef>
              <c:f>'[HealthCare Ind with -MER-charts-and-graphs August 2025-second save- acv x issues.xlsm]QWI Gender Share'!$D$26:$D$36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'[HealthCare Ind with -MER-charts-and-graphs August 2025-second save- acv x issues.xlsm]QWI Gender Share'!$F$26:$F$36</c:f>
              <c:numCache>
                <c:formatCode>0.0%</c:formatCode>
                <c:ptCount val="11"/>
                <c:pt idx="0">
                  <c:v>0.67367976741876356</c:v>
                </c:pt>
                <c:pt idx="1">
                  <c:v>0.68768418341648418</c:v>
                </c:pt>
                <c:pt idx="2">
                  <c:v>0.63227568677894008</c:v>
                </c:pt>
                <c:pt idx="3">
                  <c:v>0.63509617351497882</c:v>
                </c:pt>
                <c:pt idx="4">
                  <c:v>0.63458472060126936</c:v>
                </c:pt>
                <c:pt idx="5">
                  <c:v>0.65340783404474956</c:v>
                </c:pt>
                <c:pt idx="6">
                  <c:v>0.67824099854392761</c:v>
                </c:pt>
                <c:pt idx="7">
                  <c:v>0.65911024736561008</c:v>
                </c:pt>
                <c:pt idx="8">
                  <c:v>0.63189023754322071</c:v>
                </c:pt>
                <c:pt idx="9">
                  <c:v>0.64695139358719156</c:v>
                </c:pt>
                <c:pt idx="10">
                  <c:v>0.65177555230372131</c:v>
                </c:pt>
              </c:numCache>
            </c:numRef>
          </c:val>
          <c:smooth val="0"/>
          <c:extLst>
            <c:ext xmlns:c16="http://schemas.microsoft.com/office/drawing/2014/chart" uri="{C3380CC4-5D6E-409C-BE32-E72D297353CC}">
              <c16:uniqueId val="{00000002-7385-489C-A07F-CE384F09F770}"/>
            </c:ext>
          </c:extLst>
        </c:ser>
        <c:dLbls>
          <c:showLegendKey val="0"/>
          <c:showVal val="0"/>
          <c:showCatName val="0"/>
          <c:showSerName val="0"/>
          <c:showPercent val="0"/>
          <c:showBubbleSize val="0"/>
        </c:dLbls>
        <c:marker val="1"/>
        <c:smooth val="0"/>
        <c:axId val="291997192"/>
        <c:axId val="291997552"/>
      </c:lineChart>
      <c:lineChart>
        <c:grouping val="standard"/>
        <c:varyColors val="0"/>
        <c:ser>
          <c:idx val="0"/>
          <c:order val="0"/>
          <c:tx>
            <c:strRef>
              <c:f>'[HealthCare Ind with -MER-charts-and-graphs August 2025-second save- acv x issues.xlsm]QWI Gender Share'!$E$12</c:f>
              <c:strCache>
                <c:ptCount val="1"/>
                <c:pt idx="0">
                  <c:v> Male </c:v>
                </c:pt>
              </c:strCache>
            </c:strRef>
          </c:tx>
          <c:spPr>
            <a:ln w="50800" cap="rnd">
              <a:solidFill>
                <a:srgbClr val="CC6600"/>
              </a:solidFill>
              <a:round/>
            </a:ln>
            <a:effectLst/>
          </c:spPr>
          <c:marker>
            <c:symbol val="none"/>
          </c:marker>
          <c:dLbls>
            <c:dLbl>
              <c:idx val="0"/>
              <c:layout>
                <c:manualLayout>
                  <c:x val="-2.5094106191407568E-2"/>
                  <c:y val="0.1190082438110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85-489C-A07F-CE384F09F770}"/>
                </c:ext>
              </c:extLst>
            </c:dLbl>
            <c:dLbl>
              <c:idx val="10"/>
              <c:layout>
                <c:manualLayout>
                  <c:x val="-3.3007636355851397E-2"/>
                  <c:y val="9.3854528438852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85-489C-A07F-CE384F09F77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66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CC6600"/>
                </a:solidFill>
                <a:prstDash val="sysDot"/>
              </a:ln>
              <a:effectLst/>
            </c:spPr>
            <c:trendlineType val="linear"/>
            <c:dispRSqr val="0"/>
            <c:dispEq val="0"/>
          </c:trendline>
          <c:cat>
            <c:numRef>
              <c:f>'[HealthCare Ind with -MER-charts-and-graphs August 2025-second save- acv x issues.xlsm]QWI Gender Share'!$D$26:$D$36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'[HealthCare Ind with -MER-charts-and-graphs August 2025-second save- acv x issues.xlsm]QWI Gender Share'!$E$26:$E$36</c:f>
              <c:numCache>
                <c:formatCode>0.0%</c:formatCode>
                <c:ptCount val="11"/>
                <c:pt idx="0">
                  <c:v>0.19627201892431179</c:v>
                </c:pt>
                <c:pt idx="1">
                  <c:v>0.20194365497389238</c:v>
                </c:pt>
                <c:pt idx="2">
                  <c:v>0.18932174856973916</c:v>
                </c:pt>
                <c:pt idx="3">
                  <c:v>0.18970933700241807</c:v>
                </c:pt>
                <c:pt idx="4">
                  <c:v>0.19007159664499421</c:v>
                </c:pt>
                <c:pt idx="5">
                  <c:v>0.19674414412938218</c:v>
                </c:pt>
                <c:pt idx="6">
                  <c:v>0.20653541390817257</c:v>
                </c:pt>
                <c:pt idx="7">
                  <c:v>0.20470565299769103</c:v>
                </c:pt>
                <c:pt idx="8">
                  <c:v>0.20035338665554228</c:v>
                </c:pt>
                <c:pt idx="9">
                  <c:v>0.2076536817529438</c:v>
                </c:pt>
                <c:pt idx="10">
                  <c:v>0.211290470093287</c:v>
                </c:pt>
              </c:numCache>
            </c:numRef>
          </c:val>
          <c:smooth val="0"/>
          <c:extLst>
            <c:ext xmlns:c16="http://schemas.microsoft.com/office/drawing/2014/chart" uri="{C3380CC4-5D6E-409C-BE32-E72D297353CC}">
              <c16:uniqueId val="{00000005-7385-489C-A07F-CE384F09F770}"/>
            </c:ext>
          </c:extLst>
        </c:ser>
        <c:dLbls>
          <c:showLegendKey val="0"/>
          <c:showVal val="0"/>
          <c:showCatName val="0"/>
          <c:showSerName val="0"/>
          <c:showPercent val="0"/>
          <c:showBubbleSize val="0"/>
        </c:dLbls>
        <c:marker val="1"/>
        <c:smooth val="0"/>
        <c:axId val="843640264"/>
        <c:axId val="843633784"/>
      </c:lineChart>
      <c:catAx>
        <c:axId val="29199719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291997552"/>
        <c:crosses val="autoZero"/>
        <c:auto val="1"/>
        <c:lblAlgn val="ctr"/>
        <c:lblOffset val="100"/>
        <c:noMultiLvlLbl val="0"/>
      </c:catAx>
      <c:valAx>
        <c:axId val="29199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r>
                  <a:rPr lang="en-US" dirty="0">
                    <a:solidFill>
                      <a:srgbClr val="003366"/>
                    </a:solidFill>
                  </a:rPr>
                  <a:t>Female</a:t>
                </a:r>
                <a:r>
                  <a:rPr lang="en-US" baseline="0" dirty="0">
                    <a:solidFill>
                      <a:srgbClr val="003366"/>
                    </a:solidFill>
                  </a:rPr>
                  <a:t> workforce</a:t>
                </a:r>
                <a:endParaRPr lang="en-US" dirty="0">
                  <a:solidFill>
                    <a:srgbClr val="003366"/>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D3455"/>
                </a:solidFill>
                <a:latin typeface="Arial Narrow" panose="020B0606020202030204" pitchFamily="34" charset="0"/>
                <a:ea typeface="+mn-ea"/>
                <a:cs typeface="+mn-cs"/>
              </a:defRPr>
            </a:pPr>
            <a:endParaRPr lang="en-US"/>
          </a:p>
        </c:txPr>
        <c:crossAx val="291997192"/>
        <c:crosses val="autoZero"/>
        <c:crossBetween val="between"/>
      </c:valAx>
      <c:valAx>
        <c:axId val="843633784"/>
        <c:scaling>
          <c:orientation val="minMax"/>
          <c:max val="0.28000000000000003"/>
          <c:min val="0.18000000000000002"/>
        </c:scaling>
        <c:delete val="0"/>
        <c:axPos val="r"/>
        <c:title>
          <c:tx>
            <c:rich>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r>
                  <a:rPr lang="en-US" dirty="0">
                    <a:solidFill>
                      <a:srgbClr val="CC6600"/>
                    </a:solidFill>
                  </a:rPr>
                  <a:t>Male workforce</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crossAx val="843640264"/>
        <c:crosses val="max"/>
        <c:crossBetween val="between"/>
      </c:valAx>
      <c:catAx>
        <c:axId val="843640264"/>
        <c:scaling>
          <c:orientation val="minMax"/>
        </c:scaling>
        <c:delete val="1"/>
        <c:axPos val="b"/>
        <c:numFmt formatCode="General" sourceLinked="1"/>
        <c:majorTickMark val="out"/>
        <c:minorTickMark val="none"/>
        <c:tickLblPos val="nextTo"/>
        <c:crossAx val="843633784"/>
        <c:auto val="1"/>
        <c:lblAlgn val="ctr"/>
        <c:lblOffset val="100"/>
        <c:noMultiLvlLbl val="0"/>
      </c:catAx>
      <c:spPr>
        <a:noFill/>
        <a:ln>
          <a:noFill/>
        </a:ln>
        <a:effectLst/>
      </c:spPr>
    </c:plotArea>
    <c:legend>
      <c:legendPos val="b"/>
      <c:layout>
        <c:manualLayout>
          <c:xMode val="edge"/>
          <c:yMode val="edge"/>
          <c:x val="0.24339479304097433"/>
          <c:y val="0.14434487801753587"/>
          <c:w val="0.5240969885289517"/>
          <c:h val="0.175777246783192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Arial Narrow" panose="020B0606020202030204" pitchFamily="34" charset="0"/>
                <a:ea typeface="+mn-ea"/>
                <a:cs typeface="+mn-cs"/>
              </a:defRPr>
            </a:pPr>
            <a:r>
              <a:rPr lang="en-US" dirty="0"/>
              <a:t>Total covered employment by gender </a:t>
            </a:r>
          </a:p>
        </c:rich>
      </c:tx>
      <c:layout>
        <c:manualLayout>
          <c:xMode val="edge"/>
          <c:yMode val="edge"/>
          <c:x val="0.24007090480012025"/>
          <c:y val="3.954288601685265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2184168350454688"/>
          <c:y val="0.18618783449100432"/>
          <c:w val="0.76298354113613542"/>
          <c:h val="0.6634851471760419"/>
        </c:manualLayout>
      </c:layout>
      <c:lineChart>
        <c:grouping val="standard"/>
        <c:varyColors val="0"/>
        <c:ser>
          <c:idx val="1"/>
          <c:order val="1"/>
          <c:tx>
            <c:strRef>
              <c:f>'[HealthCare Ind with -MER-charts-and-graphs August 2025-second save- acv x issues.xlsm]QWI Gender Share'!$P$12</c:f>
              <c:strCache>
                <c:ptCount val="1"/>
                <c:pt idx="0">
                  <c:v>Female</c:v>
                </c:pt>
              </c:strCache>
            </c:strRef>
          </c:tx>
          <c:spPr>
            <a:ln w="50800" cap="rnd">
              <a:solidFill>
                <a:srgbClr val="0D3455"/>
              </a:solidFill>
              <a:round/>
            </a:ln>
            <a:effectLst/>
          </c:spPr>
          <c:marker>
            <c:symbol val="none"/>
          </c:marker>
          <c:dLbls>
            <c:dLbl>
              <c:idx val="0"/>
              <c:layout>
                <c:manualLayout>
                  <c:x val="-3.6804689080731083E-2"/>
                  <c:y val="-0.1318681825803246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D3455"/>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00-4F60-8F5D-E77B037F8DAB}"/>
                </c:ext>
              </c:extLst>
            </c:dLbl>
            <c:dLbl>
              <c:idx val="10"/>
              <c:layout>
                <c:manualLayout>
                  <c:x val="-5.7329985530534526E-2"/>
                  <c:y val="0.2509678888635846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D3455"/>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00-4F60-8F5D-E77B037F8D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003366"/>
                </a:solidFill>
                <a:prstDash val="sysDot"/>
              </a:ln>
              <a:effectLst/>
            </c:spPr>
            <c:trendlineType val="linear"/>
            <c:dispRSqr val="0"/>
            <c:dispEq val="0"/>
          </c:trendline>
          <c:cat>
            <c:numRef>
              <c:f>'[HealthCare Ind with -MER-charts-and-graphs August 2025-second save- acv x issues.xlsm]QWI Gender Share'!$D$26:$D$36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'[HealthCare Ind with -MER-charts-and-graphs August 2025-second save- acv x issues.xlsm]QWI Gender Share'!$P$26:$P$36</c:f>
              <c:numCache>
                <c:formatCode>0.0%</c:formatCode>
                <c:ptCount val="11"/>
                <c:pt idx="0">
                  <c:v>0.41905339861648949</c:v>
                </c:pt>
                <c:pt idx="1">
                  <c:v>0.41759488194536287</c:v>
                </c:pt>
                <c:pt idx="2">
                  <c:v>0.41167503469658295</c:v>
                </c:pt>
                <c:pt idx="3">
                  <c:v>0.41412870732527934</c:v>
                </c:pt>
                <c:pt idx="4">
                  <c:v>0.41263495420207896</c:v>
                </c:pt>
                <c:pt idx="5">
                  <c:v>0.41608323897884308</c:v>
                </c:pt>
                <c:pt idx="6">
                  <c:v>0.41900162177226191</c:v>
                </c:pt>
                <c:pt idx="7">
                  <c:v>0.41374249949367758</c:v>
                </c:pt>
                <c:pt idx="8">
                  <c:v>0.41235179092256058</c:v>
                </c:pt>
                <c:pt idx="9">
                  <c:v>0.41987376941955179</c:v>
                </c:pt>
                <c:pt idx="10">
                  <c:v>0.42343816842257354</c:v>
                </c:pt>
              </c:numCache>
            </c:numRef>
          </c:val>
          <c:smooth val="0"/>
          <c:extLst>
            <c:ext xmlns:c16="http://schemas.microsoft.com/office/drawing/2014/chart" uri="{C3380CC4-5D6E-409C-BE32-E72D297353CC}">
              <c16:uniqueId val="{00000002-1E00-4F60-8F5D-E77B037F8DAB}"/>
            </c:ext>
          </c:extLst>
        </c:ser>
        <c:dLbls>
          <c:showLegendKey val="0"/>
          <c:showVal val="0"/>
          <c:showCatName val="0"/>
          <c:showSerName val="0"/>
          <c:showPercent val="0"/>
          <c:showBubbleSize val="0"/>
        </c:dLbls>
        <c:marker val="1"/>
        <c:smooth val="0"/>
        <c:axId val="291997192"/>
        <c:axId val="291997552"/>
      </c:lineChart>
      <c:lineChart>
        <c:grouping val="standard"/>
        <c:varyColors val="0"/>
        <c:ser>
          <c:idx val="0"/>
          <c:order val="0"/>
          <c:tx>
            <c:strRef>
              <c:f>'[HealthCare Ind with -MER-charts-and-graphs August 2025-second save- acv x issues.xlsm]QWI Gender Share'!$O$12</c:f>
              <c:strCache>
                <c:ptCount val="1"/>
                <c:pt idx="0">
                  <c:v>Male</c:v>
                </c:pt>
              </c:strCache>
            </c:strRef>
          </c:tx>
          <c:spPr>
            <a:ln w="50800" cap="rnd">
              <a:solidFill>
                <a:srgbClr val="CC6600"/>
              </a:solidFill>
              <a:round/>
            </a:ln>
            <a:effectLst/>
          </c:spPr>
          <c:marker>
            <c:symbol val="none"/>
          </c:marker>
          <c:dLbls>
            <c:dLbl>
              <c:idx val="0"/>
              <c:layout>
                <c:manualLayout>
                  <c:x val="-2.5094106191407568E-2"/>
                  <c:y val="0.1221001690558560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66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00-4F60-8F5D-E77B037F8DAB}"/>
                </c:ext>
              </c:extLst>
            </c:dLbl>
            <c:dLbl>
              <c:idx val="10"/>
              <c:layout>
                <c:manualLayout>
                  <c:x val="-6.0126412277750209E-2"/>
                  <c:y val="-8.302805098496925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66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00-4F60-8F5D-E77B037F8D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CC6600"/>
                </a:solidFill>
                <a:prstDash val="sysDot"/>
              </a:ln>
              <a:effectLst/>
            </c:spPr>
            <c:trendlineType val="linear"/>
            <c:dispRSqr val="0"/>
            <c:dispEq val="0"/>
          </c:trendline>
          <c:cat>
            <c:numRef>
              <c:f>'[HealthCare Ind with -MER-charts-and-graphs August 2025-second save- acv x issues.xlsm]QWI Gender Share'!$D$26:$D$36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'[HealthCare Ind with -MER-charts-and-graphs August 2025-second save- acv x issues.xlsm]QWI Gender Share'!$O$26:$O$36</c:f>
              <c:numCache>
                <c:formatCode>0.0%</c:formatCode>
                <c:ptCount val="11"/>
                <c:pt idx="0">
                  <c:v>0.4390267062080549</c:v>
                </c:pt>
                <c:pt idx="1">
                  <c:v>0.43976701297478599</c:v>
                </c:pt>
                <c:pt idx="2">
                  <c:v>0.44100150108211039</c:v>
                </c:pt>
                <c:pt idx="3">
                  <c:v>0.44274634225363801</c:v>
                </c:pt>
                <c:pt idx="4">
                  <c:v>0.43901542253255937</c:v>
                </c:pt>
                <c:pt idx="5">
                  <c:v>0.43776674406933325</c:v>
                </c:pt>
                <c:pt idx="6">
                  <c:v>0.44750908794032468</c:v>
                </c:pt>
                <c:pt idx="7">
                  <c:v>0.44040205129918297</c:v>
                </c:pt>
                <c:pt idx="8">
                  <c:v>0.4396694671363347</c:v>
                </c:pt>
                <c:pt idx="9">
                  <c:v>0.44577535652591976</c:v>
                </c:pt>
                <c:pt idx="10">
                  <c:v>0.44907239581290243</c:v>
                </c:pt>
              </c:numCache>
            </c:numRef>
          </c:val>
          <c:smooth val="0"/>
          <c:extLst>
            <c:ext xmlns:c16="http://schemas.microsoft.com/office/drawing/2014/chart" uri="{C3380CC4-5D6E-409C-BE32-E72D297353CC}">
              <c16:uniqueId val="{00000005-1E00-4F60-8F5D-E77B037F8DAB}"/>
            </c:ext>
          </c:extLst>
        </c:ser>
        <c:dLbls>
          <c:showLegendKey val="0"/>
          <c:showVal val="0"/>
          <c:showCatName val="0"/>
          <c:showSerName val="0"/>
          <c:showPercent val="0"/>
          <c:showBubbleSize val="0"/>
        </c:dLbls>
        <c:marker val="1"/>
        <c:smooth val="0"/>
        <c:axId val="913214616"/>
        <c:axId val="913214256"/>
      </c:lineChart>
      <c:catAx>
        <c:axId val="29199719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291997552"/>
        <c:crosses val="autoZero"/>
        <c:auto val="1"/>
        <c:lblAlgn val="ctr"/>
        <c:lblOffset val="100"/>
        <c:noMultiLvlLbl val="0"/>
      </c:catAx>
      <c:valAx>
        <c:axId val="291997552"/>
        <c:scaling>
          <c:orientation val="minMax"/>
          <c:min val="0.41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r>
                  <a:rPr lang="en-US" dirty="0">
                    <a:solidFill>
                      <a:srgbClr val="003366"/>
                    </a:solidFill>
                  </a:rPr>
                  <a:t>Female workforce</a:t>
                </a:r>
                <a:r>
                  <a:rPr lang="en-US" baseline="0" dirty="0">
                    <a:solidFill>
                      <a:srgbClr val="003366"/>
                    </a:solidFill>
                  </a:rPr>
                  <a:t> </a:t>
                </a:r>
                <a:endParaRPr lang="en-US" dirty="0">
                  <a:solidFill>
                    <a:srgbClr val="003366"/>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1400" b="1" i="0" u="none" strike="noStrike" kern="1200" baseline="0">
                <a:solidFill>
                  <a:srgbClr val="0D3455"/>
                </a:solidFill>
                <a:latin typeface="Arial Narrow" panose="020B0606020202030204" pitchFamily="34" charset="0"/>
                <a:ea typeface="+mn-ea"/>
                <a:cs typeface="+mn-cs"/>
              </a:defRPr>
            </a:pPr>
            <a:endParaRPr lang="en-US"/>
          </a:p>
        </c:txPr>
        <c:crossAx val="291997192"/>
        <c:crosses val="autoZero"/>
        <c:crossBetween val="between"/>
      </c:valAx>
      <c:valAx>
        <c:axId val="913214256"/>
        <c:scaling>
          <c:orientation val="minMax"/>
          <c:min val="0.43500000000000005"/>
        </c:scaling>
        <c:delete val="0"/>
        <c:axPos val="r"/>
        <c:title>
          <c:tx>
            <c:rich>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r>
                  <a:rPr lang="en-US" dirty="0">
                    <a:solidFill>
                      <a:srgbClr val="CC6600"/>
                    </a:solidFill>
                  </a:rPr>
                  <a:t>Male workforce</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crossAx val="913214616"/>
        <c:crosses val="max"/>
        <c:crossBetween val="between"/>
      </c:valAx>
      <c:catAx>
        <c:axId val="913214616"/>
        <c:scaling>
          <c:orientation val="minMax"/>
        </c:scaling>
        <c:delete val="1"/>
        <c:axPos val="b"/>
        <c:numFmt formatCode="General" sourceLinked="1"/>
        <c:majorTickMark val="out"/>
        <c:minorTickMark val="none"/>
        <c:tickLblPos val="nextTo"/>
        <c:crossAx val="913214256"/>
        <c:crosses val="autoZero"/>
        <c:auto val="1"/>
        <c:lblAlgn val="ctr"/>
        <c:lblOffset val="100"/>
        <c:noMultiLvlLbl val="0"/>
      </c:catAx>
      <c:spPr>
        <a:noFill/>
        <a:ln>
          <a:noFill/>
        </a:ln>
        <a:effectLst/>
      </c:spPr>
    </c:plotArea>
    <c:legend>
      <c:legendPos val="b"/>
      <c:layout>
        <c:manualLayout>
          <c:xMode val="edge"/>
          <c:yMode val="edge"/>
          <c:x val="0.21950366356226722"/>
          <c:y val="0.19188218799817813"/>
          <c:w val="0.49579363591997122"/>
          <c:h val="0.1777023492655431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33911352356428"/>
          <c:y val="7.2738236909008977E-2"/>
          <c:w val="0.8052535521525841"/>
          <c:h val="0.81352446168580861"/>
        </c:manualLayout>
      </c:layout>
      <c:barChart>
        <c:barDir val="col"/>
        <c:grouping val="clustered"/>
        <c:varyColors val="0"/>
        <c:ser>
          <c:idx val="0"/>
          <c:order val="0"/>
          <c:tx>
            <c:strRef>
              <c:f>'[HealthCare Ind with -MER-charts-and-graphs August 2025.xlsx]Employment change'!$B$6</c:f>
              <c:strCache>
                <c:ptCount val="1"/>
                <c:pt idx="0">
                  <c:v>Monthly change</c:v>
                </c:pt>
              </c:strCache>
            </c:strRef>
          </c:tx>
          <c:spPr>
            <a:solidFill>
              <a:srgbClr val="0D3455"/>
            </a:solidFill>
            <a:ln w="12700">
              <a:noFill/>
              <a:prstDash val="solid"/>
            </a:ln>
          </c:spPr>
          <c:invertIfNegative val="0"/>
          <c:dLbls>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0D-4845-B3DB-F3F9769DD74E}"/>
                </c:ext>
              </c:extLst>
            </c:dLbl>
            <c:dLbl>
              <c:idx val="5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D-4845-B3DB-F3F9769DD74E}"/>
                </c:ext>
              </c:extLst>
            </c:dLbl>
            <c:dLbl>
              <c:idx val="5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D-4845-B3DB-F3F9769DD74E}"/>
                </c:ext>
              </c:extLst>
            </c:dLbl>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0D-4845-B3DB-F3F9769DD7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'[HealthCare Ind with -MER-charts-and-graphs August 2025.xlsx]Employment change'!$A$74:$A$134</c:f>
              <c:numCache>
                <c:formatCode>mmm\-yy</c:formatCode>
                <c:ptCount val="61"/>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pt idx="25">
                  <c:v>44805</c:v>
                </c:pt>
                <c:pt idx="26">
                  <c:v>44835</c:v>
                </c:pt>
                <c:pt idx="27">
                  <c:v>44866</c:v>
                </c:pt>
                <c:pt idx="28">
                  <c:v>44896</c:v>
                </c:pt>
                <c:pt idx="29">
                  <c:v>44927</c:v>
                </c:pt>
                <c:pt idx="30">
                  <c:v>44958</c:v>
                </c:pt>
                <c:pt idx="31">
                  <c:v>44986</c:v>
                </c:pt>
                <c:pt idx="32">
                  <c:v>45017</c:v>
                </c:pt>
                <c:pt idx="33">
                  <c:v>45047</c:v>
                </c:pt>
                <c:pt idx="34">
                  <c:v>45078</c:v>
                </c:pt>
                <c:pt idx="35">
                  <c:v>45108</c:v>
                </c:pt>
                <c:pt idx="36">
                  <c:v>45139</c:v>
                </c:pt>
                <c:pt idx="37">
                  <c:v>45170</c:v>
                </c:pt>
                <c:pt idx="38">
                  <c:v>45200</c:v>
                </c:pt>
                <c:pt idx="39">
                  <c:v>45231</c:v>
                </c:pt>
                <c:pt idx="40">
                  <c:v>45261</c:v>
                </c:pt>
                <c:pt idx="41">
                  <c:v>45292</c:v>
                </c:pt>
                <c:pt idx="42">
                  <c:v>45323</c:v>
                </c:pt>
                <c:pt idx="43">
                  <c:v>45352</c:v>
                </c:pt>
                <c:pt idx="44">
                  <c:v>45383</c:v>
                </c:pt>
                <c:pt idx="45">
                  <c:v>45413</c:v>
                </c:pt>
                <c:pt idx="46">
                  <c:v>45444</c:v>
                </c:pt>
                <c:pt idx="47">
                  <c:v>45474</c:v>
                </c:pt>
                <c:pt idx="48">
                  <c:v>45505</c:v>
                </c:pt>
                <c:pt idx="49">
                  <c:v>45536</c:v>
                </c:pt>
                <c:pt idx="50">
                  <c:v>45566</c:v>
                </c:pt>
                <c:pt idx="51">
                  <c:v>45597</c:v>
                </c:pt>
                <c:pt idx="52">
                  <c:v>45627</c:v>
                </c:pt>
                <c:pt idx="53">
                  <c:v>45658</c:v>
                </c:pt>
                <c:pt idx="54">
                  <c:v>45689</c:v>
                </c:pt>
                <c:pt idx="55">
                  <c:v>45717</c:v>
                </c:pt>
                <c:pt idx="56">
                  <c:v>45748</c:v>
                </c:pt>
                <c:pt idx="57">
                  <c:v>45778</c:v>
                </c:pt>
                <c:pt idx="58">
                  <c:v>45809</c:v>
                </c:pt>
                <c:pt idx="59">
                  <c:v>45839</c:v>
                </c:pt>
                <c:pt idx="60">
                  <c:v>45870</c:v>
                </c:pt>
              </c:numCache>
            </c:numRef>
          </c:cat>
          <c:val>
            <c:numRef>
              <c:f>'[HealthCare Ind with -MER-charts-and-graphs August 2025.xlsx]Employment change'!$B$74:$B$134</c:f>
              <c:numCache>
                <c:formatCode>#,##0</c:formatCode>
                <c:ptCount val="61"/>
                <c:pt idx="0">
                  <c:v>31900</c:v>
                </c:pt>
                <c:pt idx="1">
                  <c:v>13100</c:v>
                </c:pt>
                <c:pt idx="2">
                  <c:v>6600</c:v>
                </c:pt>
                <c:pt idx="3">
                  <c:v>6300</c:v>
                </c:pt>
                <c:pt idx="4">
                  <c:v>-13800</c:v>
                </c:pt>
                <c:pt idx="5">
                  <c:v>300</c:v>
                </c:pt>
                <c:pt idx="6">
                  <c:v>19500</c:v>
                </c:pt>
                <c:pt idx="7">
                  <c:v>23500</c:v>
                </c:pt>
                <c:pt idx="8">
                  <c:v>24200</c:v>
                </c:pt>
                <c:pt idx="9">
                  <c:v>7300</c:v>
                </c:pt>
                <c:pt idx="10">
                  <c:v>15500</c:v>
                </c:pt>
                <c:pt idx="11">
                  <c:v>36900</c:v>
                </c:pt>
                <c:pt idx="12">
                  <c:v>15300</c:v>
                </c:pt>
                <c:pt idx="13">
                  <c:v>10200</c:v>
                </c:pt>
                <c:pt idx="14">
                  <c:v>31400</c:v>
                </c:pt>
                <c:pt idx="15">
                  <c:v>9000</c:v>
                </c:pt>
                <c:pt idx="16">
                  <c:v>13100</c:v>
                </c:pt>
                <c:pt idx="17">
                  <c:v>-12700</c:v>
                </c:pt>
                <c:pt idx="18">
                  <c:v>33100</c:v>
                </c:pt>
                <c:pt idx="19">
                  <c:v>9100</c:v>
                </c:pt>
                <c:pt idx="20">
                  <c:v>7100</c:v>
                </c:pt>
                <c:pt idx="21">
                  <c:v>200</c:v>
                </c:pt>
                <c:pt idx="22">
                  <c:v>4700</c:v>
                </c:pt>
                <c:pt idx="23">
                  <c:v>38900</c:v>
                </c:pt>
                <c:pt idx="24">
                  <c:v>14700</c:v>
                </c:pt>
                <c:pt idx="25">
                  <c:v>-7400</c:v>
                </c:pt>
                <c:pt idx="26">
                  <c:v>3000</c:v>
                </c:pt>
                <c:pt idx="27">
                  <c:v>-1000</c:v>
                </c:pt>
                <c:pt idx="28">
                  <c:v>5900</c:v>
                </c:pt>
                <c:pt idx="29">
                  <c:v>11200</c:v>
                </c:pt>
                <c:pt idx="30">
                  <c:v>5800</c:v>
                </c:pt>
                <c:pt idx="31">
                  <c:v>400</c:v>
                </c:pt>
                <c:pt idx="32">
                  <c:v>4800</c:v>
                </c:pt>
                <c:pt idx="33">
                  <c:v>4800</c:v>
                </c:pt>
                <c:pt idx="34">
                  <c:v>17300</c:v>
                </c:pt>
                <c:pt idx="35">
                  <c:v>-8300</c:v>
                </c:pt>
                <c:pt idx="36">
                  <c:v>4400</c:v>
                </c:pt>
                <c:pt idx="37">
                  <c:v>-900</c:v>
                </c:pt>
                <c:pt idx="38">
                  <c:v>-5500</c:v>
                </c:pt>
                <c:pt idx="39">
                  <c:v>4700</c:v>
                </c:pt>
                <c:pt idx="40">
                  <c:v>15000</c:v>
                </c:pt>
                <c:pt idx="41">
                  <c:v>-14800</c:v>
                </c:pt>
                <c:pt idx="42">
                  <c:v>12500</c:v>
                </c:pt>
                <c:pt idx="43">
                  <c:v>9500</c:v>
                </c:pt>
                <c:pt idx="44">
                  <c:v>3200</c:v>
                </c:pt>
                <c:pt idx="45">
                  <c:v>7900</c:v>
                </c:pt>
                <c:pt idx="46">
                  <c:v>6600</c:v>
                </c:pt>
                <c:pt idx="47">
                  <c:v>4000</c:v>
                </c:pt>
                <c:pt idx="48">
                  <c:v>4700</c:v>
                </c:pt>
                <c:pt idx="49">
                  <c:v>4100</c:v>
                </c:pt>
                <c:pt idx="50">
                  <c:v>-62500</c:v>
                </c:pt>
                <c:pt idx="51">
                  <c:v>29600</c:v>
                </c:pt>
                <c:pt idx="52">
                  <c:v>18500</c:v>
                </c:pt>
                <c:pt idx="53">
                  <c:v>6900</c:v>
                </c:pt>
                <c:pt idx="54">
                  <c:v>-6700</c:v>
                </c:pt>
                <c:pt idx="55">
                  <c:v>-2100</c:v>
                </c:pt>
                <c:pt idx="56">
                  <c:v>-7100</c:v>
                </c:pt>
                <c:pt idx="57">
                  <c:v>-100</c:v>
                </c:pt>
                <c:pt idx="58">
                  <c:v>12800</c:v>
                </c:pt>
                <c:pt idx="59">
                  <c:v>11000</c:v>
                </c:pt>
                <c:pt idx="60">
                  <c:v>-13600</c:v>
                </c:pt>
              </c:numCache>
            </c:numRef>
          </c:val>
          <c:extLst>
            <c:ext xmlns:c16="http://schemas.microsoft.com/office/drawing/2014/chart" uri="{C3380CC4-5D6E-409C-BE32-E72D297353CC}">
              <c16:uniqueId val="{00000004-AF0D-4845-B3DB-F3F9769DD74E}"/>
            </c:ext>
          </c:extLst>
        </c:ser>
        <c:dLbls>
          <c:showLegendKey val="0"/>
          <c:showVal val="0"/>
          <c:showCatName val="0"/>
          <c:showSerName val="0"/>
          <c:showPercent val="0"/>
          <c:showBubbleSize val="0"/>
        </c:dLbls>
        <c:gapWidth val="14"/>
        <c:axId val="157113344"/>
        <c:axId val="157152000"/>
      </c:barChart>
      <c:lineChart>
        <c:grouping val="standard"/>
        <c:varyColors val="0"/>
        <c:ser>
          <c:idx val="1"/>
          <c:order val="1"/>
          <c:tx>
            <c:strRef>
              <c:f>'[HealthCare Ind with -MER-charts-and-graphs August 2025.xlsx]Employment change'!$C$6</c:f>
              <c:strCache>
                <c:ptCount val="1"/>
                <c:pt idx="0">
                  <c:v>3-month average</c:v>
                </c:pt>
              </c:strCache>
            </c:strRef>
          </c:tx>
          <c:spPr>
            <a:ln w="50800">
              <a:solidFill>
                <a:srgbClr val="CC6600"/>
              </a:solidFill>
            </a:ln>
          </c:spPr>
          <c:marker>
            <c:symbol val="none"/>
          </c:marker>
          <c:cat>
            <c:numRef>
              <c:f>'[HealthCare Ind with -MER-charts-and-graphs August 2025.xlsx]Employment change'!$A$74:$A$134</c:f>
              <c:numCache>
                <c:formatCode>mmm\-yy</c:formatCode>
                <c:ptCount val="61"/>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pt idx="25">
                  <c:v>44805</c:v>
                </c:pt>
                <c:pt idx="26">
                  <c:v>44835</c:v>
                </c:pt>
                <c:pt idx="27">
                  <c:v>44866</c:v>
                </c:pt>
                <c:pt idx="28">
                  <c:v>44896</c:v>
                </c:pt>
                <c:pt idx="29">
                  <c:v>44927</c:v>
                </c:pt>
                <c:pt idx="30">
                  <c:v>44958</c:v>
                </c:pt>
                <c:pt idx="31">
                  <c:v>44986</c:v>
                </c:pt>
                <c:pt idx="32">
                  <c:v>45017</c:v>
                </c:pt>
                <c:pt idx="33">
                  <c:v>45047</c:v>
                </c:pt>
                <c:pt idx="34">
                  <c:v>45078</c:v>
                </c:pt>
                <c:pt idx="35">
                  <c:v>45108</c:v>
                </c:pt>
                <c:pt idx="36">
                  <c:v>45139</c:v>
                </c:pt>
                <c:pt idx="37">
                  <c:v>45170</c:v>
                </c:pt>
                <c:pt idx="38">
                  <c:v>45200</c:v>
                </c:pt>
                <c:pt idx="39">
                  <c:v>45231</c:v>
                </c:pt>
                <c:pt idx="40">
                  <c:v>45261</c:v>
                </c:pt>
                <c:pt idx="41">
                  <c:v>45292</c:v>
                </c:pt>
                <c:pt idx="42">
                  <c:v>45323</c:v>
                </c:pt>
                <c:pt idx="43">
                  <c:v>45352</c:v>
                </c:pt>
                <c:pt idx="44">
                  <c:v>45383</c:v>
                </c:pt>
                <c:pt idx="45">
                  <c:v>45413</c:v>
                </c:pt>
                <c:pt idx="46">
                  <c:v>45444</c:v>
                </c:pt>
                <c:pt idx="47">
                  <c:v>45474</c:v>
                </c:pt>
                <c:pt idx="48">
                  <c:v>45505</c:v>
                </c:pt>
                <c:pt idx="49">
                  <c:v>45536</c:v>
                </c:pt>
                <c:pt idx="50">
                  <c:v>45566</c:v>
                </c:pt>
                <c:pt idx="51">
                  <c:v>45597</c:v>
                </c:pt>
                <c:pt idx="52">
                  <c:v>45627</c:v>
                </c:pt>
                <c:pt idx="53">
                  <c:v>45658</c:v>
                </c:pt>
                <c:pt idx="54">
                  <c:v>45689</c:v>
                </c:pt>
                <c:pt idx="55">
                  <c:v>45717</c:v>
                </c:pt>
                <c:pt idx="56">
                  <c:v>45748</c:v>
                </c:pt>
                <c:pt idx="57">
                  <c:v>45778</c:v>
                </c:pt>
                <c:pt idx="58">
                  <c:v>45809</c:v>
                </c:pt>
                <c:pt idx="59">
                  <c:v>45839</c:v>
                </c:pt>
                <c:pt idx="60">
                  <c:v>45870</c:v>
                </c:pt>
              </c:numCache>
            </c:numRef>
          </c:cat>
          <c:val>
            <c:numRef>
              <c:f>'[HealthCare Ind with -MER-charts-and-graphs August 2025.xlsx]Employment change'!$C$74:$C$134</c:f>
              <c:numCache>
                <c:formatCode>#,##0</c:formatCode>
                <c:ptCount val="61"/>
                <c:pt idx="0">
                  <c:v>55566.666666666664</c:v>
                </c:pt>
                <c:pt idx="1">
                  <c:v>32666.666666666668</c:v>
                </c:pt>
                <c:pt idx="2">
                  <c:v>17200</c:v>
                </c:pt>
                <c:pt idx="3">
                  <c:v>8666.6666666666661</c:v>
                </c:pt>
                <c:pt idx="4">
                  <c:v>-300</c:v>
                </c:pt>
                <c:pt idx="5">
                  <c:v>-2400</c:v>
                </c:pt>
                <c:pt idx="6">
                  <c:v>2000</c:v>
                </c:pt>
                <c:pt idx="7">
                  <c:v>14433.333333333334</c:v>
                </c:pt>
                <c:pt idx="8">
                  <c:v>22400</c:v>
                </c:pt>
                <c:pt idx="9">
                  <c:v>18333.333333333332</c:v>
                </c:pt>
                <c:pt idx="10">
                  <c:v>15666.666666666666</c:v>
                </c:pt>
                <c:pt idx="11">
                  <c:v>19900</c:v>
                </c:pt>
                <c:pt idx="12">
                  <c:v>22566.666666666668</c:v>
                </c:pt>
                <c:pt idx="13">
                  <c:v>20800</c:v>
                </c:pt>
                <c:pt idx="14">
                  <c:v>18966.666666666668</c:v>
                </c:pt>
                <c:pt idx="15">
                  <c:v>16866.666666666668</c:v>
                </c:pt>
                <c:pt idx="16">
                  <c:v>17833.333333333332</c:v>
                </c:pt>
                <c:pt idx="17">
                  <c:v>3133.3333333333335</c:v>
                </c:pt>
                <c:pt idx="18">
                  <c:v>11166.666666666666</c:v>
                </c:pt>
                <c:pt idx="19">
                  <c:v>9833.3333333333339</c:v>
                </c:pt>
                <c:pt idx="20">
                  <c:v>16433.333333333332</c:v>
                </c:pt>
                <c:pt idx="21">
                  <c:v>5466.666666666667</c:v>
                </c:pt>
                <c:pt idx="22">
                  <c:v>4000</c:v>
                </c:pt>
                <c:pt idx="23">
                  <c:v>14600</c:v>
                </c:pt>
                <c:pt idx="24">
                  <c:v>19433.333333333332</c:v>
                </c:pt>
                <c:pt idx="25">
                  <c:v>15400</c:v>
                </c:pt>
                <c:pt idx="26">
                  <c:v>3433.3333333333335</c:v>
                </c:pt>
                <c:pt idx="27">
                  <c:v>-1800</c:v>
                </c:pt>
                <c:pt idx="28">
                  <c:v>2633.3333333333335</c:v>
                </c:pt>
                <c:pt idx="29">
                  <c:v>5366.666666666667</c:v>
                </c:pt>
                <c:pt idx="30">
                  <c:v>7633.333333333333</c:v>
                </c:pt>
                <c:pt idx="31">
                  <c:v>5800</c:v>
                </c:pt>
                <c:pt idx="32">
                  <c:v>3666.6666666666665</c:v>
                </c:pt>
                <c:pt idx="33">
                  <c:v>3333.3333333333335</c:v>
                </c:pt>
                <c:pt idx="34">
                  <c:v>8966.6666666666661</c:v>
                </c:pt>
                <c:pt idx="35">
                  <c:v>4600</c:v>
                </c:pt>
                <c:pt idx="36">
                  <c:v>4466.666666666667</c:v>
                </c:pt>
                <c:pt idx="37">
                  <c:v>-1600</c:v>
                </c:pt>
                <c:pt idx="38">
                  <c:v>-666.66666666666663</c:v>
                </c:pt>
                <c:pt idx="39">
                  <c:v>-566.66666666666663</c:v>
                </c:pt>
                <c:pt idx="40">
                  <c:v>4733.333333333333</c:v>
                </c:pt>
                <c:pt idx="41">
                  <c:v>1633.3333333333333</c:v>
                </c:pt>
                <c:pt idx="42">
                  <c:v>4233.333333333333</c:v>
                </c:pt>
                <c:pt idx="43">
                  <c:v>2400</c:v>
                </c:pt>
                <c:pt idx="44">
                  <c:v>8400</c:v>
                </c:pt>
                <c:pt idx="45">
                  <c:v>6866.666666666667</c:v>
                </c:pt>
                <c:pt idx="46">
                  <c:v>5900</c:v>
                </c:pt>
                <c:pt idx="47">
                  <c:v>6166.666666666667</c:v>
                </c:pt>
                <c:pt idx="48">
                  <c:v>5100</c:v>
                </c:pt>
                <c:pt idx="49">
                  <c:v>4266.666666666667</c:v>
                </c:pt>
                <c:pt idx="50">
                  <c:v>-17900</c:v>
                </c:pt>
                <c:pt idx="51">
                  <c:v>-9600</c:v>
                </c:pt>
                <c:pt idx="52">
                  <c:v>-4800</c:v>
                </c:pt>
                <c:pt idx="53">
                  <c:v>18333.333333333332</c:v>
                </c:pt>
                <c:pt idx="54">
                  <c:v>6233.333333333333</c:v>
                </c:pt>
                <c:pt idx="55">
                  <c:v>-633.33333333333337</c:v>
                </c:pt>
                <c:pt idx="56">
                  <c:v>-5300</c:v>
                </c:pt>
                <c:pt idx="57">
                  <c:v>-3100</c:v>
                </c:pt>
                <c:pt idx="58">
                  <c:v>1866.6666666666667</c:v>
                </c:pt>
                <c:pt idx="59">
                  <c:v>7900</c:v>
                </c:pt>
                <c:pt idx="60">
                  <c:v>3400</c:v>
                </c:pt>
              </c:numCache>
            </c:numRef>
          </c:val>
          <c:smooth val="0"/>
          <c:extLst>
            <c:ext xmlns:c16="http://schemas.microsoft.com/office/drawing/2014/chart" uri="{C3380CC4-5D6E-409C-BE32-E72D297353CC}">
              <c16:uniqueId val="{00000005-AF0D-4845-B3DB-F3F9769DD74E}"/>
            </c:ext>
          </c:extLst>
        </c:ser>
        <c:dLbls>
          <c:showLegendKey val="0"/>
          <c:showVal val="0"/>
          <c:showCatName val="0"/>
          <c:showSerName val="0"/>
          <c:showPercent val="0"/>
          <c:showBubbleSize val="0"/>
        </c:dLbls>
        <c:marker val="1"/>
        <c:smooth val="0"/>
        <c:axId val="157113344"/>
        <c:axId val="157152000"/>
      </c:lineChart>
      <c:catAx>
        <c:axId val="157113344"/>
        <c:scaling>
          <c:orientation val="minMax"/>
        </c:scaling>
        <c:delete val="0"/>
        <c:axPos val="b"/>
        <c:majorGridlines>
          <c:spPr>
            <a:ln w="12700">
              <a:gradFill>
                <a:gsLst>
                  <a:gs pos="2000">
                    <a:schemeClr val="tx1">
                      <a:lumMod val="98000"/>
                    </a:schemeClr>
                  </a:gs>
                  <a:gs pos="3000">
                    <a:schemeClr val="bg1"/>
                  </a:gs>
                  <a:gs pos="97000">
                    <a:schemeClr val="bg1"/>
                  </a:gs>
                  <a:gs pos="7000">
                    <a:srgbClr val="FFFFFF">
                      <a:alpha val="0"/>
                    </a:srgbClr>
                  </a:gs>
                  <a:gs pos="91000">
                    <a:srgbClr val="FFFFFF">
                      <a:alpha val="0"/>
                    </a:srgbClr>
                  </a:gs>
                  <a:gs pos="97000">
                    <a:schemeClr val="tx1"/>
                  </a:gs>
                </a:gsLst>
                <a:lin ang="5400000" scaled="1"/>
              </a:gradFill>
            </a:ln>
          </c:spPr>
        </c:majorGridlines>
        <c:numFmt formatCode="[$-409]mmm\-yy;@" sourceLinked="0"/>
        <c:majorTickMark val="none"/>
        <c:minorTickMark val="none"/>
        <c:tickLblPos val="low"/>
        <c:spPr>
          <a:noFill/>
          <a:ln w="9525" cmpd="sng">
            <a:solidFill>
              <a:srgbClr val="000000"/>
            </a:solidFill>
            <a:prstDash val="solid"/>
          </a:ln>
        </c:spPr>
        <c:txPr>
          <a:bodyPr rot="0" vert="horz"/>
          <a:lstStyle/>
          <a:p>
            <a:pPr>
              <a:defRPr/>
            </a:pPr>
            <a:endParaRPr lang="en-US"/>
          </a:p>
        </c:txPr>
        <c:crossAx val="157152000"/>
        <c:crosses val="autoZero"/>
        <c:auto val="0"/>
        <c:lblAlgn val="ctr"/>
        <c:lblOffset val="100"/>
        <c:noMultiLvlLbl val="0"/>
      </c:catAx>
      <c:valAx>
        <c:axId val="157152000"/>
        <c:scaling>
          <c:orientation val="minMax"/>
        </c:scaling>
        <c:delete val="0"/>
        <c:axPos val="l"/>
        <c:majorGridlines>
          <c:spPr>
            <a:ln w="9525">
              <a:solidFill>
                <a:srgbClr val="333333"/>
              </a:solidFill>
              <a:prstDash val="solid"/>
            </a:ln>
          </c:spPr>
        </c:majorGridlines>
        <c:title>
          <c:tx>
            <c:rich>
              <a:bodyPr rot="-5400000" vert="horz"/>
              <a:lstStyle/>
              <a:p>
                <a:pPr>
                  <a:defRPr/>
                </a:pPr>
                <a:r>
                  <a:rPr lang="en-US" dirty="0"/>
                  <a:t>Change in employment</a:t>
                </a:r>
              </a:p>
            </c:rich>
          </c:tx>
          <c:layout>
            <c:manualLayout>
              <c:xMode val="edge"/>
              <c:yMode val="edge"/>
              <c:x val="9.3291543430597864E-3"/>
              <c:y val="0.13704352387241309"/>
            </c:manualLayout>
          </c:layout>
          <c:overlay val="0"/>
        </c:title>
        <c:numFmt formatCode="#,##0" sourceLinked="1"/>
        <c:majorTickMark val="out"/>
        <c:minorTickMark val="none"/>
        <c:tickLblPos val="nextTo"/>
        <c:spPr>
          <a:noFill/>
          <a:ln w="9525" cmpd="sng">
            <a:solidFill>
              <a:srgbClr val="000000"/>
            </a:solidFill>
            <a:prstDash val="solid"/>
          </a:ln>
        </c:spPr>
        <c:txPr>
          <a:bodyPr rot="0" vert="horz"/>
          <a:lstStyle/>
          <a:p>
            <a:pPr>
              <a:defRPr/>
            </a:pPr>
            <a:endParaRPr lang="en-US"/>
          </a:p>
        </c:txPr>
        <c:crossAx val="157113344"/>
        <c:crosses val="autoZero"/>
        <c:crossBetween val="between"/>
      </c:valAx>
      <c:spPr>
        <a:ln>
          <a:solidFill>
            <a:srgbClr val="000000"/>
          </a:solidFill>
        </a:ln>
      </c:spPr>
    </c:plotArea>
    <c:legend>
      <c:legendPos val="r"/>
      <c:layout>
        <c:manualLayout>
          <c:xMode val="edge"/>
          <c:yMode val="edge"/>
          <c:x val="0.24323366539629288"/>
          <c:y val="0.51035501724584931"/>
          <c:w val="0.25983752598228771"/>
          <c:h val="0.19699793453390924"/>
        </c:manualLayout>
      </c:layout>
      <c:overlay val="0"/>
    </c:legend>
    <c:plotVisOnly val="1"/>
    <c:dispBlanksAs val="gap"/>
    <c:showDLblsOverMax val="0"/>
  </c:chart>
  <c:spPr>
    <a:solidFill>
      <a:schemeClr val="bg1"/>
    </a:solidFill>
    <a:ln w="3175">
      <a:noFill/>
      <a:prstDash val="solid"/>
    </a:ln>
  </c:spPr>
  <c:txPr>
    <a:bodyPr/>
    <a:lstStyle/>
    <a:p>
      <a:pPr>
        <a:defRPr sz="1400" b="1" i="0" u="none" strike="noStrike" baseline="0">
          <a:solidFill>
            <a:srgbClr val="000000"/>
          </a:solidFill>
          <a:latin typeface="Arial Narrow" pitchFamily="34" charset="0"/>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7575926035236"/>
          <c:y val="6.123863146653203E-2"/>
          <c:w val="0.85591064108335835"/>
          <c:h val="0.76645805450220628"/>
        </c:manualLayout>
      </c:layout>
      <c:lineChart>
        <c:grouping val="standard"/>
        <c:varyColors val="0"/>
        <c:ser>
          <c:idx val="0"/>
          <c:order val="0"/>
          <c:tx>
            <c:strRef>
              <c:f>Monthly!$B$1</c:f>
              <c:strCache>
                <c:ptCount val="1"/>
                <c:pt idx="0">
                  <c:v>Washington </c:v>
                </c:pt>
              </c:strCache>
            </c:strRef>
          </c:tx>
          <c:spPr>
            <a:ln w="50800" cap="rnd">
              <a:solidFill>
                <a:schemeClr val="tx2">
                  <a:lumMod val="75000"/>
                </a:schemeClr>
              </a:solidFill>
              <a:round/>
            </a:ln>
            <a:effectLst/>
          </c:spPr>
          <c:marker>
            <c:symbol val="none"/>
          </c:marker>
          <c:cat>
            <c:numRef>
              <c:f>Monthly!$A$2:$A$182</c:f>
              <c:numCache>
                <c:formatCode>[$-409]mmm\-yy;@</c:formatCode>
                <c:ptCount val="181"/>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pt idx="34">
                  <c:v>41426</c:v>
                </c:pt>
                <c:pt idx="35">
                  <c:v>41456</c:v>
                </c:pt>
                <c:pt idx="36">
                  <c:v>41487</c:v>
                </c:pt>
                <c:pt idx="37">
                  <c:v>41518</c:v>
                </c:pt>
                <c:pt idx="38">
                  <c:v>41548</c:v>
                </c:pt>
                <c:pt idx="39">
                  <c:v>41579</c:v>
                </c:pt>
                <c:pt idx="40">
                  <c:v>41609</c:v>
                </c:pt>
                <c:pt idx="41">
                  <c:v>41640</c:v>
                </c:pt>
                <c:pt idx="42">
                  <c:v>41671</c:v>
                </c:pt>
                <c:pt idx="43">
                  <c:v>41699</c:v>
                </c:pt>
                <c:pt idx="44">
                  <c:v>41730</c:v>
                </c:pt>
                <c:pt idx="45">
                  <c:v>41760</c:v>
                </c:pt>
                <c:pt idx="46">
                  <c:v>41791</c:v>
                </c:pt>
                <c:pt idx="47">
                  <c:v>41821</c:v>
                </c:pt>
                <c:pt idx="48">
                  <c:v>41852</c:v>
                </c:pt>
                <c:pt idx="49">
                  <c:v>41883</c:v>
                </c:pt>
                <c:pt idx="50">
                  <c:v>41913</c:v>
                </c:pt>
                <c:pt idx="51">
                  <c:v>41944</c:v>
                </c:pt>
                <c:pt idx="52">
                  <c:v>41974</c:v>
                </c:pt>
                <c:pt idx="53">
                  <c:v>42005</c:v>
                </c:pt>
                <c:pt idx="54">
                  <c:v>42036</c:v>
                </c:pt>
                <c:pt idx="55">
                  <c:v>42064</c:v>
                </c:pt>
                <c:pt idx="56">
                  <c:v>42095</c:v>
                </c:pt>
                <c:pt idx="57">
                  <c:v>42125</c:v>
                </c:pt>
                <c:pt idx="58">
                  <c:v>42156</c:v>
                </c:pt>
                <c:pt idx="59">
                  <c:v>42186</c:v>
                </c:pt>
                <c:pt idx="60">
                  <c:v>42217</c:v>
                </c:pt>
                <c:pt idx="61">
                  <c:v>42248</c:v>
                </c:pt>
                <c:pt idx="62">
                  <c:v>42278</c:v>
                </c:pt>
                <c:pt idx="63">
                  <c:v>42309</c:v>
                </c:pt>
                <c:pt idx="64">
                  <c:v>42339</c:v>
                </c:pt>
                <c:pt idx="65">
                  <c:v>42370</c:v>
                </c:pt>
                <c:pt idx="66">
                  <c:v>42401</c:v>
                </c:pt>
                <c:pt idx="67">
                  <c:v>42430</c:v>
                </c:pt>
                <c:pt idx="68">
                  <c:v>42461</c:v>
                </c:pt>
                <c:pt idx="69">
                  <c:v>42491</c:v>
                </c:pt>
                <c:pt idx="70">
                  <c:v>42522</c:v>
                </c:pt>
                <c:pt idx="71">
                  <c:v>42552</c:v>
                </c:pt>
                <c:pt idx="72">
                  <c:v>42583</c:v>
                </c:pt>
                <c:pt idx="73">
                  <c:v>42614</c:v>
                </c:pt>
                <c:pt idx="74">
                  <c:v>42644</c:v>
                </c:pt>
                <c:pt idx="75">
                  <c:v>42675</c:v>
                </c:pt>
                <c:pt idx="76">
                  <c:v>42705</c:v>
                </c:pt>
                <c:pt idx="77">
                  <c:v>42736</c:v>
                </c:pt>
                <c:pt idx="78">
                  <c:v>42767</c:v>
                </c:pt>
                <c:pt idx="79">
                  <c:v>42795</c:v>
                </c:pt>
                <c:pt idx="80">
                  <c:v>42826</c:v>
                </c:pt>
                <c:pt idx="81">
                  <c:v>42856</c:v>
                </c:pt>
                <c:pt idx="82">
                  <c:v>42887</c:v>
                </c:pt>
                <c:pt idx="83">
                  <c:v>42917</c:v>
                </c:pt>
                <c:pt idx="84">
                  <c:v>42948</c:v>
                </c:pt>
                <c:pt idx="85">
                  <c:v>42979</c:v>
                </c:pt>
                <c:pt idx="86">
                  <c:v>43009</c:v>
                </c:pt>
                <c:pt idx="87">
                  <c:v>43040</c:v>
                </c:pt>
                <c:pt idx="88">
                  <c:v>43070</c:v>
                </c:pt>
                <c:pt idx="89">
                  <c:v>43101</c:v>
                </c:pt>
                <c:pt idx="90">
                  <c:v>43132</c:v>
                </c:pt>
                <c:pt idx="91">
                  <c:v>43160</c:v>
                </c:pt>
                <c:pt idx="92">
                  <c:v>43191</c:v>
                </c:pt>
                <c:pt idx="93">
                  <c:v>43221</c:v>
                </c:pt>
                <c:pt idx="94">
                  <c:v>43252</c:v>
                </c:pt>
                <c:pt idx="95">
                  <c:v>43282</c:v>
                </c:pt>
                <c:pt idx="96">
                  <c:v>43313</c:v>
                </c:pt>
                <c:pt idx="97">
                  <c:v>43344</c:v>
                </c:pt>
                <c:pt idx="98">
                  <c:v>43374</c:v>
                </c:pt>
                <c:pt idx="99">
                  <c:v>43405</c:v>
                </c:pt>
                <c:pt idx="100">
                  <c:v>43435</c:v>
                </c:pt>
                <c:pt idx="101">
                  <c:v>43466</c:v>
                </c:pt>
                <c:pt idx="102">
                  <c:v>43497</c:v>
                </c:pt>
                <c:pt idx="103">
                  <c:v>43525</c:v>
                </c:pt>
                <c:pt idx="104">
                  <c:v>43556</c:v>
                </c:pt>
                <c:pt idx="105">
                  <c:v>43586</c:v>
                </c:pt>
                <c:pt idx="106">
                  <c:v>43617</c:v>
                </c:pt>
                <c:pt idx="107">
                  <c:v>43647</c:v>
                </c:pt>
                <c:pt idx="108">
                  <c:v>43678</c:v>
                </c:pt>
                <c:pt idx="109">
                  <c:v>43709</c:v>
                </c:pt>
                <c:pt idx="110">
                  <c:v>43739</c:v>
                </c:pt>
                <c:pt idx="111">
                  <c:v>43770</c:v>
                </c:pt>
                <c:pt idx="112">
                  <c:v>43800</c:v>
                </c:pt>
                <c:pt idx="113">
                  <c:v>43831</c:v>
                </c:pt>
                <c:pt idx="114">
                  <c:v>43862</c:v>
                </c:pt>
                <c:pt idx="115">
                  <c:v>43891</c:v>
                </c:pt>
                <c:pt idx="116">
                  <c:v>43922</c:v>
                </c:pt>
                <c:pt idx="117">
                  <c:v>43952</c:v>
                </c:pt>
                <c:pt idx="118">
                  <c:v>43983</c:v>
                </c:pt>
                <c:pt idx="119">
                  <c:v>44013</c:v>
                </c:pt>
                <c:pt idx="120">
                  <c:v>44044</c:v>
                </c:pt>
                <c:pt idx="121">
                  <c:v>44075</c:v>
                </c:pt>
                <c:pt idx="122">
                  <c:v>44105</c:v>
                </c:pt>
                <c:pt idx="123">
                  <c:v>44136</c:v>
                </c:pt>
                <c:pt idx="124">
                  <c:v>44166</c:v>
                </c:pt>
                <c:pt idx="125">
                  <c:v>44197</c:v>
                </c:pt>
                <c:pt idx="126">
                  <c:v>44228</c:v>
                </c:pt>
                <c:pt idx="127">
                  <c:v>44256</c:v>
                </c:pt>
                <c:pt idx="128">
                  <c:v>44287</c:v>
                </c:pt>
                <c:pt idx="129">
                  <c:v>44317</c:v>
                </c:pt>
                <c:pt idx="130">
                  <c:v>44348</c:v>
                </c:pt>
                <c:pt idx="131">
                  <c:v>44378</c:v>
                </c:pt>
                <c:pt idx="132">
                  <c:v>44409</c:v>
                </c:pt>
                <c:pt idx="133">
                  <c:v>44440</c:v>
                </c:pt>
                <c:pt idx="134">
                  <c:v>44470</c:v>
                </c:pt>
                <c:pt idx="135">
                  <c:v>44501</c:v>
                </c:pt>
                <c:pt idx="136">
                  <c:v>44531</c:v>
                </c:pt>
                <c:pt idx="137">
                  <c:v>44562</c:v>
                </c:pt>
                <c:pt idx="138">
                  <c:v>44593</c:v>
                </c:pt>
                <c:pt idx="139">
                  <c:v>44621</c:v>
                </c:pt>
                <c:pt idx="140">
                  <c:v>44652</c:v>
                </c:pt>
                <c:pt idx="141">
                  <c:v>44682</c:v>
                </c:pt>
                <c:pt idx="142">
                  <c:v>44713</c:v>
                </c:pt>
                <c:pt idx="143">
                  <c:v>44743</c:v>
                </c:pt>
                <c:pt idx="144">
                  <c:v>44774</c:v>
                </c:pt>
                <c:pt idx="145">
                  <c:v>44805</c:v>
                </c:pt>
                <c:pt idx="146">
                  <c:v>44835</c:v>
                </c:pt>
                <c:pt idx="147">
                  <c:v>44866</c:v>
                </c:pt>
                <c:pt idx="148">
                  <c:v>44896</c:v>
                </c:pt>
                <c:pt idx="149">
                  <c:v>44927</c:v>
                </c:pt>
                <c:pt idx="150">
                  <c:v>44958</c:v>
                </c:pt>
                <c:pt idx="151">
                  <c:v>44986</c:v>
                </c:pt>
                <c:pt idx="152">
                  <c:v>45017</c:v>
                </c:pt>
                <c:pt idx="153">
                  <c:v>45047</c:v>
                </c:pt>
                <c:pt idx="154">
                  <c:v>45078</c:v>
                </c:pt>
                <c:pt idx="155">
                  <c:v>45108</c:v>
                </c:pt>
                <c:pt idx="156">
                  <c:v>45139</c:v>
                </c:pt>
                <c:pt idx="157">
                  <c:v>45170</c:v>
                </c:pt>
                <c:pt idx="158">
                  <c:v>45200</c:v>
                </c:pt>
                <c:pt idx="159">
                  <c:v>45231</c:v>
                </c:pt>
                <c:pt idx="160">
                  <c:v>45261</c:v>
                </c:pt>
                <c:pt idx="161">
                  <c:v>45292</c:v>
                </c:pt>
                <c:pt idx="162">
                  <c:v>45323</c:v>
                </c:pt>
                <c:pt idx="163">
                  <c:v>45352</c:v>
                </c:pt>
                <c:pt idx="164">
                  <c:v>45383</c:v>
                </c:pt>
                <c:pt idx="165">
                  <c:v>45413</c:v>
                </c:pt>
                <c:pt idx="166">
                  <c:v>45444</c:v>
                </c:pt>
                <c:pt idx="167">
                  <c:v>45474</c:v>
                </c:pt>
                <c:pt idx="168">
                  <c:v>45505</c:v>
                </c:pt>
                <c:pt idx="169">
                  <c:v>45536</c:v>
                </c:pt>
                <c:pt idx="170">
                  <c:v>45566</c:v>
                </c:pt>
                <c:pt idx="171">
                  <c:v>45597</c:v>
                </c:pt>
                <c:pt idx="172">
                  <c:v>45627</c:v>
                </c:pt>
                <c:pt idx="173">
                  <c:v>45658</c:v>
                </c:pt>
                <c:pt idx="174">
                  <c:v>45689</c:v>
                </c:pt>
                <c:pt idx="175">
                  <c:v>45717</c:v>
                </c:pt>
                <c:pt idx="176">
                  <c:v>45748</c:v>
                </c:pt>
                <c:pt idx="177">
                  <c:v>45778</c:v>
                </c:pt>
                <c:pt idx="178">
                  <c:v>45809</c:v>
                </c:pt>
                <c:pt idx="179">
                  <c:v>45839</c:v>
                </c:pt>
                <c:pt idx="180">
                  <c:v>45870</c:v>
                </c:pt>
              </c:numCache>
            </c:numRef>
          </c:cat>
          <c:val>
            <c:numRef>
              <c:f>Monthly!$B$2:$B$182</c:f>
              <c:numCache>
                <c:formatCode>0.00000</c:formatCode>
                <c:ptCount val="181"/>
                <c:pt idx="0">
                  <c:v>100.28671</c:v>
                </c:pt>
                <c:pt idx="1">
                  <c:v>100.24777</c:v>
                </c:pt>
                <c:pt idx="2">
                  <c:v>100.76455</c:v>
                </c:pt>
                <c:pt idx="3">
                  <c:v>100.77517</c:v>
                </c:pt>
                <c:pt idx="4">
                  <c:v>100.84950000000001</c:v>
                </c:pt>
                <c:pt idx="5">
                  <c:v>101.09019000000001</c:v>
                </c:pt>
                <c:pt idx="6">
                  <c:v>101.11143</c:v>
                </c:pt>
                <c:pt idx="7">
                  <c:v>101.11143</c:v>
                </c:pt>
                <c:pt idx="8">
                  <c:v>101.46538</c:v>
                </c:pt>
                <c:pt idx="9">
                  <c:v>101.49724000000001</c:v>
                </c:pt>
                <c:pt idx="10">
                  <c:v>101.47246</c:v>
                </c:pt>
                <c:pt idx="11">
                  <c:v>101.85120000000001</c:v>
                </c:pt>
                <c:pt idx="12">
                  <c:v>101.96446</c:v>
                </c:pt>
                <c:pt idx="13">
                  <c:v>101.99278</c:v>
                </c:pt>
                <c:pt idx="14">
                  <c:v>101.968</c:v>
                </c:pt>
                <c:pt idx="15">
                  <c:v>102.16976</c:v>
                </c:pt>
                <c:pt idx="16">
                  <c:v>102.15913999999999</c:v>
                </c:pt>
                <c:pt idx="17">
                  <c:v>102.22993</c:v>
                </c:pt>
                <c:pt idx="18">
                  <c:v>102.37151</c:v>
                </c:pt>
                <c:pt idx="19">
                  <c:v>102.67946000000001</c:v>
                </c:pt>
                <c:pt idx="20">
                  <c:v>102.90245</c:v>
                </c:pt>
                <c:pt idx="21">
                  <c:v>103.12544</c:v>
                </c:pt>
                <c:pt idx="22">
                  <c:v>103.31304</c:v>
                </c:pt>
                <c:pt idx="23">
                  <c:v>103.37321</c:v>
                </c:pt>
                <c:pt idx="24">
                  <c:v>103.53603</c:v>
                </c:pt>
                <c:pt idx="25">
                  <c:v>103.67762</c:v>
                </c:pt>
                <c:pt idx="26">
                  <c:v>104.13776</c:v>
                </c:pt>
                <c:pt idx="27">
                  <c:v>104.26518</c:v>
                </c:pt>
                <c:pt idx="28">
                  <c:v>104.33598000000001</c:v>
                </c:pt>
                <c:pt idx="29">
                  <c:v>104.56251</c:v>
                </c:pt>
                <c:pt idx="30">
                  <c:v>104.85275</c:v>
                </c:pt>
                <c:pt idx="31">
                  <c:v>104.89877</c:v>
                </c:pt>
                <c:pt idx="32">
                  <c:v>105.09698</c:v>
                </c:pt>
                <c:pt idx="33">
                  <c:v>105.34121</c:v>
                </c:pt>
                <c:pt idx="34">
                  <c:v>105.43678</c:v>
                </c:pt>
                <c:pt idx="35">
                  <c:v>105.48634</c:v>
                </c:pt>
                <c:pt idx="36">
                  <c:v>105.84029</c:v>
                </c:pt>
                <c:pt idx="37">
                  <c:v>106.05620999999999</c:v>
                </c:pt>
                <c:pt idx="38">
                  <c:v>106.43494</c:v>
                </c:pt>
                <c:pt idx="39">
                  <c:v>106.58007000000001</c:v>
                </c:pt>
                <c:pt idx="40">
                  <c:v>106.81014</c:v>
                </c:pt>
                <c:pt idx="41">
                  <c:v>107.27382</c:v>
                </c:pt>
                <c:pt idx="42">
                  <c:v>107.20303</c:v>
                </c:pt>
                <c:pt idx="43">
                  <c:v>107.44726</c:v>
                </c:pt>
                <c:pt idx="44">
                  <c:v>107.44726</c:v>
                </c:pt>
                <c:pt idx="45">
                  <c:v>107.49327</c:v>
                </c:pt>
                <c:pt idx="46">
                  <c:v>107.82953000000001</c:v>
                </c:pt>
                <c:pt idx="47">
                  <c:v>108.29676000000001</c:v>
                </c:pt>
                <c:pt idx="48">
                  <c:v>108.61178</c:v>
                </c:pt>
                <c:pt idx="49">
                  <c:v>108.90555999999999</c:v>
                </c:pt>
                <c:pt idx="50">
                  <c:v>108.94804000000001</c:v>
                </c:pt>
                <c:pt idx="51">
                  <c:v>109.25951999999999</c:v>
                </c:pt>
                <c:pt idx="52">
                  <c:v>109.75506</c:v>
                </c:pt>
                <c:pt idx="53">
                  <c:v>109.86833</c:v>
                </c:pt>
                <c:pt idx="54">
                  <c:v>110.07716000000001</c:v>
                </c:pt>
                <c:pt idx="55">
                  <c:v>110.44882</c:v>
                </c:pt>
                <c:pt idx="56">
                  <c:v>110.52315</c:v>
                </c:pt>
                <c:pt idx="57">
                  <c:v>110.86295</c:v>
                </c:pt>
                <c:pt idx="58">
                  <c:v>111.35495</c:v>
                </c:pt>
                <c:pt idx="59">
                  <c:v>111.43282000000001</c:v>
                </c:pt>
                <c:pt idx="60">
                  <c:v>111.73721999999999</c:v>
                </c:pt>
                <c:pt idx="61">
                  <c:v>112.00623</c:v>
                </c:pt>
                <c:pt idx="62">
                  <c:v>112.13365</c:v>
                </c:pt>
                <c:pt idx="63">
                  <c:v>112.36373</c:v>
                </c:pt>
                <c:pt idx="64">
                  <c:v>112.67874999999999</c:v>
                </c:pt>
                <c:pt idx="65">
                  <c:v>113.03270999999999</c:v>
                </c:pt>
                <c:pt idx="66">
                  <c:v>113.47515</c:v>
                </c:pt>
                <c:pt idx="67">
                  <c:v>113.73354</c:v>
                </c:pt>
                <c:pt idx="68">
                  <c:v>114.13351</c:v>
                </c:pt>
                <c:pt idx="69">
                  <c:v>114.44499999999999</c:v>
                </c:pt>
                <c:pt idx="70">
                  <c:v>114.52287</c:v>
                </c:pt>
                <c:pt idx="71">
                  <c:v>114.95469</c:v>
                </c:pt>
                <c:pt idx="72">
                  <c:v>115.18831</c:v>
                </c:pt>
                <c:pt idx="73">
                  <c:v>115.56704000000001</c:v>
                </c:pt>
                <c:pt idx="74">
                  <c:v>115.5635</c:v>
                </c:pt>
                <c:pt idx="75">
                  <c:v>115.90684</c:v>
                </c:pt>
                <c:pt idx="76">
                  <c:v>116.05904</c:v>
                </c:pt>
                <c:pt idx="77">
                  <c:v>116.0909</c:v>
                </c:pt>
                <c:pt idx="78">
                  <c:v>116.45193</c:v>
                </c:pt>
                <c:pt idx="79">
                  <c:v>116.77757</c:v>
                </c:pt>
                <c:pt idx="80">
                  <c:v>117.04658000000001</c:v>
                </c:pt>
                <c:pt idx="81">
                  <c:v>117.28373000000001</c:v>
                </c:pt>
                <c:pt idx="82">
                  <c:v>117.64122999999999</c:v>
                </c:pt>
                <c:pt idx="83">
                  <c:v>117.76864999999999</c:v>
                </c:pt>
                <c:pt idx="84">
                  <c:v>117.76864999999999</c:v>
                </c:pt>
                <c:pt idx="85">
                  <c:v>117.99872999999999</c:v>
                </c:pt>
                <c:pt idx="86">
                  <c:v>118.24296</c:v>
                </c:pt>
                <c:pt idx="87">
                  <c:v>118.44471</c:v>
                </c:pt>
                <c:pt idx="88">
                  <c:v>118.84114</c:v>
                </c:pt>
                <c:pt idx="89">
                  <c:v>119.36145999999999</c:v>
                </c:pt>
                <c:pt idx="90">
                  <c:v>119.71541999999999</c:v>
                </c:pt>
                <c:pt idx="91">
                  <c:v>119.94195000000001</c:v>
                </c:pt>
                <c:pt idx="92">
                  <c:v>119.84638</c:v>
                </c:pt>
                <c:pt idx="93">
                  <c:v>120.13663</c:v>
                </c:pt>
                <c:pt idx="94">
                  <c:v>120.33838</c:v>
                </c:pt>
                <c:pt idx="95">
                  <c:v>120.29591000000001</c:v>
                </c:pt>
                <c:pt idx="96">
                  <c:v>120.49766</c:v>
                </c:pt>
                <c:pt idx="97">
                  <c:v>120.74189</c:v>
                </c:pt>
                <c:pt idx="98">
                  <c:v>121.09939</c:v>
                </c:pt>
                <c:pt idx="99">
                  <c:v>121.25158999999999</c:v>
                </c:pt>
                <c:pt idx="100">
                  <c:v>121.30822999999999</c:v>
                </c:pt>
                <c:pt idx="101">
                  <c:v>121.84623999999999</c:v>
                </c:pt>
                <c:pt idx="102">
                  <c:v>121.15602</c:v>
                </c:pt>
                <c:pt idx="103">
                  <c:v>121.92057</c:v>
                </c:pt>
                <c:pt idx="104">
                  <c:v>122.36302000000001</c:v>
                </c:pt>
                <c:pt idx="105">
                  <c:v>122.64264</c:v>
                </c:pt>
                <c:pt idx="106">
                  <c:v>122.81254</c:v>
                </c:pt>
                <c:pt idx="107">
                  <c:v>123.02846</c:v>
                </c:pt>
                <c:pt idx="108">
                  <c:v>123.11341</c:v>
                </c:pt>
                <c:pt idx="109">
                  <c:v>123.18066</c:v>
                </c:pt>
                <c:pt idx="110">
                  <c:v>123.36118</c:v>
                </c:pt>
                <c:pt idx="111">
                  <c:v>123.55231000000001</c:v>
                </c:pt>
                <c:pt idx="112">
                  <c:v>123.97351999999999</c:v>
                </c:pt>
                <c:pt idx="113">
                  <c:v>124.13634</c:v>
                </c:pt>
                <c:pt idx="114">
                  <c:v>124.34164</c:v>
                </c:pt>
                <c:pt idx="115">
                  <c:v>123.57709</c:v>
                </c:pt>
                <c:pt idx="116">
                  <c:v>109.61702</c:v>
                </c:pt>
                <c:pt idx="117">
                  <c:v>109.25244000000001</c:v>
                </c:pt>
                <c:pt idx="118">
                  <c:v>112.08056000000001</c:v>
                </c:pt>
                <c:pt idx="119">
                  <c:v>113.62735000000001</c:v>
                </c:pt>
                <c:pt idx="120">
                  <c:v>114.77771</c:v>
                </c:pt>
                <c:pt idx="121">
                  <c:v>115.43608</c:v>
                </c:pt>
                <c:pt idx="122">
                  <c:v>115.72632</c:v>
                </c:pt>
                <c:pt idx="123">
                  <c:v>116.01303</c:v>
                </c:pt>
                <c:pt idx="124">
                  <c:v>115.34405</c:v>
                </c:pt>
                <c:pt idx="125">
                  <c:v>115.45731000000001</c:v>
                </c:pt>
                <c:pt idx="126">
                  <c:v>116.22539999999999</c:v>
                </c:pt>
                <c:pt idx="127">
                  <c:v>117.0749</c:v>
                </c:pt>
                <c:pt idx="128">
                  <c:v>117.8536</c:v>
                </c:pt>
                <c:pt idx="129">
                  <c:v>118.26419</c:v>
                </c:pt>
                <c:pt idx="130">
                  <c:v>118.67478</c:v>
                </c:pt>
                <c:pt idx="131">
                  <c:v>119.67648</c:v>
                </c:pt>
                <c:pt idx="132">
                  <c:v>120.23927999999999</c:v>
                </c:pt>
                <c:pt idx="133">
                  <c:v>120.73482</c:v>
                </c:pt>
                <c:pt idx="134">
                  <c:v>121.98782</c:v>
                </c:pt>
                <c:pt idx="135">
                  <c:v>122.38426</c:v>
                </c:pt>
                <c:pt idx="136">
                  <c:v>122.68512</c:v>
                </c:pt>
                <c:pt idx="137">
                  <c:v>122.45505</c:v>
                </c:pt>
                <c:pt idx="138">
                  <c:v>123.53462</c:v>
                </c:pt>
                <c:pt idx="139">
                  <c:v>123.86734</c:v>
                </c:pt>
                <c:pt idx="140">
                  <c:v>124.0337</c:v>
                </c:pt>
                <c:pt idx="141">
                  <c:v>124.21420999999999</c:v>
                </c:pt>
                <c:pt idx="142">
                  <c:v>124.12219</c:v>
                </c:pt>
                <c:pt idx="143">
                  <c:v>125.39288999999999</c:v>
                </c:pt>
                <c:pt idx="144">
                  <c:v>125.86366</c:v>
                </c:pt>
                <c:pt idx="145">
                  <c:v>125.74684999999999</c:v>
                </c:pt>
                <c:pt idx="146">
                  <c:v>125.98754</c:v>
                </c:pt>
                <c:pt idx="147">
                  <c:v>126.05125</c:v>
                </c:pt>
                <c:pt idx="148">
                  <c:v>126.11497</c:v>
                </c:pt>
                <c:pt idx="149">
                  <c:v>126.7804</c:v>
                </c:pt>
                <c:pt idx="150">
                  <c:v>126.91491000000001</c:v>
                </c:pt>
                <c:pt idx="151">
                  <c:v>126.80517999999999</c:v>
                </c:pt>
                <c:pt idx="152">
                  <c:v>127.05649</c:v>
                </c:pt>
                <c:pt idx="153">
                  <c:v>127.21223000000001</c:v>
                </c:pt>
                <c:pt idx="154">
                  <c:v>127.54495</c:v>
                </c:pt>
                <c:pt idx="155">
                  <c:v>127.23347</c:v>
                </c:pt>
                <c:pt idx="156">
                  <c:v>127.36443</c:v>
                </c:pt>
                <c:pt idx="157">
                  <c:v>127.45646000000001</c:v>
                </c:pt>
                <c:pt idx="158">
                  <c:v>127.36089</c:v>
                </c:pt>
                <c:pt idx="159">
                  <c:v>127.6122</c:v>
                </c:pt>
                <c:pt idx="160">
                  <c:v>127.91661000000001</c:v>
                </c:pt>
                <c:pt idx="161">
                  <c:v>127.77149</c:v>
                </c:pt>
                <c:pt idx="162">
                  <c:v>128.12190000000001</c:v>
                </c:pt>
                <c:pt idx="163">
                  <c:v>128.33781999999999</c:v>
                </c:pt>
                <c:pt idx="164">
                  <c:v>128.55018999999999</c:v>
                </c:pt>
                <c:pt idx="165">
                  <c:v>128.80858000000001</c:v>
                </c:pt>
                <c:pt idx="166">
                  <c:v>128.86167</c:v>
                </c:pt>
                <c:pt idx="167">
                  <c:v>128.81566000000001</c:v>
                </c:pt>
                <c:pt idx="168">
                  <c:v>128.91122999999999</c:v>
                </c:pt>
                <c:pt idx="169">
                  <c:v>129.33598000000001</c:v>
                </c:pt>
                <c:pt idx="170">
                  <c:v>128.42277000000001</c:v>
                </c:pt>
                <c:pt idx="171">
                  <c:v>129.6156</c:v>
                </c:pt>
                <c:pt idx="172">
                  <c:v>130.05097000000001</c:v>
                </c:pt>
                <c:pt idx="173">
                  <c:v>129.96248</c:v>
                </c:pt>
                <c:pt idx="174">
                  <c:v>129.63329999999999</c:v>
                </c:pt>
                <c:pt idx="175">
                  <c:v>129.76779999999999</c:v>
                </c:pt>
                <c:pt idx="176">
                  <c:v>129.69346999999999</c:v>
                </c:pt>
                <c:pt idx="177">
                  <c:v>129.82089999999999</c:v>
                </c:pt>
                <c:pt idx="178">
                  <c:v>129.81736000000001</c:v>
                </c:pt>
                <c:pt idx="179">
                  <c:v>130.17839000000001</c:v>
                </c:pt>
              </c:numCache>
            </c:numRef>
          </c:val>
          <c:smooth val="0"/>
          <c:extLst>
            <c:ext xmlns:c16="http://schemas.microsoft.com/office/drawing/2014/chart" uri="{C3380CC4-5D6E-409C-BE32-E72D297353CC}">
              <c16:uniqueId val="{00000000-91FA-4524-B9EB-93B41776AACB}"/>
            </c:ext>
          </c:extLst>
        </c:ser>
        <c:ser>
          <c:idx val="1"/>
          <c:order val="1"/>
          <c:tx>
            <c:strRef>
              <c:f>Monthly!$C$1</c:f>
              <c:strCache>
                <c:ptCount val="1"/>
                <c:pt idx="0">
                  <c:v>United States</c:v>
                </c:pt>
              </c:strCache>
            </c:strRef>
          </c:tx>
          <c:spPr>
            <a:ln w="50800" cap="rnd">
              <a:solidFill>
                <a:schemeClr val="accent6">
                  <a:lumMod val="75000"/>
                </a:schemeClr>
              </a:solidFill>
              <a:round/>
            </a:ln>
            <a:effectLst/>
          </c:spPr>
          <c:marker>
            <c:symbol val="none"/>
          </c:marker>
          <c:cat>
            <c:numRef>
              <c:f>Monthly!$A$2:$A$182</c:f>
              <c:numCache>
                <c:formatCode>[$-409]mmm\-yy;@</c:formatCode>
                <c:ptCount val="181"/>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pt idx="34">
                  <c:v>41426</c:v>
                </c:pt>
                <c:pt idx="35">
                  <c:v>41456</c:v>
                </c:pt>
                <c:pt idx="36">
                  <c:v>41487</c:v>
                </c:pt>
                <c:pt idx="37">
                  <c:v>41518</c:v>
                </c:pt>
                <c:pt idx="38">
                  <c:v>41548</c:v>
                </c:pt>
                <c:pt idx="39">
                  <c:v>41579</c:v>
                </c:pt>
                <c:pt idx="40">
                  <c:v>41609</c:v>
                </c:pt>
                <c:pt idx="41">
                  <c:v>41640</c:v>
                </c:pt>
                <c:pt idx="42">
                  <c:v>41671</c:v>
                </c:pt>
                <c:pt idx="43">
                  <c:v>41699</c:v>
                </c:pt>
                <c:pt idx="44">
                  <c:v>41730</c:v>
                </c:pt>
                <c:pt idx="45">
                  <c:v>41760</c:v>
                </c:pt>
                <c:pt idx="46">
                  <c:v>41791</c:v>
                </c:pt>
                <c:pt idx="47">
                  <c:v>41821</c:v>
                </c:pt>
                <c:pt idx="48">
                  <c:v>41852</c:v>
                </c:pt>
                <c:pt idx="49">
                  <c:v>41883</c:v>
                </c:pt>
                <c:pt idx="50">
                  <c:v>41913</c:v>
                </c:pt>
                <c:pt idx="51">
                  <c:v>41944</c:v>
                </c:pt>
                <c:pt idx="52">
                  <c:v>41974</c:v>
                </c:pt>
                <c:pt idx="53">
                  <c:v>42005</c:v>
                </c:pt>
                <c:pt idx="54">
                  <c:v>42036</c:v>
                </c:pt>
                <c:pt idx="55">
                  <c:v>42064</c:v>
                </c:pt>
                <c:pt idx="56">
                  <c:v>42095</c:v>
                </c:pt>
                <c:pt idx="57">
                  <c:v>42125</c:v>
                </c:pt>
                <c:pt idx="58">
                  <c:v>42156</c:v>
                </c:pt>
                <c:pt idx="59">
                  <c:v>42186</c:v>
                </c:pt>
                <c:pt idx="60">
                  <c:v>42217</c:v>
                </c:pt>
                <c:pt idx="61">
                  <c:v>42248</c:v>
                </c:pt>
                <c:pt idx="62">
                  <c:v>42278</c:v>
                </c:pt>
                <c:pt idx="63">
                  <c:v>42309</c:v>
                </c:pt>
                <c:pt idx="64">
                  <c:v>42339</c:v>
                </c:pt>
                <c:pt idx="65">
                  <c:v>42370</c:v>
                </c:pt>
                <c:pt idx="66">
                  <c:v>42401</c:v>
                </c:pt>
                <c:pt idx="67">
                  <c:v>42430</c:v>
                </c:pt>
                <c:pt idx="68">
                  <c:v>42461</c:v>
                </c:pt>
                <c:pt idx="69">
                  <c:v>42491</c:v>
                </c:pt>
                <c:pt idx="70">
                  <c:v>42522</c:v>
                </c:pt>
                <c:pt idx="71">
                  <c:v>42552</c:v>
                </c:pt>
                <c:pt idx="72">
                  <c:v>42583</c:v>
                </c:pt>
                <c:pt idx="73">
                  <c:v>42614</c:v>
                </c:pt>
                <c:pt idx="74">
                  <c:v>42644</c:v>
                </c:pt>
                <c:pt idx="75">
                  <c:v>42675</c:v>
                </c:pt>
                <c:pt idx="76">
                  <c:v>42705</c:v>
                </c:pt>
                <c:pt idx="77">
                  <c:v>42736</c:v>
                </c:pt>
                <c:pt idx="78">
                  <c:v>42767</c:v>
                </c:pt>
                <c:pt idx="79">
                  <c:v>42795</c:v>
                </c:pt>
                <c:pt idx="80">
                  <c:v>42826</c:v>
                </c:pt>
                <c:pt idx="81">
                  <c:v>42856</c:v>
                </c:pt>
                <c:pt idx="82">
                  <c:v>42887</c:v>
                </c:pt>
                <c:pt idx="83">
                  <c:v>42917</c:v>
                </c:pt>
                <c:pt idx="84">
                  <c:v>42948</c:v>
                </c:pt>
                <c:pt idx="85">
                  <c:v>42979</c:v>
                </c:pt>
                <c:pt idx="86">
                  <c:v>43009</c:v>
                </c:pt>
                <c:pt idx="87">
                  <c:v>43040</c:v>
                </c:pt>
                <c:pt idx="88">
                  <c:v>43070</c:v>
                </c:pt>
                <c:pt idx="89">
                  <c:v>43101</c:v>
                </c:pt>
                <c:pt idx="90">
                  <c:v>43132</c:v>
                </c:pt>
                <c:pt idx="91">
                  <c:v>43160</c:v>
                </c:pt>
                <c:pt idx="92">
                  <c:v>43191</c:v>
                </c:pt>
                <c:pt idx="93">
                  <c:v>43221</c:v>
                </c:pt>
                <c:pt idx="94">
                  <c:v>43252</c:v>
                </c:pt>
                <c:pt idx="95">
                  <c:v>43282</c:v>
                </c:pt>
                <c:pt idx="96">
                  <c:v>43313</c:v>
                </c:pt>
                <c:pt idx="97">
                  <c:v>43344</c:v>
                </c:pt>
                <c:pt idx="98">
                  <c:v>43374</c:v>
                </c:pt>
                <c:pt idx="99">
                  <c:v>43405</c:v>
                </c:pt>
                <c:pt idx="100">
                  <c:v>43435</c:v>
                </c:pt>
                <c:pt idx="101">
                  <c:v>43466</c:v>
                </c:pt>
                <c:pt idx="102">
                  <c:v>43497</c:v>
                </c:pt>
                <c:pt idx="103">
                  <c:v>43525</c:v>
                </c:pt>
                <c:pt idx="104">
                  <c:v>43556</c:v>
                </c:pt>
                <c:pt idx="105">
                  <c:v>43586</c:v>
                </c:pt>
                <c:pt idx="106">
                  <c:v>43617</c:v>
                </c:pt>
                <c:pt idx="107">
                  <c:v>43647</c:v>
                </c:pt>
                <c:pt idx="108">
                  <c:v>43678</c:v>
                </c:pt>
                <c:pt idx="109">
                  <c:v>43709</c:v>
                </c:pt>
                <c:pt idx="110">
                  <c:v>43739</c:v>
                </c:pt>
                <c:pt idx="111">
                  <c:v>43770</c:v>
                </c:pt>
                <c:pt idx="112">
                  <c:v>43800</c:v>
                </c:pt>
                <c:pt idx="113">
                  <c:v>43831</c:v>
                </c:pt>
                <c:pt idx="114">
                  <c:v>43862</c:v>
                </c:pt>
                <c:pt idx="115">
                  <c:v>43891</c:v>
                </c:pt>
                <c:pt idx="116">
                  <c:v>43922</c:v>
                </c:pt>
                <c:pt idx="117">
                  <c:v>43952</c:v>
                </c:pt>
                <c:pt idx="118">
                  <c:v>43983</c:v>
                </c:pt>
                <c:pt idx="119">
                  <c:v>44013</c:v>
                </c:pt>
                <c:pt idx="120">
                  <c:v>44044</c:v>
                </c:pt>
                <c:pt idx="121">
                  <c:v>44075</c:v>
                </c:pt>
                <c:pt idx="122">
                  <c:v>44105</c:v>
                </c:pt>
                <c:pt idx="123">
                  <c:v>44136</c:v>
                </c:pt>
                <c:pt idx="124">
                  <c:v>44166</c:v>
                </c:pt>
                <c:pt idx="125">
                  <c:v>44197</c:v>
                </c:pt>
                <c:pt idx="126">
                  <c:v>44228</c:v>
                </c:pt>
                <c:pt idx="127">
                  <c:v>44256</c:v>
                </c:pt>
                <c:pt idx="128">
                  <c:v>44287</c:v>
                </c:pt>
                <c:pt idx="129">
                  <c:v>44317</c:v>
                </c:pt>
                <c:pt idx="130">
                  <c:v>44348</c:v>
                </c:pt>
                <c:pt idx="131">
                  <c:v>44378</c:v>
                </c:pt>
                <c:pt idx="132">
                  <c:v>44409</c:v>
                </c:pt>
                <c:pt idx="133">
                  <c:v>44440</c:v>
                </c:pt>
                <c:pt idx="134">
                  <c:v>44470</c:v>
                </c:pt>
                <c:pt idx="135">
                  <c:v>44501</c:v>
                </c:pt>
                <c:pt idx="136">
                  <c:v>44531</c:v>
                </c:pt>
                <c:pt idx="137">
                  <c:v>44562</c:v>
                </c:pt>
                <c:pt idx="138">
                  <c:v>44593</c:v>
                </c:pt>
                <c:pt idx="139">
                  <c:v>44621</c:v>
                </c:pt>
                <c:pt idx="140">
                  <c:v>44652</c:v>
                </c:pt>
                <c:pt idx="141">
                  <c:v>44682</c:v>
                </c:pt>
                <c:pt idx="142">
                  <c:v>44713</c:v>
                </c:pt>
                <c:pt idx="143">
                  <c:v>44743</c:v>
                </c:pt>
                <c:pt idx="144">
                  <c:v>44774</c:v>
                </c:pt>
                <c:pt idx="145">
                  <c:v>44805</c:v>
                </c:pt>
                <c:pt idx="146">
                  <c:v>44835</c:v>
                </c:pt>
                <c:pt idx="147">
                  <c:v>44866</c:v>
                </c:pt>
                <c:pt idx="148">
                  <c:v>44896</c:v>
                </c:pt>
                <c:pt idx="149">
                  <c:v>44927</c:v>
                </c:pt>
                <c:pt idx="150">
                  <c:v>44958</c:v>
                </c:pt>
                <c:pt idx="151">
                  <c:v>44986</c:v>
                </c:pt>
                <c:pt idx="152">
                  <c:v>45017</c:v>
                </c:pt>
                <c:pt idx="153">
                  <c:v>45047</c:v>
                </c:pt>
                <c:pt idx="154">
                  <c:v>45078</c:v>
                </c:pt>
                <c:pt idx="155">
                  <c:v>45108</c:v>
                </c:pt>
                <c:pt idx="156">
                  <c:v>45139</c:v>
                </c:pt>
                <c:pt idx="157">
                  <c:v>45170</c:v>
                </c:pt>
                <c:pt idx="158">
                  <c:v>45200</c:v>
                </c:pt>
                <c:pt idx="159">
                  <c:v>45231</c:v>
                </c:pt>
                <c:pt idx="160">
                  <c:v>45261</c:v>
                </c:pt>
                <c:pt idx="161">
                  <c:v>45292</c:v>
                </c:pt>
                <c:pt idx="162">
                  <c:v>45323</c:v>
                </c:pt>
                <c:pt idx="163">
                  <c:v>45352</c:v>
                </c:pt>
                <c:pt idx="164">
                  <c:v>45383</c:v>
                </c:pt>
                <c:pt idx="165">
                  <c:v>45413</c:v>
                </c:pt>
                <c:pt idx="166">
                  <c:v>45444</c:v>
                </c:pt>
                <c:pt idx="167">
                  <c:v>45474</c:v>
                </c:pt>
                <c:pt idx="168">
                  <c:v>45505</c:v>
                </c:pt>
                <c:pt idx="169">
                  <c:v>45536</c:v>
                </c:pt>
                <c:pt idx="170">
                  <c:v>45566</c:v>
                </c:pt>
                <c:pt idx="171">
                  <c:v>45597</c:v>
                </c:pt>
                <c:pt idx="172">
                  <c:v>45627</c:v>
                </c:pt>
                <c:pt idx="173">
                  <c:v>45658</c:v>
                </c:pt>
                <c:pt idx="174">
                  <c:v>45689</c:v>
                </c:pt>
                <c:pt idx="175">
                  <c:v>45717</c:v>
                </c:pt>
                <c:pt idx="176">
                  <c:v>45748</c:v>
                </c:pt>
                <c:pt idx="177">
                  <c:v>45778</c:v>
                </c:pt>
                <c:pt idx="178">
                  <c:v>45809</c:v>
                </c:pt>
                <c:pt idx="179">
                  <c:v>45839</c:v>
                </c:pt>
                <c:pt idx="180">
                  <c:v>45870</c:v>
                </c:pt>
              </c:numCache>
            </c:numRef>
          </c:cat>
          <c:val>
            <c:numRef>
              <c:f>Monthly!$C$2:$C$182</c:f>
              <c:numCache>
                <c:formatCode>0.00000</c:formatCode>
                <c:ptCount val="181"/>
                <c:pt idx="0">
                  <c:v>100.47302999999999</c:v>
                </c:pt>
                <c:pt idx="1">
                  <c:v>100.41602</c:v>
                </c:pt>
                <c:pt idx="2">
                  <c:v>100.63096</c:v>
                </c:pt>
                <c:pt idx="3">
                  <c:v>100.72957</c:v>
                </c:pt>
                <c:pt idx="4">
                  <c:v>100.79198</c:v>
                </c:pt>
                <c:pt idx="5">
                  <c:v>100.79737</c:v>
                </c:pt>
                <c:pt idx="6">
                  <c:v>100.96608999999999</c:v>
                </c:pt>
                <c:pt idx="7">
                  <c:v>101.14019999999999</c:v>
                </c:pt>
                <c:pt idx="8">
                  <c:v>101.38288</c:v>
                </c:pt>
                <c:pt idx="9">
                  <c:v>101.46531</c:v>
                </c:pt>
                <c:pt idx="10">
                  <c:v>101.64019</c:v>
                </c:pt>
                <c:pt idx="11">
                  <c:v>101.68796</c:v>
                </c:pt>
                <c:pt idx="12">
                  <c:v>101.78964999999999</c:v>
                </c:pt>
                <c:pt idx="13">
                  <c:v>101.95837</c:v>
                </c:pt>
                <c:pt idx="14">
                  <c:v>102.11938000000001</c:v>
                </c:pt>
                <c:pt idx="15">
                  <c:v>102.22493</c:v>
                </c:pt>
                <c:pt idx="16">
                  <c:v>102.37747</c:v>
                </c:pt>
                <c:pt idx="17">
                  <c:v>102.6525</c:v>
                </c:pt>
                <c:pt idx="18">
                  <c:v>102.85512</c:v>
                </c:pt>
                <c:pt idx="19">
                  <c:v>103.04001</c:v>
                </c:pt>
                <c:pt idx="20">
                  <c:v>103.09934</c:v>
                </c:pt>
                <c:pt idx="21">
                  <c:v>103.18254</c:v>
                </c:pt>
                <c:pt idx="22">
                  <c:v>103.24339999999999</c:v>
                </c:pt>
                <c:pt idx="23">
                  <c:v>103.35511</c:v>
                </c:pt>
                <c:pt idx="24">
                  <c:v>103.49455</c:v>
                </c:pt>
                <c:pt idx="25">
                  <c:v>103.63245999999999</c:v>
                </c:pt>
                <c:pt idx="26">
                  <c:v>103.74879</c:v>
                </c:pt>
                <c:pt idx="27">
                  <c:v>103.86973999999999</c:v>
                </c:pt>
                <c:pt idx="28">
                  <c:v>104.06157</c:v>
                </c:pt>
                <c:pt idx="29">
                  <c:v>104.20255</c:v>
                </c:pt>
                <c:pt idx="30">
                  <c:v>104.42443</c:v>
                </c:pt>
                <c:pt idx="31">
                  <c:v>104.53537</c:v>
                </c:pt>
                <c:pt idx="32">
                  <c:v>104.67712</c:v>
                </c:pt>
                <c:pt idx="33">
                  <c:v>104.84815</c:v>
                </c:pt>
                <c:pt idx="34">
                  <c:v>104.98990999999999</c:v>
                </c:pt>
                <c:pt idx="35">
                  <c:v>105.07619</c:v>
                </c:pt>
                <c:pt idx="36">
                  <c:v>105.27265</c:v>
                </c:pt>
                <c:pt idx="37">
                  <c:v>105.40747</c:v>
                </c:pt>
                <c:pt idx="38">
                  <c:v>105.57696</c:v>
                </c:pt>
                <c:pt idx="39">
                  <c:v>105.78882</c:v>
                </c:pt>
                <c:pt idx="40">
                  <c:v>105.83273</c:v>
                </c:pt>
                <c:pt idx="41">
                  <c:v>105.97757</c:v>
                </c:pt>
                <c:pt idx="42">
                  <c:v>106.0939</c:v>
                </c:pt>
                <c:pt idx="43">
                  <c:v>106.30422</c:v>
                </c:pt>
                <c:pt idx="44">
                  <c:v>106.54458</c:v>
                </c:pt>
                <c:pt idx="45">
                  <c:v>106.71022000000001</c:v>
                </c:pt>
                <c:pt idx="46">
                  <c:v>106.96984999999999</c:v>
                </c:pt>
                <c:pt idx="47">
                  <c:v>107.14242</c:v>
                </c:pt>
                <c:pt idx="48">
                  <c:v>107.29342</c:v>
                </c:pt>
                <c:pt idx="49">
                  <c:v>107.51991</c:v>
                </c:pt>
                <c:pt idx="50">
                  <c:v>107.70019000000001</c:v>
                </c:pt>
                <c:pt idx="51">
                  <c:v>107.92592</c:v>
                </c:pt>
                <c:pt idx="52">
                  <c:v>108.13701</c:v>
                </c:pt>
                <c:pt idx="53">
                  <c:v>108.29416999999999</c:v>
                </c:pt>
                <c:pt idx="54">
                  <c:v>108.49370999999999</c:v>
                </c:pt>
                <c:pt idx="55">
                  <c:v>108.56766</c:v>
                </c:pt>
                <c:pt idx="56">
                  <c:v>108.77798</c:v>
                </c:pt>
                <c:pt idx="57">
                  <c:v>109.04146</c:v>
                </c:pt>
                <c:pt idx="58">
                  <c:v>109.17319999999999</c:v>
                </c:pt>
                <c:pt idx="59">
                  <c:v>109.39046</c:v>
                </c:pt>
                <c:pt idx="60">
                  <c:v>109.49369</c:v>
                </c:pt>
                <c:pt idx="61">
                  <c:v>109.60925</c:v>
                </c:pt>
                <c:pt idx="62">
                  <c:v>109.84345</c:v>
                </c:pt>
                <c:pt idx="63">
                  <c:v>110.01988</c:v>
                </c:pt>
                <c:pt idx="64">
                  <c:v>110.22712</c:v>
                </c:pt>
                <c:pt idx="65">
                  <c:v>110.32958000000001</c:v>
                </c:pt>
                <c:pt idx="66">
                  <c:v>110.48135000000001</c:v>
                </c:pt>
                <c:pt idx="67">
                  <c:v>110.6778</c:v>
                </c:pt>
                <c:pt idx="68">
                  <c:v>110.82649000000001</c:v>
                </c:pt>
                <c:pt idx="69">
                  <c:v>110.86116</c:v>
                </c:pt>
                <c:pt idx="70">
                  <c:v>111.05068</c:v>
                </c:pt>
                <c:pt idx="71">
                  <c:v>111.33881</c:v>
                </c:pt>
                <c:pt idx="72">
                  <c:v>111.44821</c:v>
                </c:pt>
                <c:pt idx="73">
                  <c:v>111.68317999999999</c:v>
                </c:pt>
                <c:pt idx="74">
                  <c:v>111.75945</c:v>
                </c:pt>
                <c:pt idx="75">
                  <c:v>111.84959000000001</c:v>
                </c:pt>
                <c:pt idx="76">
                  <c:v>112.02293</c:v>
                </c:pt>
                <c:pt idx="77">
                  <c:v>112.19242</c:v>
                </c:pt>
                <c:pt idx="78">
                  <c:v>112.36190999999999</c:v>
                </c:pt>
                <c:pt idx="79">
                  <c:v>112.45511999999999</c:v>
                </c:pt>
                <c:pt idx="80">
                  <c:v>112.61306</c:v>
                </c:pt>
                <c:pt idx="81">
                  <c:v>112.77176</c:v>
                </c:pt>
                <c:pt idx="82">
                  <c:v>112.92815</c:v>
                </c:pt>
                <c:pt idx="83">
                  <c:v>113.07375999999999</c:v>
                </c:pt>
                <c:pt idx="84">
                  <c:v>113.18701</c:v>
                </c:pt>
                <c:pt idx="85">
                  <c:v>113.2548</c:v>
                </c:pt>
                <c:pt idx="86">
                  <c:v>113.36497</c:v>
                </c:pt>
                <c:pt idx="87">
                  <c:v>113.53677</c:v>
                </c:pt>
                <c:pt idx="88">
                  <c:v>113.65233000000001</c:v>
                </c:pt>
                <c:pt idx="89">
                  <c:v>113.75788</c:v>
                </c:pt>
                <c:pt idx="90">
                  <c:v>114.06142</c:v>
                </c:pt>
                <c:pt idx="91">
                  <c:v>114.23553</c:v>
                </c:pt>
                <c:pt idx="92">
                  <c:v>114.34493000000001</c:v>
                </c:pt>
                <c:pt idx="93">
                  <c:v>114.58991</c:v>
                </c:pt>
                <c:pt idx="94">
                  <c:v>114.75863</c:v>
                </c:pt>
                <c:pt idx="95">
                  <c:v>114.80562999999999</c:v>
                </c:pt>
                <c:pt idx="96">
                  <c:v>115.00516</c:v>
                </c:pt>
                <c:pt idx="97">
                  <c:v>115.06601999999999</c:v>
                </c:pt>
                <c:pt idx="98">
                  <c:v>115.19544999999999</c:v>
                </c:pt>
                <c:pt idx="99">
                  <c:v>115.26555999999999</c:v>
                </c:pt>
                <c:pt idx="100">
                  <c:v>115.41348000000001</c:v>
                </c:pt>
                <c:pt idx="101">
                  <c:v>115.60608000000001</c:v>
                </c:pt>
                <c:pt idx="102">
                  <c:v>115.61069999999999</c:v>
                </c:pt>
                <c:pt idx="103">
                  <c:v>115.78789</c:v>
                </c:pt>
                <c:pt idx="104">
                  <c:v>116.01747</c:v>
                </c:pt>
                <c:pt idx="105">
                  <c:v>116.03904</c:v>
                </c:pt>
                <c:pt idx="106">
                  <c:v>116.20699</c:v>
                </c:pt>
                <c:pt idx="107">
                  <c:v>116.28172000000001</c:v>
                </c:pt>
                <c:pt idx="108">
                  <c:v>116.46277000000001</c:v>
                </c:pt>
                <c:pt idx="109">
                  <c:v>116.61221999999999</c:v>
                </c:pt>
                <c:pt idx="110">
                  <c:v>116.68541</c:v>
                </c:pt>
                <c:pt idx="111">
                  <c:v>116.84566</c:v>
                </c:pt>
                <c:pt idx="112">
                  <c:v>116.9435</c:v>
                </c:pt>
                <c:pt idx="113">
                  <c:v>117.12531</c:v>
                </c:pt>
                <c:pt idx="114">
                  <c:v>117.32639</c:v>
                </c:pt>
                <c:pt idx="115">
                  <c:v>116.25013</c:v>
                </c:pt>
                <c:pt idx="116">
                  <c:v>100.47919</c:v>
                </c:pt>
                <c:pt idx="117">
                  <c:v>102.49457</c:v>
                </c:pt>
                <c:pt idx="118">
                  <c:v>106.06231</c:v>
                </c:pt>
                <c:pt idx="119">
                  <c:v>107.28263</c:v>
                </c:pt>
                <c:pt idx="120">
                  <c:v>108.48754</c:v>
                </c:pt>
                <c:pt idx="121">
                  <c:v>109.22020000000001</c:v>
                </c:pt>
                <c:pt idx="122">
                  <c:v>109.75255</c:v>
                </c:pt>
                <c:pt idx="123">
                  <c:v>109.96056</c:v>
                </c:pt>
                <c:pt idx="124">
                  <c:v>109.81957</c:v>
                </c:pt>
                <c:pt idx="125">
                  <c:v>110.10077</c:v>
                </c:pt>
                <c:pt idx="126">
                  <c:v>110.49290000000001</c:v>
                </c:pt>
                <c:pt idx="127">
                  <c:v>111.12772</c:v>
                </c:pt>
                <c:pt idx="128">
                  <c:v>111.40891999999999</c:v>
                </c:pt>
                <c:pt idx="129">
                  <c:v>111.73326</c:v>
                </c:pt>
                <c:pt idx="130">
                  <c:v>112.34650000000001</c:v>
                </c:pt>
                <c:pt idx="131">
                  <c:v>113.06374</c:v>
                </c:pt>
                <c:pt idx="132">
                  <c:v>113.43893</c:v>
                </c:pt>
                <c:pt idx="133">
                  <c:v>113.79794</c:v>
                </c:pt>
                <c:pt idx="134">
                  <c:v>114.45817</c:v>
                </c:pt>
                <c:pt idx="135">
                  <c:v>114.94892</c:v>
                </c:pt>
                <c:pt idx="136">
                  <c:v>115.39190000000001</c:v>
                </c:pt>
                <c:pt idx="137">
                  <c:v>115.56525000000001</c:v>
                </c:pt>
                <c:pt idx="138">
                  <c:v>116.23473</c:v>
                </c:pt>
                <c:pt idx="139">
                  <c:v>116.59759</c:v>
                </c:pt>
                <c:pt idx="140">
                  <c:v>116.83256</c:v>
                </c:pt>
                <c:pt idx="141">
                  <c:v>117.01823</c:v>
                </c:pt>
                <c:pt idx="142">
                  <c:v>117.37338</c:v>
                </c:pt>
                <c:pt idx="143">
                  <c:v>117.90958999999999</c:v>
                </c:pt>
                <c:pt idx="144">
                  <c:v>118.09217</c:v>
                </c:pt>
                <c:pt idx="145">
                  <c:v>118.26705</c:v>
                </c:pt>
                <c:pt idx="146">
                  <c:v>118.57521</c:v>
                </c:pt>
                <c:pt idx="147">
                  <c:v>118.80401999999999</c:v>
                </c:pt>
                <c:pt idx="148">
                  <c:v>118.9011</c:v>
                </c:pt>
                <c:pt idx="149">
                  <c:v>119.24315</c:v>
                </c:pt>
                <c:pt idx="150">
                  <c:v>119.4789</c:v>
                </c:pt>
                <c:pt idx="151">
                  <c:v>119.54438</c:v>
                </c:pt>
                <c:pt idx="152">
                  <c:v>119.71079</c:v>
                </c:pt>
                <c:pt idx="153">
                  <c:v>119.88567</c:v>
                </c:pt>
                <c:pt idx="154">
                  <c:v>120.08367</c:v>
                </c:pt>
                <c:pt idx="155">
                  <c:v>120.19768999999999</c:v>
                </c:pt>
                <c:pt idx="156">
                  <c:v>120.31864</c:v>
                </c:pt>
                <c:pt idx="157">
                  <c:v>120.44036</c:v>
                </c:pt>
                <c:pt idx="158">
                  <c:v>120.58365999999999</c:v>
                </c:pt>
                <c:pt idx="159">
                  <c:v>120.69229</c:v>
                </c:pt>
                <c:pt idx="160">
                  <c:v>120.89952</c:v>
                </c:pt>
                <c:pt idx="161">
                  <c:v>120.99120000000001</c:v>
                </c:pt>
                <c:pt idx="162">
                  <c:v>121.16222999999999</c:v>
                </c:pt>
                <c:pt idx="163">
                  <c:v>121.35175</c:v>
                </c:pt>
                <c:pt idx="164">
                  <c:v>121.44266</c:v>
                </c:pt>
                <c:pt idx="165">
                  <c:v>121.59135000000001</c:v>
                </c:pt>
                <c:pt idx="166">
                  <c:v>121.65837000000001</c:v>
                </c:pt>
                <c:pt idx="167">
                  <c:v>121.72617</c:v>
                </c:pt>
                <c:pt idx="168">
                  <c:v>121.78086999999999</c:v>
                </c:pt>
                <c:pt idx="169">
                  <c:v>121.96576</c:v>
                </c:pt>
                <c:pt idx="170">
                  <c:v>121.99966000000001</c:v>
                </c:pt>
                <c:pt idx="171">
                  <c:v>122.20074</c:v>
                </c:pt>
                <c:pt idx="172">
                  <c:v>122.44958</c:v>
                </c:pt>
                <c:pt idx="173">
                  <c:v>122.53509</c:v>
                </c:pt>
                <c:pt idx="174">
                  <c:v>122.61367</c:v>
                </c:pt>
                <c:pt idx="175">
                  <c:v>122.70612</c:v>
                </c:pt>
                <c:pt idx="176">
                  <c:v>122.82785</c:v>
                </c:pt>
                <c:pt idx="177">
                  <c:v>122.84247999999999</c:v>
                </c:pt>
                <c:pt idx="178">
                  <c:v>122.83247</c:v>
                </c:pt>
                <c:pt idx="179">
                  <c:v>122.89333000000001</c:v>
                </c:pt>
                <c:pt idx="180">
                  <c:v>122.91028</c:v>
                </c:pt>
              </c:numCache>
            </c:numRef>
          </c:val>
          <c:smooth val="0"/>
          <c:extLst>
            <c:ext xmlns:c16="http://schemas.microsoft.com/office/drawing/2014/chart" uri="{C3380CC4-5D6E-409C-BE32-E72D297353CC}">
              <c16:uniqueId val="{00000001-91FA-4524-B9EB-93B41776AACB}"/>
            </c:ext>
          </c:extLst>
        </c:ser>
        <c:dLbls>
          <c:showLegendKey val="0"/>
          <c:showVal val="0"/>
          <c:showCatName val="0"/>
          <c:showSerName val="0"/>
          <c:showPercent val="0"/>
          <c:showBubbleSize val="0"/>
        </c:dLbls>
        <c:smooth val="0"/>
        <c:axId val="1014128144"/>
        <c:axId val="1014131744"/>
      </c:lineChart>
      <c:dateAx>
        <c:axId val="101412814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014131744"/>
        <c:crosses val="autoZero"/>
        <c:auto val="1"/>
        <c:lblOffset val="100"/>
        <c:baseTimeUnit val="months"/>
      </c:dateAx>
      <c:valAx>
        <c:axId val="1014131744"/>
        <c:scaling>
          <c:orientation val="minMax"/>
          <c:min val="100"/>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r>
                  <a:rPr lang="en-US" dirty="0"/>
                  <a:t>Employment Index August 2010 = 100</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014128144"/>
        <c:crosses val="autoZero"/>
        <c:crossBetween val="between"/>
      </c:valAx>
      <c:spPr>
        <a:noFill/>
        <a:ln>
          <a:noFill/>
        </a:ln>
        <a:effectLst/>
      </c:spPr>
    </c:plotArea>
    <c:legend>
      <c:legendPos val="b"/>
      <c:layout>
        <c:manualLayout>
          <c:xMode val="edge"/>
          <c:yMode val="edge"/>
          <c:x val="0.13596704911239876"/>
          <c:y val="0.19363606693509144"/>
          <c:w val="0.22395290026981607"/>
          <c:h val="0.187131690156880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2010717652512"/>
          <c:y val="6.0123362896085754E-2"/>
          <c:w val="0.86748354276177053"/>
          <c:h val="0.78690271984437021"/>
        </c:manualLayout>
      </c:layout>
      <c:lineChart>
        <c:grouping val="standard"/>
        <c:varyColors val="0"/>
        <c:ser>
          <c:idx val="1"/>
          <c:order val="0"/>
          <c:tx>
            <c:strRef>
              <c:f>'[HealthCare Ind with -MER-charts-and-graphs August 2025-second save- acv x issues.xlsm]QCEW WA Total All Industries'!$E$52</c:f>
              <c:strCache>
                <c:ptCount val="1"/>
                <c:pt idx="0">
                  <c:v>Total Covered</c:v>
                </c:pt>
              </c:strCache>
            </c:strRef>
          </c:tx>
          <c:spPr>
            <a:ln w="50800" cap="rnd">
              <a:solidFill>
                <a:srgbClr val="658F41"/>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Industries'!$F$52:$AC$52</c:f>
              <c:numCache>
                <c:formatCode>0.00</c:formatCode>
                <c:ptCount val="24"/>
                <c:pt idx="0">
                  <c:v>1</c:v>
                </c:pt>
                <c:pt idx="1">
                  <c:v>0.98298833206234448</c:v>
                </c:pt>
                <c:pt idx="2">
                  <c:v>0.98651425707388007</c:v>
                </c:pt>
                <c:pt idx="3">
                  <c:v>1.0020174701162703</c:v>
                </c:pt>
                <c:pt idx="4">
                  <c:v>1.0286089606756925</c:v>
                </c:pt>
                <c:pt idx="5">
                  <c:v>1.0597009042921248</c:v>
                </c:pt>
                <c:pt idx="6">
                  <c:v>1.0878975217391142</c:v>
                </c:pt>
                <c:pt idx="7">
                  <c:v>1.0971427105413742</c:v>
                </c:pt>
                <c:pt idx="8">
                  <c:v>1.0545735705465722</c:v>
                </c:pt>
                <c:pt idx="9">
                  <c:v>1.044317043978692</c:v>
                </c:pt>
                <c:pt idx="10">
                  <c:v>1.0576741387919792</c:v>
                </c:pt>
                <c:pt idx="11">
                  <c:v>1.0762950235861071</c:v>
                </c:pt>
                <c:pt idx="12">
                  <c:v>1.1006191841106938</c:v>
                </c:pt>
                <c:pt idx="13">
                  <c:v>1.1316430855171598</c:v>
                </c:pt>
                <c:pt idx="14">
                  <c:v>1.1610860280341342</c:v>
                </c:pt>
                <c:pt idx="15">
                  <c:v>1.1953915717638957</c:v>
                </c:pt>
                <c:pt idx="16">
                  <c:v>1.2233502273836803</c:v>
                </c:pt>
                <c:pt idx="17">
                  <c:v>1.253959554669313</c:v>
                </c:pt>
                <c:pt idx="18">
                  <c:v>1.2787317526966837</c:v>
                </c:pt>
                <c:pt idx="19">
                  <c:v>1.2114354043324669</c:v>
                </c:pt>
                <c:pt idx="20">
                  <c:v>1.2465507619054348</c:v>
                </c:pt>
                <c:pt idx="21">
                  <c:v>1.3059151733012779</c:v>
                </c:pt>
                <c:pt idx="22">
                  <c:v>1.3301991777675239</c:v>
                </c:pt>
                <c:pt idx="23">
                  <c:v>1.3364676128375943</c:v>
                </c:pt>
              </c:numCache>
            </c:numRef>
          </c:val>
          <c:smooth val="0"/>
          <c:extLst>
            <c:ext xmlns:c16="http://schemas.microsoft.com/office/drawing/2014/chart" uri="{C3380CC4-5D6E-409C-BE32-E72D297353CC}">
              <c16:uniqueId val="{00000000-3AB4-4D53-BB11-633D9B185F4C}"/>
            </c:ext>
          </c:extLst>
        </c:ser>
        <c:ser>
          <c:idx val="2"/>
          <c:order val="1"/>
          <c:tx>
            <c:strRef>
              <c:f>'[HealthCare Ind with -MER-charts-and-graphs August 2025-second save- acv x issues.xlsm]QCEW WA Total All Industries'!$E$53</c:f>
              <c:strCache>
                <c:ptCount val="1"/>
                <c:pt idx="0">
                  <c:v>Total Private</c:v>
                </c:pt>
              </c:strCache>
            </c:strRef>
          </c:tx>
          <c:spPr>
            <a:ln w="50800" cap="rnd">
              <a:solidFill>
                <a:srgbClr val="CC6600"/>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Industries'!$F$53:$AC$53</c:f>
              <c:numCache>
                <c:formatCode>0.00</c:formatCode>
                <c:ptCount val="24"/>
                <c:pt idx="0">
                  <c:v>1</c:v>
                </c:pt>
                <c:pt idx="1">
                  <c:v>0.97471358432509281</c:v>
                </c:pt>
                <c:pt idx="2">
                  <c:v>0.97675496505889448</c:v>
                </c:pt>
                <c:pt idx="3">
                  <c:v>0.99406777474563079</c:v>
                </c:pt>
                <c:pt idx="4">
                  <c:v>1.0251153199060874</c:v>
                </c:pt>
                <c:pt idx="5">
                  <c:v>1.0616678035331728</c:v>
                </c:pt>
                <c:pt idx="6">
                  <c:v>1.0940144091605941</c:v>
                </c:pt>
                <c:pt idx="7">
                  <c:v>1.099807675682086</c:v>
                </c:pt>
                <c:pt idx="8">
                  <c:v>1.0462035523645843</c:v>
                </c:pt>
                <c:pt idx="9">
                  <c:v>1.0334686860795486</c:v>
                </c:pt>
                <c:pt idx="10">
                  <c:v>1.0525431484970957</c:v>
                </c:pt>
                <c:pt idx="11">
                  <c:v>1.0765916093367596</c:v>
                </c:pt>
                <c:pt idx="12">
                  <c:v>1.1055036258271327</c:v>
                </c:pt>
                <c:pt idx="13">
                  <c:v>1.1403976573458701</c:v>
                </c:pt>
                <c:pt idx="14">
                  <c:v>1.1718792788087027</c:v>
                </c:pt>
                <c:pt idx="15">
                  <c:v>1.2082144979674456</c:v>
                </c:pt>
                <c:pt idx="16">
                  <c:v>1.2380191093152593</c:v>
                </c:pt>
                <c:pt idx="17">
                  <c:v>1.2722156313637556</c:v>
                </c:pt>
                <c:pt idx="18">
                  <c:v>1.299877471892541</c:v>
                </c:pt>
                <c:pt idx="19">
                  <c:v>1.22656836656499</c:v>
                </c:pt>
                <c:pt idx="20">
                  <c:v>1.2698528802705304</c:v>
                </c:pt>
                <c:pt idx="21">
                  <c:v>1.3378453430040163</c:v>
                </c:pt>
                <c:pt idx="22">
                  <c:v>1.3593011145214591</c:v>
                </c:pt>
                <c:pt idx="23">
                  <c:v>1.3593047355959316</c:v>
                </c:pt>
              </c:numCache>
            </c:numRef>
          </c:val>
          <c:smooth val="0"/>
          <c:extLst>
            <c:ext xmlns:c16="http://schemas.microsoft.com/office/drawing/2014/chart" uri="{C3380CC4-5D6E-409C-BE32-E72D297353CC}">
              <c16:uniqueId val="{00000001-3AB4-4D53-BB11-633D9B185F4C}"/>
            </c:ext>
          </c:extLst>
        </c:ser>
        <c:ser>
          <c:idx val="3"/>
          <c:order val="2"/>
          <c:tx>
            <c:strRef>
              <c:f>'[HealthCare Ind with -MER-charts-and-graphs August 2025-second save- acv x issues.xlsm]QCEW WA Total All Industries'!$E$54</c:f>
              <c:strCache>
                <c:ptCount val="1"/>
                <c:pt idx="0">
                  <c:v>Total Government</c:v>
                </c:pt>
              </c:strCache>
            </c:strRef>
          </c:tx>
          <c:spPr>
            <a:ln w="50800" cap="rnd">
              <a:solidFill>
                <a:srgbClr val="0D3455"/>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Industries'!$F$54:$AC$54</c:f>
              <c:numCache>
                <c:formatCode>0.00</c:formatCode>
                <c:ptCount val="24"/>
                <c:pt idx="0">
                  <c:v>1</c:v>
                </c:pt>
                <c:pt idx="1">
                  <c:v>1.0210571032322819</c:v>
                </c:pt>
                <c:pt idx="2">
                  <c:v>1.0314107342915093</c:v>
                </c:pt>
                <c:pt idx="3">
                  <c:v>1.0385908066753016</c:v>
                </c:pt>
                <c:pt idx="4">
                  <c:v>1.0446817903535477</c:v>
                </c:pt>
                <c:pt idx="5">
                  <c:v>1.0506519955520202</c:v>
                </c:pt>
                <c:pt idx="6">
                  <c:v>1.059758276449446</c:v>
                </c:pt>
                <c:pt idx="7">
                  <c:v>1.0848822826299722</c:v>
                </c:pt>
                <c:pt idx="8">
                  <c:v>1.0930806425415125</c:v>
                </c:pt>
                <c:pt idx="9">
                  <c:v>1.0942259557117808</c:v>
                </c:pt>
                <c:pt idx="10">
                  <c:v>1.0812818345001645</c:v>
                </c:pt>
                <c:pt idx="11">
                  <c:v>1.0749305523741302</c:v>
                </c:pt>
                <c:pt idx="12">
                  <c:v>1.0781457588012111</c:v>
                </c:pt>
                <c:pt idx="13">
                  <c:v>1.0913668375612742</c:v>
                </c:pt>
                <c:pt idx="14">
                  <c:v>1.1114306419167961</c:v>
                </c:pt>
                <c:pt idx="15">
                  <c:v>1.1363984690286495</c:v>
                </c:pt>
                <c:pt idx="16">
                  <c:v>1.1558646281480494</c:v>
                </c:pt>
                <c:pt idx="17">
                  <c:v>1.1699728040181752</c:v>
                </c:pt>
                <c:pt idx="18">
                  <c:v>1.1814488419842655</c:v>
                </c:pt>
                <c:pt idx="19">
                  <c:v>1.141812676742646</c:v>
                </c:pt>
                <c:pt idx="20">
                  <c:v>1.1393492122327775</c:v>
                </c:pt>
                <c:pt idx="21">
                  <c:v>1.1590173629476612</c:v>
                </c:pt>
                <c:pt idx="22">
                  <c:v>1.1963129245467683</c:v>
                </c:pt>
                <c:pt idx="23">
                  <c:v>1.231403237696213</c:v>
                </c:pt>
              </c:numCache>
            </c:numRef>
          </c:val>
          <c:smooth val="0"/>
          <c:extLst>
            <c:ext xmlns:c16="http://schemas.microsoft.com/office/drawing/2014/chart" uri="{C3380CC4-5D6E-409C-BE32-E72D297353CC}">
              <c16:uniqueId val="{00000002-3AB4-4D53-BB11-633D9B185F4C}"/>
            </c:ext>
          </c:extLst>
        </c:ser>
        <c:dLbls>
          <c:showLegendKey val="0"/>
          <c:showVal val="0"/>
          <c:showCatName val="0"/>
          <c:showSerName val="0"/>
          <c:showPercent val="0"/>
          <c:showBubbleSize val="0"/>
        </c:dLbls>
        <c:smooth val="0"/>
        <c:axId val="1881544584"/>
        <c:axId val="1881536664"/>
      </c:lineChart>
      <c:catAx>
        <c:axId val="188154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881536664"/>
        <c:crosses val="autoZero"/>
        <c:auto val="1"/>
        <c:lblAlgn val="ctr"/>
        <c:lblOffset val="100"/>
        <c:noMultiLvlLbl val="0"/>
      </c:catAx>
      <c:valAx>
        <c:axId val="1881536664"/>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r>
                  <a:rPr lang="en-US" dirty="0"/>
                  <a:t>Total covered employment Index 2001=1.0</a:t>
                </a:r>
              </a:p>
            </c:rich>
          </c:tx>
          <c:layout>
            <c:manualLayout>
              <c:xMode val="edge"/>
              <c:yMode val="edge"/>
              <c:x val="7.054705359266362E-3"/>
              <c:y val="9.696514929498845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881544584"/>
        <c:crosses val="autoZero"/>
        <c:crossBetween val="between"/>
      </c:valAx>
      <c:spPr>
        <a:noFill/>
        <a:ln>
          <a:noFill/>
        </a:ln>
        <a:effectLst/>
      </c:spPr>
    </c:plotArea>
    <c:legend>
      <c:legendPos val="b"/>
      <c:layout>
        <c:manualLayout>
          <c:xMode val="edge"/>
          <c:yMode val="edge"/>
          <c:x val="0.1426092250074793"/>
          <c:y val="0.14553451459517872"/>
          <c:w val="0.24479362779971983"/>
          <c:h val="0.2741400662821458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6000089773065"/>
          <c:y val="6.0123362896085754E-2"/>
          <c:w val="0.86934470648838402"/>
          <c:h val="0.76618355096955759"/>
        </c:manualLayout>
      </c:layout>
      <c:lineChart>
        <c:grouping val="standard"/>
        <c:varyColors val="0"/>
        <c:ser>
          <c:idx val="1"/>
          <c:order val="0"/>
          <c:tx>
            <c:strRef>
              <c:f>'[HealthCare Ind with -MER-charts-and-graphs August 2025-second save- acv x issues.xlsm]QCEW WA Total All Industries'!$E$94</c:f>
              <c:strCache>
                <c:ptCount val="1"/>
                <c:pt idx="0">
                  <c:v>Total Covered</c:v>
                </c:pt>
              </c:strCache>
            </c:strRef>
          </c:tx>
          <c:spPr>
            <a:ln w="50800" cap="rnd">
              <a:solidFill>
                <a:srgbClr val="658F41"/>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Industries'!$F$94:$AC$94</c:f>
              <c:numCache>
                <c:formatCode>0.00</c:formatCode>
                <c:ptCount val="24"/>
                <c:pt idx="0">
                  <c:v>1</c:v>
                </c:pt>
                <c:pt idx="1">
                  <c:v>1.0035389757772919</c:v>
                </c:pt>
                <c:pt idx="2">
                  <c:v>1.0276496105880946</c:v>
                </c:pt>
                <c:pt idx="3">
                  <c:v>1.0529025065574629</c:v>
                </c:pt>
                <c:pt idx="4">
                  <c:v>1.1181749116593569</c:v>
                </c:pt>
                <c:pt idx="5">
                  <c:v>1.2135485420494772</c:v>
                </c:pt>
                <c:pt idx="6">
                  <c:v>1.3075147709855164</c:v>
                </c:pt>
                <c:pt idx="7">
                  <c:v>1.3639498709748827</c:v>
                </c:pt>
                <c:pt idx="8">
                  <c:v>1.3363965216396299</c:v>
                </c:pt>
                <c:pt idx="9">
                  <c:v>1.3525568484585937</c:v>
                </c:pt>
                <c:pt idx="10">
                  <c:v>1.4189891232427221</c:v>
                </c:pt>
                <c:pt idx="11">
                  <c:v>1.4929957928234308</c:v>
                </c:pt>
                <c:pt idx="12">
                  <c:v>1.5587211360042763</c:v>
                </c:pt>
                <c:pt idx="13">
                  <c:v>1.6620354859793223</c:v>
                </c:pt>
                <c:pt idx="14">
                  <c:v>1.7562703292713526</c:v>
                </c:pt>
                <c:pt idx="15">
                  <c:v>1.8835581879272765</c:v>
                </c:pt>
                <c:pt idx="16">
                  <c:v>2.0261356547362763</c:v>
                </c:pt>
                <c:pt idx="17">
                  <c:v>2.2133437213697094</c:v>
                </c:pt>
                <c:pt idx="18">
                  <c:v>2.3756758375212885</c:v>
                </c:pt>
                <c:pt idx="19">
                  <c:v>2.4834438436933639</c:v>
                </c:pt>
                <c:pt idx="20">
                  <c:v>2.7446532794838077</c:v>
                </c:pt>
                <c:pt idx="21">
                  <c:v>2.9287813731359025</c:v>
                </c:pt>
                <c:pt idx="22">
                  <c:v>3.1447808449993029</c:v>
                </c:pt>
                <c:pt idx="23">
                  <c:v>3.3888813766466885</c:v>
                </c:pt>
              </c:numCache>
            </c:numRef>
          </c:val>
          <c:smooth val="0"/>
          <c:extLst>
            <c:ext xmlns:c16="http://schemas.microsoft.com/office/drawing/2014/chart" uri="{C3380CC4-5D6E-409C-BE32-E72D297353CC}">
              <c16:uniqueId val="{00000000-A94E-4B11-8697-ACD7168C9532}"/>
            </c:ext>
          </c:extLst>
        </c:ser>
        <c:ser>
          <c:idx val="2"/>
          <c:order val="1"/>
          <c:tx>
            <c:strRef>
              <c:f>'[HealthCare Ind with -MER-charts-and-graphs August 2025-second save- acv x issues.xlsm]QCEW WA Total All Industries'!$E$95</c:f>
              <c:strCache>
                <c:ptCount val="1"/>
                <c:pt idx="0">
                  <c:v>Total Private</c:v>
                </c:pt>
              </c:strCache>
            </c:strRef>
          </c:tx>
          <c:spPr>
            <a:ln w="50800" cap="rnd">
              <a:solidFill>
                <a:srgbClr val="CC6600"/>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Industries'!$F$95:$AC$95</c:f>
              <c:numCache>
                <c:formatCode>0.00</c:formatCode>
                <c:ptCount val="24"/>
                <c:pt idx="0">
                  <c:v>1</c:v>
                </c:pt>
                <c:pt idx="1">
                  <c:v>0.99011564114890804</c:v>
                </c:pt>
                <c:pt idx="2">
                  <c:v>1.0100940166894272</c:v>
                </c:pt>
                <c:pt idx="3">
                  <c:v>1.0318259678722419</c:v>
                </c:pt>
                <c:pt idx="4">
                  <c:v>1.1026519731565829</c:v>
                </c:pt>
                <c:pt idx="5">
                  <c:v>1.2067799147403562</c:v>
                </c:pt>
                <c:pt idx="6">
                  <c:v>1.3053428096287825</c:v>
                </c:pt>
                <c:pt idx="7">
                  <c:v>1.3559592977181367</c:v>
                </c:pt>
                <c:pt idx="8">
                  <c:v>1.3090988947986664</c:v>
                </c:pt>
                <c:pt idx="9">
                  <c:v>1.3226481021965404</c:v>
                </c:pt>
                <c:pt idx="10">
                  <c:v>1.4024058799764432</c:v>
                </c:pt>
                <c:pt idx="11">
                  <c:v>1.4902210934013325</c:v>
                </c:pt>
                <c:pt idx="12">
                  <c:v>1.5632145191962497</c:v>
                </c:pt>
                <c:pt idx="13">
                  <c:v>1.6740485583385039</c:v>
                </c:pt>
                <c:pt idx="14">
                  <c:v>1.7717105853763766</c:v>
                </c:pt>
                <c:pt idx="15">
                  <c:v>1.9079929733033871</c:v>
                </c:pt>
                <c:pt idx="16">
                  <c:v>2.0595966748184535</c:v>
                </c:pt>
                <c:pt idx="17">
                  <c:v>2.2652730960373422</c:v>
                </c:pt>
                <c:pt idx="18">
                  <c:v>2.4373724912818373</c:v>
                </c:pt>
                <c:pt idx="19">
                  <c:v>2.551473946527762</c:v>
                </c:pt>
                <c:pt idx="20">
                  <c:v>2.8521729839111876</c:v>
                </c:pt>
                <c:pt idx="21">
                  <c:v>3.049604751643999</c:v>
                </c:pt>
                <c:pt idx="22">
                  <c:v>3.2697083360752934</c:v>
                </c:pt>
                <c:pt idx="23">
                  <c:v>3.5272677254222087</c:v>
                </c:pt>
              </c:numCache>
            </c:numRef>
          </c:val>
          <c:smooth val="0"/>
          <c:extLst>
            <c:ext xmlns:c16="http://schemas.microsoft.com/office/drawing/2014/chart" uri="{C3380CC4-5D6E-409C-BE32-E72D297353CC}">
              <c16:uniqueId val="{00000001-A94E-4B11-8697-ACD7168C9532}"/>
            </c:ext>
          </c:extLst>
        </c:ser>
        <c:ser>
          <c:idx val="3"/>
          <c:order val="2"/>
          <c:tx>
            <c:strRef>
              <c:f>'[HealthCare Ind with -MER-charts-and-graphs August 2025-second save- acv x issues.xlsm]QCEW WA Total All Industries'!$E$96</c:f>
              <c:strCache>
                <c:ptCount val="1"/>
                <c:pt idx="0">
                  <c:v>Total Government</c:v>
                </c:pt>
              </c:strCache>
            </c:strRef>
          </c:tx>
          <c:spPr>
            <a:ln w="50800" cap="rnd">
              <a:solidFill>
                <a:srgbClr val="0D3455"/>
              </a:solidFill>
              <a:round/>
            </a:ln>
            <a:effectLst/>
          </c:spPr>
          <c:marker>
            <c:symbol val="none"/>
          </c:marker>
          <c:cat>
            <c:numRef>
              <c:f>'[HealthCare Ind with -MER-charts-and-graphs August 2025-second save- acv x issues.xlsm]QCEW WA Total All Industries'!$F$42:$AC$42</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issues.xlsm]QCEW WA Total All Industries'!$F$96:$AC$96</c:f>
              <c:numCache>
                <c:formatCode>0.00</c:formatCode>
                <c:ptCount val="24"/>
                <c:pt idx="0">
                  <c:v>1</c:v>
                </c:pt>
                <c:pt idx="1">
                  <c:v>1.0647228537619826</c:v>
                </c:pt>
                <c:pt idx="2">
                  <c:v>1.1076683849954649</c:v>
                </c:pt>
                <c:pt idx="3">
                  <c:v>1.1489698992068611</c:v>
                </c:pt>
                <c:pt idx="4">
                  <c:v>1.1889288362957913</c:v>
                </c:pt>
                <c:pt idx="5">
                  <c:v>1.2444000670185194</c:v>
                </c:pt>
                <c:pt idx="6">
                  <c:v>1.3174145592492426</c:v>
                </c:pt>
                <c:pt idx="7">
                  <c:v>1.4003710513317835</c:v>
                </c:pt>
                <c:pt idx="8">
                  <c:v>1.4608197918464809</c:v>
                </c:pt>
                <c:pt idx="9">
                  <c:v>1.4888816728678658</c:v>
                </c:pt>
                <c:pt idx="10">
                  <c:v>1.4945759299467796</c:v>
                </c:pt>
                <c:pt idx="11">
                  <c:v>1.5056428677548845</c:v>
                </c:pt>
                <c:pt idx="12">
                  <c:v>1.5382400841913253</c:v>
                </c:pt>
                <c:pt idx="13">
                  <c:v>1.6072794756666999</c:v>
                </c:pt>
                <c:pt idx="14">
                  <c:v>1.6858931147298244</c:v>
                </c:pt>
                <c:pt idx="15">
                  <c:v>1.7721836512658131</c:v>
                </c:pt>
                <c:pt idx="16">
                  <c:v>1.8736192256867399</c:v>
                </c:pt>
                <c:pt idx="17">
                  <c:v>1.9766480622418225</c:v>
                </c:pt>
                <c:pt idx="18">
                  <c:v>2.094460639115479</c:v>
                </c:pt>
                <c:pt idx="19">
                  <c:v>2.1733606019485574</c:v>
                </c:pt>
                <c:pt idx="20">
                  <c:v>2.2545753186813902</c:v>
                </c:pt>
                <c:pt idx="21">
                  <c:v>2.3780648849383934</c:v>
                </c:pt>
                <c:pt idx="22">
                  <c:v>2.5753576854182256</c:v>
                </c:pt>
                <c:pt idx="23">
                  <c:v>2.7581123551023805</c:v>
                </c:pt>
              </c:numCache>
            </c:numRef>
          </c:val>
          <c:smooth val="0"/>
          <c:extLst>
            <c:ext xmlns:c16="http://schemas.microsoft.com/office/drawing/2014/chart" uri="{C3380CC4-5D6E-409C-BE32-E72D297353CC}">
              <c16:uniqueId val="{00000002-A94E-4B11-8697-ACD7168C9532}"/>
            </c:ext>
          </c:extLst>
        </c:ser>
        <c:dLbls>
          <c:showLegendKey val="0"/>
          <c:showVal val="0"/>
          <c:showCatName val="0"/>
          <c:showSerName val="0"/>
          <c:showPercent val="0"/>
          <c:showBubbleSize val="0"/>
        </c:dLbls>
        <c:smooth val="0"/>
        <c:axId val="1881544584"/>
        <c:axId val="1881536664"/>
      </c:lineChart>
      <c:catAx>
        <c:axId val="188154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881536664"/>
        <c:crosses val="autoZero"/>
        <c:auto val="1"/>
        <c:lblAlgn val="ctr"/>
        <c:lblOffset val="100"/>
        <c:noMultiLvlLbl val="0"/>
      </c:catAx>
      <c:valAx>
        <c:axId val="1881536664"/>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r>
                  <a:rPr lang="en-US" baseline="0" dirty="0"/>
                  <a:t>Total covered wages, Index 2001 = 1.0</a:t>
                </a:r>
                <a:endParaRPr lang="en-US" dirty="0"/>
              </a:p>
            </c:rich>
          </c:tx>
          <c:layout>
            <c:manualLayout>
              <c:xMode val="edge"/>
              <c:yMode val="edge"/>
              <c:x val="6.9370355935959018E-3"/>
              <c:y val="8.69661473093095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881544584"/>
        <c:crosses val="autoZero"/>
        <c:crossBetween val="between"/>
      </c:valAx>
      <c:spPr>
        <a:noFill/>
        <a:ln>
          <a:noFill/>
        </a:ln>
        <a:effectLst/>
      </c:spPr>
    </c:plotArea>
    <c:legend>
      <c:legendPos val="b"/>
      <c:layout>
        <c:manualLayout>
          <c:xMode val="edge"/>
          <c:yMode val="edge"/>
          <c:x val="0.10398886472704365"/>
          <c:y val="8.8085328088138015E-2"/>
          <c:w val="0.24068700620360389"/>
          <c:h val="0.3417271891745469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23525465502298"/>
          <c:y val="3.1119162251438504E-2"/>
          <c:w val="0.70963517058100334"/>
          <c:h val="0.84430069221598647"/>
        </c:manualLayout>
      </c:layout>
      <c:lineChart>
        <c:grouping val="standard"/>
        <c:varyColors val="0"/>
        <c:ser>
          <c:idx val="1"/>
          <c:order val="0"/>
          <c:tx>
            <c:strRef>
              <c:f>'[HealthCare Ind with -MER-charts-and-graphs August 2025-second save- acv x issues.xlsm]Tables Grafs St, OWN, 62-3d (2)'!$J$117</c:f>
              <c:strCache>
                <c:ptCount val="1"/>
                <c:pt idx="0">
                  <c:v>Total covered employment</c:v>
                </c:pt>
              </c:strCache>
            </c:strRef>
          </c:tx>
          <c:spPr>
            <a:ln w="50800" cap="rnd">
              <a:solidFill>
                <a:srgbClr val="CC66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BB66-404B-9611-75A565004B20}"/>
                </c:ext>
              </c:extLst>
            </c:dLbl>
            <c:dLbl>
              <c:idx val="1"/>
              <c:delete val="1"/>
              <c:extLst>
                <c:ext xmlns:c15="http://schemas.microsoft.com/office/drawing/2012/chart" uri="{CE6537A1-D6FC-4f65-9D91-7224C49458BB}"/>
                <c:ext xmlns:c16="http://schemas.microsoft.com/office/drawing/2014/chart" uri="{C3380CC4-5D6E-409C-BE32-E72D297353CC}">
                  <c16:uniqueId val="{00000005-BB66-404B-9611-75A565004B20}"/>
                </c:ext>
              </c:extLst>
            </c:dLbl>
            <c:dLbl>
              <c:idx val="2"/>
              <c:delete val="1"/>
              <c:extLst>
                <c:ext xmlns:c15="http://schemas.microsoft.com/office/drawing/2012/chart" uri="{CE6537A1-D6FC-4f65-9D91-7224C49458BB}"/>
                <c:ext xmlns:c16="http://schemas.microsoft.com/office/drawing/2014/chart" uri="{C3380CC4-5D6E-409C-BE32-E72D297353CC}">
                  <c16:uniqueId val="{00000004-BB66-404B-9611-75A565004B20}"/>
                </c:ext>
              </c:extLst>
            </c:dLbl>
            <c:dLbl>
              <c:idx val="3"/>
              <c:delete val="1"/>
              <c:extLst>
                <c:ext xmlns:c15="http://schemas.microsoft.com/office/drawing/2012/chart" uri="{CE6537A1-D6FC-4f65-9D91-7224C49458BB}"/>
                <c:ext xmlns:c16="http://schemas.microsoft.com/office/drawing/2014/chart" uri="{C3380CC4-5D6E-409C-BE32-E72D297353CC}">
                  <c16:uniqueId val="{00000006-BB66-404B-9611-75A565004B20}"/>
                </c:ext>
              </c:extLst>
            </c:dLbl>
            <c:dLbl>
              <c:idx val="4"/>
              <c:delete val="1"/>
              <c:extLst>
                <c:ext xmlns:c15="http://schemas.microsoft.com/office/drawing/2012/chart" uri="{CE6537A1-D6FC-4f65-9D91-7224C49458BB}"/>
                <c:ext xmlns:c16="http://schemas.microsoft.com/office/drawing/2014/chart" uri="{C3380CC4-5D6E-409C-BE32-E72D297353CC}">
                  <c16:uniqueId val="{00000007-BB66-404B-9611-75A565004B20}"/>
                </c:ext>
              </c:extLst>
            </c:dLbl>
            <c:dLbl>
              <c:idx val="5"/>
              <c:delete val="1"/>
              <c:extLst>
                <c:ext xmlns:c15="http://schemas.microsoft.com/office/drawing/2012/chart" uri="{CE6537A1-D6FC-4f65-9D91-7224C49458BB}"/>
                <c:ext xmlns:c16="http://schemas.microsoft.com/office/drawing/2014/chart" uri="{C3380CC4-5D6E-409C-BE32-E72D297353CC}">
                  <c16:uniqueId val="{00000008-BB66-404B-9611-75A565004B20}"/>
                </c:ext>
              </c:extLst>
            </c:dLbl>
            <c:dLbl>
              <c:idx val="6"/>
              <c:delete val="1"/>
              <c:extLst>
                <c:ext xmlns:c15="http://schemas.microsoft.com/office/drawing/2012/chart" uri="{CE6537A1-D6FC-4f65-9D91-7224C49458BB}"/>
                <c:ext xmlns:c16="http://schemas.microsoft.com/office/drawing/2014/chart" uri="{C3380CC4-5D6E-409C-BE32-E72D297353CC}">
                  <c16:uniqueId val="{00000009-BB66-404B-9611-75A565004B20}"/>
                </c:ext>
              </c:extLst>
            </c:dLbl>
            <c:dLbl>
              <c:idx val="7"/>
              <c:delete val="1"/>
              <c:extLst>
                <c:ext xmlns:c15="http://schemas.microsoft.com/office/drawing/2012/chart" uri="{CE6537A1-D6FC-4f65-9D91-7224C49458BB}"/>
                <c:ext xmlns:c16="http://schemas.microsoft.com/office/drawing/2014/chart" uri="{C3380CC4-5D6E-409C-BE32-E72D297353CC}">
                  <c16:uniqueId val="{0000000A-BB66-404B-9611-75A565004B20}"/>
                </c:ext>
              </c:extLst>
            </c:dLbl>
            <c:dLbl>
              <c:idx val="8"/>
              <c:delete val="1"/>
              <c:extLst>
                <c:ext xmlns:c15="http://schemas.microsoft.com/office/drawing/2012/chart" uri="{CE6537A1-D6FC-4f65-9D91-7224C49458BB}"/>
                <c:ext xmlns:c16="http://schemas.microsoft.com/office/drawing/2014/chart" uri="{C3380CC4-5D6E-409C-BE32-E72D297353CC}">
                  <c16:uniqueId val="{0000000C-BB66-404B-9611-75A565004B20}"/>
                </c:ext>
              </c:extLst>
            </c:dLbl>
            <c:dLbl>
              <c:idx val="9"/>
              <c:delete val="1"/>
              <c:extLst>
                <c:ext xmlns:c15="http://schemas.microsoft.com/office/drawing/2012/chart" uri="{CE6537A1-D6FC-4f65-9D91-7224C49458BB}"/>
                <c:ext xmlns:c16="http://schemas.microsoft.com/office/drawing/2014/chart" uri="{C3380CC4-5D6E-409C-BE32-E72D297353CC}">
                  <c16:uniqueId val="{0000000B-BB66-404B-9611-75A565004B20}"/>
                </c:ext>
              </c:extLst>
            </c:dLbl>
            <c:dLbl>
              <c:idx val="10"/>
              <c:delete val="1"/>
              <c:extLst>
                <c:ext xmlns:c15="http://schemas.microsoft.com/office/drawing/2012/chart" uri="{CE6537A1-D6FC-4f65-9D91-7224C49458BB}"/>
                <c:ext xmlns:c16="http://schemas.microsoft.com/office/drawing/2014/chart" uri="{C3380CC4-5D6E-409C-BE32-E72D297353CC}">
                  <c16:uniqueId val="{0000000D-BB66-404B-9611-75A565004B20}"/>
                </c:ext>
              </c:extLst>
            </c:dLbl>
            <c:dLbl>
              <c:idx val="11"/>
              <c:delete val="1"/>
              <c:extLst>
                <c:ext xmlns:c15="http://schemas.microsoft.com/office/drawing/2012/chart" uri="{CE6537A1-D6FC-4f65-9D91-7224C49458BB}"/>
                <c:ext xmlns:c16="http://schemas.microsoft.com/office/drawing/2014/chart" uri="{C3380CC4-5D6E-409C-BE32-E72D297353CC}">
                  <c16:uniqueId val="{0000000E-BB66-404B-9611-75A565004B20}"/>
                </c:ext>
              </c:extLst>
            </c:dLbl>
            <c:dLbl>
              <c:idx val="12"/>
              <c:delete val="1"/>
              <c:extLst>
                <c:ext xmlns:c15="http://schemas.microsoft.com/office/drawing/2012/chart" uri="{CE6537A1-D6FC-4f65-9D91-7224C49458BB}"/>
                <c:ext xmlns:c16="http://schemas.microsoft.com/office/drawing/2014/chart" uri="{C3380CC4-5D6E-409C-BE32-E72D297353CC}">
                  <c16:uniqueId val="{0000000F-BB66-404B-9611-75A565004B20}"/>
                </c:ext>
              </c:extLst>
            </c:dLbl>
            <c:dLbl>
              <c:idx val="13"/>
              <c:delete val="1"/>
              <c:extLst>
                <c:ext xmlns:c15="http://schemas.microsoft.com/office/drawing/2012/chart" uri="{CE6537A1-D6FC-4f65-9D91-7224C49458BB}"/>
                <c:ext xmlns:c16="http://schemas.microsoft.com/office/drawing/2014/chart" uri="{C3380CC4-5D6E-409C-BE32-E72D297353CC}">
                  <c16:uniqueId val="{00000010-BB66-404B-9611-75A565004B20}"/>
                </c:ext>
              </c:extLst>
            </c:dLbl>
            <c:dLbl>
              <c:idx val="14"/>
              <c:delete val="1"/>
              <c:extLst>
                <c:ext xmlns:c15="http://schemas.microsoft.com/office/drawing/2012/chart" uri="{CE6537A1-D6FC-4f65-9D91-7224C49458BB}"/>
                <c:ext xmlns:c16="http://schemas.microsoft.com/office/drawing/2014/chart" uri="{C3380CC4-5D6E-409C-BE32-E72D297353CC}">
                  <c16:uniqueId val="{00000011-BB66-404B-9611-75A565004B20}"/>
                </c:ext>
              </c:extLst>
            </c:dLbl>
            <c:dLbl>
              <c:idx val="15"/>
              <c:delete val="1"/>
              <c:extLst>
                <c:ext xmlns:c15="http://schemas.microsoft.com/office/drawing/2012/chart" uri="{CE6537A1-D6FC-4f65-9D91-7224C49458BB}"/>
                <c:ext xmlns:c16="http://schemas.microsoft.com/office/drawing/2014/chart" uri="{C3380CC4-5D6E-409C-BE32-E72D297353CC}">
                  <c16:uniqueId val="{00000012-BB66-404B-9611-75A565004B20}"/>
                </c:ext>
              </c:extLst>
            </c:dLbl>
            <c:dLbl>
              <c:idx val="16"/>
              <c:delete val="1"/>
              <c:extLst>
                <c:ext xmlns:c15="http://schemas.microsoft.com/office/drawing/2012/chart" uri="{CE6537A1-D6FC-4f65-9D91-7224C49458BB}"/>
                <c:ext xmlns:c16="http://schemas.microsoft.com/office/drawing/2014/chart" uri="{C3380CC4-5D6E-409C-BE32-E72D297353CC}">
                  <c16:uniqueId val="{00000013-BB66-404B-9611-75A565004B20}"/>
                </c:ext>
              </c:extLst>
            </c:dLbl>
            <c:dLbl>
              <c:idx val="17"/>
              <c:delete val="1"/>
              <c:extLst>
                <c:ext xmlns:c15="http://schemas.microsoft.com/office/drawing/2012/chart" uri="{CE6537A1-D6FC-4f65-9D91-7224C49458BB}"/>
                <c:ext xmlns:c16="http://schemas.microsoft.com/office/drawing/2014/chart" uri="{C3380CC4-5D6E-409C-BE32-E72D297353CC}">
                  <c16:uniqueId val="{00000015-BB66-404B-9611-75A565004B20}"/>
                </c:ext>
              </c:extLst>
            </c:dLbl>
            <c:dLbl>
              <c:idx val="18"/>
              <c:delete val="1"/>
              <c:extLst>
                <c:ext xmlns:c15="http://schemas.microsoft.com/office/drawing/2012/chart" uri="{CE6537A1-D6FC-4f65-9D91-7224C49458BB}"/>
                <c:ext xmlns:c16="http://schemas.microsoft.com/office/drawing/2014/chart" uri="{C3380CC4-5D6E-409C-BE32-E72D297353CC}">
                  <c16:uniqueId val="{00000016-BB66-404B-9611-75A565004B20}"/>
                </c:ext>
              </c:extLst>
            </c:dLbl>
            <c:dLbl>
              <c:idx val="19"/>
              <c:delete val="1"/>
              <c:extLst>
                <c:ext xmlns:c15="http://schemas.microsoft.com/office/drawing/2012/chart" uri="{CE6537A1-D6FC-4f65-9D91-7224C49458BB}"/>
                <c:ext xmlns:c16="http://schemas.microsoft.com/office/drawing/2014/chart" uri="{C3380CC4-5D6E-409C-BE32-E72D297353CC}">
                  <c16:uniqueId val="{00000014-BB66-404B-9611-75A565004B20}"/>
                </c:ext>
              </c:extLst>
            </c:dLbl>
            <c:dLbl>
              <c:idx val="20"/>
              <c:delete val="1"/>
              <c:extLst>
                <c:ext xmlns:c15="http://schemas.microsoft.com/office/drawing/2012/chart" uri="{CE6537A1-D6FC-4f65-9D91-7224C49458BB}"/>
                <c:ext xmlns:c16="http://schemas.microsoft.com/office/drawing/2014/chart" uri="{C3380CC4-5D6E-409C-BE32-E72D297353CC}">
                  <c16:uniqueId val="{00000017-BB66-404B-9611-75A565004B20}"/>
                </c:ext>
              </c:extLst>
            </c:dLbl>
            <c:dLbl>
              <c:idx val="21"/>
              <c:delete val="1"/>
              <c:extLst>
                <c:ext xmlns:c15="http://schemas.microsoft.com/office/drawing/2012/chart" uri="{CE6537A1-D6FC-4f65-9D91-7224C49458BB}"/>
                <c:ext xmlns:c16="http://schemas.microsoft.com/office/drawing/2014/chart" uri="{C3380CC4-5D6E-409C-BE32-E72D297353CC}">
                  <c16:uniqueId val="{00000018-BB66-404B-9611-75A565004B20}"/>
                </c:ext>
              </c:extLst>
            </c:dLbl>
            <c:dLbl>
              <c:idx val="22"/>
              <c:delete val="1"/>
              <c:extLst>
                <c:ext xmlns:c15="http://schemas.microsoft.com/office/drawing/2012/chart" uri="{CE6537A1-D6FC-4f65-9D91-7224C49458BB}"/>
                <c:ext xmlns:c16="http://schemas.microsoft.com/office/drawing/2014/chart" uri="{C3380CC4-5D6E-409C-BE32-E72D297353CC}">
                  <c16:uniqueId val="{0000001A-BB66-404B-9611-75A565004B20}"/>
                </c:ext>
              </c:extLst>
            </c:dLbl>
            <c:dLbl>
              <c:idx val="23"/>
              <c:layout>
                <c:manualLayout>
                  <c:x val="-7.6058195345408891E-2"/>
                  <c:y val="-4.4367265288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B66-404B-9611-75A565004B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66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issues.xlsm]Tables Grafs St, OWN, 62-3d (2)'!$K$116:$AH$116</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issues.xlsm]Tables Grafs St, OWN, 62-3d (2)'!$K$117:$AH$117</c:f>
              <c:numCache>
                <c:formatCode>_(* #,##0_);_(* \(#,##0\);_(* "-"??_);_(@_)</c:formatCode>
                <c:ptCount val="24"/>
                <c:pt idx="0">
                  <c:v>2689507</c:v>
                </c:pt>
                <c:pt idx="1">
                  <c:v>2643754</c:v>
                </c:pt>
                <c:pt idx="2">
                  <c:v>2653237</c:v>
                </c:pt>
                <c:pt idx="3">
                  <c:v>2694933</c:v>
                </c:pt>
                <c:pt idx="4">
                  <c:v>2766451</c:v>
                </c:pt>
                <c:pt idx="5">
                  <c:v>2850073</c:v>
                </c:pt>
                <c:pt idx="6">
                  <c:v>2925908</c:v>
                </c:pt>
                <c:pt idx="7">
                  <c:v>2950773</c:v>
                </c:pt>
                <c:pt idx="8">
                  <c:v>2836283</c:v>
                </c:pt>
                <c:pt idx="9">
                  <c:v>2808698</c:v>
                </c:pt>
                <c:pt idx="10">
                  <c:v>2844622</c:v>
                </c:pt>
                <c:pt idx="11">
                  <c:v>2894703</c:v>
                </c:pt>
                <c:pt idx="12">
                  <c:v>2960123</c:v>
                </c:pt>
                <c:pt idx="13">
                  <c:v>3043562</c:v>
                </c:pt>
                <c:pt idx="14">
                  <c:v>3122749</c:v>
                </c:pt>
                <c:pt idx="15">
                  <c:v>3215014</c:v>
                </c:pt>
                <c:pt idx="16">
                  <c:v>3290209</c:v>
                </c:pt>
                <c:pt idx="17">
                  <c:v>3372533</c:v>
                </c:pt>
                <c:pt idx="18">
                  <c:v>3439158</c:v>
                </c:pt>
                <c:pt idx="19">
                  <c:v>3258164</c:v>
                </c:pt>
                <c:pt idx="20">
                  <c:v>3352607</c:v>
                </c:pt>
                <c:pt idx="21">
                  <c:v>3512268</c:v>
                </c:pt>
                <c:pt idx="22">
                  <c:v>3577580</c:v>
                </c:pt>
                <c:pt idx="23">
                  <c:v>3594439</c:v>
                </c:pt>
              </c:numCache>
            </c:numRef>
          </c:val>
          <c:smooth val="0"/>
          <c:extLst>
            <c:ext xmlns:c16="http://schemas.microsoft.com/office/drawing/2014/chart" uri="{C3380CC4-5D6E-409C-BE32-E72D297353CC}">
              <c16:uniqueId val="{00000000-BB66-404B-9611-75A565004B20}"/>
            </c:ext>
          </c:extLst>
        </c:ser>
        <c:dLbls>
          <c:showLegendKey val="0"/>
          <c:showVal val="0"/>
          <c:showCatName val="0"/>
          <c:showSerName val="0"/>
          <c:showPercent val="0"/>
          <c:showBubbleSize val="0"/>
        </c:dLbls>
        <c:marker val="1"/>
        <c:smooth val="0"/>
        <c:axId val="1057901576"/>
        <c:axId val="1057901216"/>
      </c:lineChart>
      <c:lineChart>
        <c:grouping val="standard"/>
        <c:varyColors val="0"/>
        <c:ser>
          <c:idx val="0"/>
          <c:order val="1"/>
          <c:tx>
            <c:strRef>
              <c:f>'[HealthCare Ind with -MER-charts-and-graphs August 2025-second save- acv x issues.xlsm]Tables Grafs St, OWN, 62-3d (2)'!$J$118</c:f>
              <c:strCache>
                <c:ptCount val="1"/>
                <c:pt idx="0">
                  <c:v>Health care and social assistance </c:v>
                </c:pt>
              </c:strCache>
            </c:strRef>
          </c:tx>
          <c:spPr>
            <a:ln w="50800" cap="rnd">
              <a:solidFill>
                <a:srgbClr val="0D3455"/>
              </a:solidFill>
              <a:round/>
            </a:ln>
            <a:effectLst/>
          </c:spPr>
          <c:marker>
            <c:symbol val="none"/>
          </c:marker>
          <c:dLbls>
            <c:dLbl>
              <c:idx val="23"/>
              <c:layout>
                <c:manualLayout>
                  <c:x val="-5.7043646509056675E-2"/>
                  <c:y val="0.105798863381070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66-404B-9611-75A565004B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3366"/>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issues.xlsm]Tables Grafs St, OWN, 62-3d (2)'!$K$116:$AH$116</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'[HealthCare Ind with -MER-charts-and-graphs August 2025-second save- acv x issues.xlsm]Tables Grafs St, OWN, 62-3d (2)'!$K$118:$AH$118</c:f>
              <c:numCache>
                <c:formatCode>_(* #,##0_);_(* \(#,##0\);_(* "-"??_);_(@_)</c:formatCode>
                <c:ptCount val="24"/>
                <c:pt idx="0">
                  <c:v>296074</c:v>
                </c:pt>
                <c:pt idx="1">
                  <c:v>304367</c:v>
                </c:pt>
                <c:pt idx="2">
                  <c:v>309510</c:v>
                </c:pt>
                <c:pt idx="3">
                  <c:v>316019</c:v>
                </c:pt>
                <c:pt idx="4">
                  <c:v>324636</c:v>
                </c:pt>
                <c:pt idx="5">
                  <c:v>333592</c:v>
                </c:pt>
                <c:pt idx="6">
                  <c:v>343294</c:v>
                </c:pt>
                <c:pt idx="7">
                  <c:v>356633</c:v>
                </c:pt>
                <c:pt idx="8">
                  <c:v>368466</c:v>
                </c:pt>
                <c:pt idx="9">
                  <c:v>371733</c:v>
                </c:pt>
                <c:pt idx="10">
                  <c:v>376160</c:v>
                </c:pt>
                <c:pt idx="11">
                  <c:v>378910</c:v>
                </c:pt>
                <c:pt idx="12">
                  <c:v>431409</c:v>
                </c:pt>
                <c:pt idx="13">
                  <c:v>443028</c:v>
                </c:pt>
                <c:pt idx="14">
                  <c:v>438761</c:v>
                </c:pt>
                <c:pt idx="15">
                  <c:v>453239</c:v>
                </c:pt>
                <c:pt idx="16">
                  <c:v>464421</c:v>
                </c:pt>
                <c:pt idx="17">
                  <c:v>477257</c:v>
                </c:pt>
                <c:pt idx="18">
                  <c:v>488228</c:v>
                </c:pt>
                <c:pt idx="19">
                  <c:v>484866</c:v>
                </c:pt>
                <c:pt idx="20">
                  <c:v>492429</c:v>
                </c:pt>
                <c:pt idx="21">
                  <c:v>498604</c:v>
                </c:pt>
                <c:pt idx="22">
                  <c:v>511414</c:v>
                </c:pt>
                <c:pt idx="23">
                  <c:v>524832</c:v>
                </c:pt>
              </c:numCache>
            </c:numRef>
          </c:val>
          <c:smooth val="0"/>
          <c:extLst>
            <c:ext xmlns:c16="http://schemas.microsoft.com/office/drawing/2014/chart" uri="{C3380CC4-5D6E-409C-BE32-E72D297353CC}">
              <c16:uniqueId val="{00000001-BB66-404B-9611-75A565004B20}"/>
            </c:ext>
          </c:extLst>
        </c:ser>
        <c:dLbls>
          <c:showLegendKey val="0"/>
          <c:showVal val="0"/>
          <c:showCatName val="0"/>
          <c:showSerName val="0"/>
          <c:showPercent val="0"/>
          <c:showBubbleSize val="0"/>
        </c:dLbls>
        <c:marker val="1"/>
        <c:smooth val="0"/>
        <c:axId val="702191776"/>
        <c:axId val="702190696"/>
      </c:lineChart>
      <c:catAx>
        <c:axId val="105790157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057901216"/>
        <c:crosses val="autoZero"/>
        <c:auto val="1"/>
        <c:lblAlgn val="ctr"/>
        <c:lblOffset val="100"/>
        <c:noMultiLvlLbl val="0"/>
      </c:catAx>
      <c:valAx>
        <c:axId val="1057901216"/>
        <c:scaling>
          <c:orientation val="minMax"/>
          <c:min val="2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r>
                  <a:rPr lang="en-US" dirty="0">
                    <a:solidFill>
                      <a:srgbClr val="CC6600"/>
                    </a:solidFill>
                  </a:rPr>
                  <a:t>Total covered employment, 2001 to 2024</a:t>
                </a:r>
              </a:p>
            </c:rich>
          </c:tx>
          <c:layout>
            <c:manualLayout>
              <c:xMode val="edge"/>
              <c:yMode val="edge"/>
              <c:x val="5.4874108117772974E-4"/>
              <c:y val="6.5405840892698408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CC6600"/>
                </a:solidFill>
                <a:latin typeface="Arial Narrow" panose="020B0606020202030204" pitchFamily="34" charset="0"/>
                <a:ea typeface="+mn-ea"/>
                <a:cs typeface="+mn-cs"/>
              </a:defRPr>
            </a:pPr>
            <a:endParaRPr lang="en-US"/>
          </a:p>
        </c:txPr>
        <c:crossAx val="1057901576"/>
        <c:crosses val="autoZero"/>
        <c:crossBetween val="between"/>
      </c:valAx>
      <c:valAx>
        <c:axId val="702190696"/>
        <c:scaling>
          <c:orientation val="minMax"/>
          <c:min val="250000"/>
        </c:scaling>
        <c:delete val="0"/>
        <c:axPos val="r"/>
        <c:title>
          <c:tx>
            <c:rich>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r>
                  <a:rPr lang="en-US" dirty="0">
                    <a:solidFill>
                      <a:srgbClr val="003366"/>
                    </a:solidFill>
                  </a:rPr>
                  <a:t>Health care and social assistance employment, 2001 to 2024</a:t>
                </a:r>
              </a:p>
            </c:rich>
          </c:tx>
          <c:layout>
            <c:manualLayout>
              <c:xMode val="edge"/>
              <c:yMode val="edge"/>
              <c:x val="0.94708071524514259"/>
              <c:y val="0.1109133260883819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3366"/>
                </a:solidFill>
                <a:latin typeface="Arial Narrow" panose="020B0606020202030204" pitchFamily="34" charset="0"/>
                <a:ea typeface="+mn-ea"/>
                <a:cs typeface="+mn-cs"/>
              </a:defRPr>
            </a:pPr>
            <a:endParaRPr lang="en-US"/>
          </a:p>
        </c:txPr>
        <c:crossAx val="702191776"/>
        <c:crosses val="max"/>
        <c:crossBetween val="between"/>
      </c:valAx>
      <c:catAx>
        <c:axId val="702191776"/>
        <c:scaling>
          <c:orientation val="minMax"/>
        </c:scaling>
        <c:delete val="1"/>
        <c:axPos val="b"/>
        <c:numFmt formatCode="General" sourceLinked="1"/>
        <c:majorTickMark val="out"/>
        <c:minorTickMark val="none"/>
        <c:tickLblPos val="nextTo"/>
        <c:crossAx val="702190696"/>
        <c:crosses val="autoZero"/>
        <c:auto val="1"/>
        <c:lblAlgn val="ctr"/>
        <c:lblOffset val="100"/>
        <c:noMultiLvlLbl val="0"/>
      </c:catAx>
      <c:spPr>
        <a:noFill/>
        <a:ln>
          <a:noFill/>
        </a:ln>
        <a:effectLst/>
      </c:spPr>
    </c:plotArea>
    <c:legend>
      <c:legendPos val="b"/>
      <c:layout>
        <c:manualLayout>
          <c:xMode val="edge"/>
          <c:yMode val="edge"/>
          <c:x val="0.29280608557698673"/>
          <c:y val="0.74233771147679839"/>
          <c:w val="0.32710153299867839"/>
          <c:h val="0.1170363311738218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400" b="1">
          <a:solidFill>
            <a:schemeClr val="tx1"/>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4"/>
          <c:dPt>
            <c:idx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786-408C-BBD7-B3A7131D5DF6}"/>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786-408C-BBD7-B3A7131D5DF6}"/>
              </c:ext>
            </c:extLst>
          </c:dPt>
          <c:dPt>
            <c:idx val="2"/>
            <c:bubble3D val="0"/>
            <c:spPr>
              <a:solidFill>
                <a:srgbClr val="CC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786-408C-BBD7-B3A7131D5DF6}"/>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C786-408C-BBD7-B3A7131D5DF6}"/>
              </c:ext>
            </c:extLst>
          </c:dPt>
          <c:cat>
            <c:strRef>
              <c:f>'[HealthCare Ind with -MER-charts-and-graphs August 2025-second save- acv x issues.xlsm]Tables Grafs St, OWN, 62-3d (2)'!$AJ$122:$AJ$125</c:f>
              <c:strCache>
                <c:ptCount val="4"/>
                <c:pt idx="0">
                  <c:v>Federal Government      2.2%</c:v>
                </c:pt>
                <c:pt idx="1">
                  <c:v>State Government 2.8%</c:v>
                </c:pt>
                <c:pt idx="2">
                  <c:v>Local Government 5.2%</c:v>
                </c:pt>
                <c:pt idx="3">
                  <c:v>Private                 89.8%</c:v>
                </c:pt>
              </c:strCache>
            </c:strRef>
          </c:cat>
          <c:val>
            <c:numRef>
              <c:f>'[HealthCare Ind with -MER-charts-and-graphs August 2025-second save- acv x issues.xlsm]Tables Grafs St, OWN, 62-3d (2)'!$AK$122:$AK$125</c:f>
              <c:numCache>
                <c:formatCode>0.0%</c:formatCode>
                <c:ptCount val="4"/>
                <c:pt idx="0">
                  <c:v>2.2302374855191757E-2</c:v>
                </c:pt>
                <c:pt idx="1">
                  <c:v>2.8340497530638376E-2</c:v>
                </c:pt>
                <c:pt idx="2">
                  <c:v>5.1627949515273462E-2</c:v>
                </c:pt>
                <c:pt idx="3">
                  <c:v>0.89772917809889641</c:v>
                </c:pt>
              </c:numCache>
            </c:numRef>
          </c:val>
          <c:extLst>
            <c:ext xmlns:c16="http://schemas.microsoft.com/office/drawing/2014/chart" uri="{C3380CC4-5D6E-409C-BE32-E72D297353CC}">
              <c16:uniqueId val="{00000008-C786-408C-BBD7-B3A7131D5DF6}"/>
            </c:ext>
          </c:extLst>
        </c:ser>
        <c:dLbls>
          <c:showLegendKey val="0"/>
          <c:showVal val="0"/>
          <c:showCatName val="0"/>
          <c:showSerName val="0"/>
          <c:showPercent val="0"/>
          <c:showBubbleSize val="0"/>
          <c:showLeaderLines val="1"/>
        </c:dLbls>
        <c:firstSliceAng val="50"/>
      </c:pieChart>
      <c:spPr>
        <a:noFill/>
        <a:ln>
          <a:noFill/>
        </a:ln>
        <a:effectLst/>
      </c:spPr>
    </c:plotArea>
    <c:legend>
      <c:legendPos val="b"/>
      <c:layout>
        <c:manualLayout>
          <c:xMode val="edge"/>
          <c:yMode val="edge"/>
          <c:x val="1.534502503413966E-2"/>
          <c:y val="0.2726915190288714"/>
          <c:w val="0.20785065979982842"/>
          <c:h val="0.4147551673228345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Narrow" panose="020B0606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26682012220145"/>
          <c:y val="4.2045632597339115E-2"/>
          <c:w val="0.83028865033337607"/>
          <c:h val="0.86245247381460499"/>
        </c:manualLayout>
      </c:layout>
      <c:lineChart>
        <c:grouping val="standard"/>
        <c:varyColors val="0"/>
        <c:ser>
          <c:idx val="0"/>
          <c:order val="0"/>
          <c:tx>
            <c:v>End-of-Quarter Hiring Rate</c:v>
          </c:tx>
          <c:spPr>
            <a:ln w="50800">
              <a:solidFill>
                <a:schemeClr val="accent1">
                  <a:lumMod val="75000"/>
                </a:schemeClr>
              </a:solidFill>
              <a:prstDash val="solid"/>
            </a:ln>
          </c:spPr>
          <c:marker>
            <c:symbol val="none"/>
          </c:marker>
          <c:dLbls>
            <c:dLbl>
              <c:idx val="33"/>
              <c:layout>
                <c:manualLayout>
                  <c:x val="-1.0739486002694155E-2"/>
                  <c:y val="4.8415374174743557E-2"/>
                </c:manualLayout>
              </c:layout>
              <c:spPr>
                <a:noFill/>
                <a:ln>
                  <a:noFill/>
                </a:ln>
                <a:effectLst/>
              </c:spPr>
              <c:txPr>
                <a:bodyPr wrap="square" lIns="38100" tIns="19050" rIns="38100" bIns="19050" anchor="ctr">
                  <a:noAutofit/>
                </a:bodyPr>
                <a:lstStyle/>
                <a:p>
                  <a:pPr>
                    <a:defRPr>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40985087688736E-2"/>
                      <c:h val="6.7832533182018817E-2"/>
                    </c:manualLayout>
                  </c15:layout>
                </c:ext>
                <c:ext xmlns:c16="http://schemas.microsoft.com/office/drawing/2014/chart" uri="{C3380CC4-5D6E-409C-BE32-E72D297353CC}">
                  <c16:uniqueId val="{00000000-5204-400B-AF85-81070518EDF4}"/>
                </c:ext>
              </c:extLst>
            </c:dLbl>
            <c:spPr>
              <a:noFill/>
              <a:ln>
                <a:noFill/>
              </a:ln>
              <a:effectLst/>
            </c:spPr>
            <c:txPr>
              <a:bodyPr wrap="square" lIns="38100" tIns="19050" rIns="38100" bIns="19050" anchor="ctr">
                <a:spAutoFit/>
              </a:bodyPr>
              <a:lstStyle/>
              <a:p>
                <a:pPr>
                  <a:defRPr>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'[HealthCare Ind with -MER-charts-and-graphs August 2025-second save- acv x issues.xlsm]QWI-Rate Change Heathcare WA'!$A$2:$A$36</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'[HealthCare Ind with -MER-charts-and-graphs August 2025-second save- acv x issues.xlsm]QWI-Rate Change Heathcare WA'!$B$2:$B$36</c:f>
              <c:numCache>
                <c:formatCode>0.0%</c:formatCode>
                <c:ptCount val="35"/>
                <c:pt idx="1">
                  <c:v>0.13100000000000001</c:v>
                </c:pt>
                <c:pt idx="2">
                  <c:v>0.12</c:v>
                </c:pt>
                <c:pt idx="3">
                  <c:v>0.111</c:v>
                </c:pt>
                <c:pt idx="4">
                  <c:v>0.114</c:v>
                </c:pt>
                <c:pt idx="5">
                  <c:v>0.11700000000000001</c:v>
                </c:pt>
                <c:pt idx="6">
                  <c:v>0.11899999999999999</c:v>
                </c:pt>
                <c:pt idx="7">
                  <c:v>0.123</c:v>
                </c:pt>
                <c:pt idx="8">
                  <c:v>0.123</c:v>
                </c:pt>
                <c:pt idx="9">
                  <c:v>0.121</c:v>
                </c:pt>
                <c:pt idx="10">
                  <c:v>0.11799999999999999</c:v>
                </c:pt>
                <c:pt idx="11">
                  <c:v>0.113</c:v>
                </c:pt>
                <c:pt idx="12">
                  <c:v>0.10299999999999999</c:v>
                </c:pt>
                <c:pt idx="13">
                  <c:v>9.7000000000000003E-2</c:v>
                </c:pt>
                <c:pt idx="14">
                  <c:v>9.9000000000000005E-2</c:v>
                </c:pt>
                <c:pt idx="15">
                  <c:v>0.10100000000000001</c:v>
                </c:pt>
                <c:pt idx="16">
                  <c:v>0.10199999999999999</c:v>
                </c:pt>
                <c:pt idx="17">
                  <c:v>0.104</c:v>
                </c:pt>
                <c:pt idx="18">
                  <c:v>0.1</c:v>
                </c:pt>
                <c:pt idx="19">
                  <c:v>8.2000000000000003E-2</c:v>
                </c:pt>
                <c:pt idx="20">
                  <c:v>0.08</c:v>
                </c:pt>
                <c:pt idx="21">
                  <c:v>0.08</c:v>
                </c:pt>
                <c:pt idx="22">
                  <c:v>8.2000000000000003E-2</c:v>
                </c:pt>
                <c:pt idx="23">
                  <c:v>0.09</c:v>
                </c:pt>
                <c:pt idx="24">
                  <c:v>0.09</c:v>
                </c:pt>
                <c:pt idx="25">
                  <c:v>9.4E-2</c:v>
                </c:pt>
                <c:pt idx="26">
                  <c:v>9.9000000000000005E-2</c:v>
                </c:pt>
                <c:pt idx="27">
                  <c:v>9.7000000000000003E-2</c:v>
                </c:pt>
                <c:pt idx="28">
                  <c:v>9.9000000000000005E-2</c:v>
                </c:pt>
                <c:pt idx="29">
                  <c:v>0.112</c:v>
                </c:pt>
                <c:pt idx="30">
                  <c:v>8.5999999999999993E-2</c:v>
                </c:pt>
                <c:pt idx="31">
                  <c:v>0.104</c:v>
                </c:pt>
                <c:pt idx="32">
                  <c:v>0.122</c:v>
                </c:pt>
                <c:pt idx="33">
                  <c:v>0.10199999999999999</c:v>
                </c:pt>
              </c:numCache>
            </c:numRef>
          </c:val>
          <c:smooth val="0"/>
          <c:extLst>
            <c:ext xmlns:c16="http://schemas.microsoft.com/office/drawing/2014/chart" uri="{C3380CC4-5D6E-409C-BE32-E72D297353CC}">
              <c16:uniqueId val="{00000001-5204-400B-AF85-81070518EDF4}"/>
            </c:ext>
          </c:extLst>
        </c:ser>
        <c:ser>
          <c:idx val="1"/>
          <c:order val="1"/>
          <c:tx>
            <c:v>Beginning-of-Quarter Separation Rate</c:v>
          </c:tx>
          <c:spPr>
            <a:ln w="50800">
              <a:solidFill>
                <a:schemeClr val="accent6">
                  <a:lumMod val="75000"/>
                </a:schemeClr>
              </a:solidFill>
              <a:prstDash val="solid"/>
            </a:ln>
          </c:spPr>
          <c:marker>
            <c:symbol val="none"/>
          </c:marker>
          <c:dLbls>
            <c:dLbl>
              <c:idx val="33"/>
              <c:layout>
                <c:manualLayout>
                  <c:x val="0"/>
                  <c:y val="2.6998961578400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04-400B-AF85-81070518EDF4}"/>
                </c:ext>
              </c:extLst>
            </c:dLbl>
            <c:spPr>
              <a:noFill/>
              <a:ln>
                <a:noFill/>
              </a:ln>
              <a:effectLst/>
            </c:spPr>
            <c:txPr>
              <a:bodyPr wrap="square" lIns="38100" tIns="19050" rIns="38100" bIns="19050" anchor="ctr">
                <a:spAutoFit/>
              </a:bodyPr>
              <a:lstStyle/>
              <a:p>
                <a:pPr>
                  <a:defRPr>
                    <a:solidFill>
                      <a:srgbClr val="CC66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'[HealthCare Ind with -MER-charts-and-graphs August 2025-second save- acv x issues.xlsm]QWI-Rate Change Heathcare WA'!$A$2:$A$36</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'[HealthCare Ind with -MER-charts-and-graphs August 2025-second save- acv x issues.xlsm]QWI-Rate Change Heathcare WA'!$C$2:$C$36</c:f>
              <c:numCache>
                <c:formatCode>0.0%</c:formatCode>
                <c:ptCount val="35"/>
                <c:pt idx="1">
                  <c:v>0.11600000000000001</c:v>
                </c:pt>
                <c:pt idx="2">
                  <c:v>0.109</c:v>
                </c:pt>
                <c:pt idx="3">
                  <c:v>0.107</c:v>
                </c:pt>
                <c:pt idx="4">
                  <c:v>0.109</c:v>
                </c:pt>
                <c:pt idx="5">
                  <c:v>0.111</c:v>
                </c:pt>
                <c:pt idx="6">
                  <c:v>0.111</c:v>
                </c:pt>
                <c:pt idx="7">
                  <c:v>0.114</c:v>
                </c:pt>
                <c:pt idx="8">
                  <c:v>0.11600000000000001</c:v>
                </c:pt>
                <c:pt idx="9">
                  <c:v>0.114</c:v>
                </c:pt>
                <c:pt idx="10">
                  <c:v>0.112</c:v>
                </c:pt>
                <c:pt idx="11">
                  <c:v>0.106</c:v>
                </c:pt>
                <c:pt idx="12">
                  <c:v>9.6000000000000002E-2</c:v>
                </c:pt>
                <c:pt idx="13">
                  <c:v>9.4E-2</c:v>
                </c:pt>
                <c:pt idx="14">
                  <c:v>9.1999999999999998E-2</c:v>
                </c:pt>
                <c:pt idx="15">
                  <c:v>9.2999999999999999E-2</c:v>
                </c:pt>
                <c:pt idx="16">
                  <c:v>9.5000000000000001E-2</c:v>
                </c:pt>
                <c:pt idx="17">
                  <c:v>9.5000000000000001E-2</c:v>
                </c:pt>
                <c:pt idx="18">
                  <c:v>0.09</c:v>
                </c:pt>
                <c:pt idx="19">
                  <c:v>7.9000000000000001E-2</c:v>
                </c:pt>
                <c:pt idx="20">
                  <c:v>7.5999999999999998E-2</c:v>
                </c:pt>
                <c:pt idx="21">
                  <c:v>7.8E-2</c:v>
                </c:pt>
                <c:pt idx="22">
                  <c:v>7.8E-2</c:v>
                </c:pt>
                <c:pt idx="23">
                  <c:v>8.3000000000000004E-2</c:v>
                </c:pt>
                <c:pt idx="24">
                  <c:v>8.6999999999999994E-2</c:v>
                </c:pt>
                <c:pt idx="25">
                  <c:v>8.8999999999999996E-2</c:v>
                </c:pt>
                <c:pt idx="26">
                  <c:v>0.109</c:v>
                </c:pt>
                <c:pt idx="27">
                  <c:v>9.2999999999999999E-2</c:v>
                </c:pt>
                <c:pt idx="28">
                  <c:v>9.2999999999999999E-2</c:v>
                </c:pt>
                <c:pt idx="29">
                  <c:v>9.1999999999999998E-2</c:v>
                </c:pt>
                <c:pt idx="30">
                  <c:v>9.8000000000000004E-2</c:v>
                </c:pt>
                <c:pt idx="31">
                  <c:v>0.10100000000000001</c:v>
                </c:pt>
                <c:pt idx="32">
                  <c:v>0.127</c:v>
                </c:pt>
                <c:pt idx="33">
                  <c:v>9.0999999999999998E-2</c:v>
                </c:pt>
              </c:numCache>
            </c:numRef>
          </c:val>
          <c:smooth val="0"/>
          <c:extLst>
            <c:ext xmlns:c16="http://schemas.microsoft.com/office/drawing/2014/chart" uri="{C3380CC4-5D6E-409C-BE32-E72D297353CC}">
              <c16:uniqueId val="{00000003-5204-400B-AF85-81070518EDF4}"/>
            </c:ext>
          </c:extLst>
        </c:ser>
        <c:ser>
          <c:idx val="2"/>
          <c:order val="2"/>
          <c:tx>
            <c:v>Turnover (Stable)</c:v>
          </c:tx>
          <c:spPr>
            <a:ln w="50800">
              <a:solidFill>
                <a:schemeClr val="accent3">
                  <a:lumMod val="75000"/>
                </a:schemeClr>
              </a:solidFill>
              <a:prstDash val="solid"/>
            </a:ln>
          </c:spPr>
          <c:marker>
            <c:symbol val="none"/>
          </c:marker>
          <c:dLbls>
            <c:dLbl>
              <c:idx val="33"/>
              <c:layout>
                <c:manualLayout>
                  <c:x val="-1.1881188118811881E-2"/>
                  <c:y val="5.3997923156801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04-400B-AF85-81070518EDF4}"/>
                </c:ext>
              </c:extLst>
            </c:dLbl>
            <c:spPr>
              <a:noFill/>
              <a:ln>
                <a:noFill/>
              </a:ln>
              <a:effectLst/>
            </c:spPr>
            <c:txPr>
              <a:bodyPr wrap="square" lIns="38100" tIns="19050" rIns="38100" bIns="19050" anchor="ctr">
                <a:spAutoFit/>
              </a:bodyPr>
              <a:lstStyle/>
              <a:p>
                <a:pPr>
                  <a:defRPr>
                    <a:solidFill>
                      <a:schemeClr val="accent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'[HealthCare Ind with -MER-charts-and-graphs August 2025-second save- acv x issues.xlsm]QWI-Rate Change Heathcare WA'!$A$2:$A$36</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'[HealthCare Ind with -MER-charts-and-graphs August 2025-second save- acv x issues.xlsm]QWI-Rate Change Heathcare WA'!$D$2:$D$36</c:f>
              <c:numCache>
                <c:formatCode>0.0%</c:formatCode>
                <c:ptCount val="35"/>
                <c:pt idx="1">
                  <c:v>0.10100000000000001</c:v>
                </c:pt>
                <c:pt idx="2">
                  <c:v>9.4E-2</c:v>
                </c:pt>
                <c:pt idx="3">
                  <c:v>0.09</c:v>
                </c:pt>
                <c:pt idx="4">
                  <c:v>0.09</c:v>
                </c:pt>
                <c:pt idx="5">
                  <c:v>9.2999999999999999E-2</c:v>
                </c:pt>
                <c:pt idx="6">
                  <c:v>9.5000000000000001E-2</c:v>
                </c:pt>
                <c:pt idx="7">
                  <c:v>9.7000000000000003E-2</c:v>
                </c:pt>
                <c:pt idx="8">
                  <c:v>9.8000000000000004E-2</c:v>
                </c:pt>
                <c:pt idx="9">
                  <c:v>9.7000000000000003E-2</c:v>
                </c:pt>
                <c:pt idx="10">
                  <c:v>9.4E-2</c:v>
                </c:pt>
                <c:pt idx="11">
                  <c:v>8.7999999999999995E-2</c:v>
                </c:pt>
                <c:pt idx="12">
                  <c:v>8.3000000000000004E-2</c:v>
                </c:pt>
                <c:pt idx="13">
                  <c:v>7.9000000000000001E-2</c:v>
                </c:pt>
                <c:pt idx="14">
                  <c:v>0.08</c:v>
                </c:pt>
                <c:pt idx="15">
                  <c:v>8.1000000000000003E-2</c:v>
                </c:pt>
                <c:pt idx="16">
                  <c:v>8.1000000000000003E-2</c:v>
                </c:pt>
                <c:pt idx="17">
                  <c:v>8.2000000000000003E-2</c:v>
                </c:pt>
                <c:pt idx="18">
                  <c:v>7.8E-2</c:v>
                </c:pt>
                <c:pt idx="19">
                  <c:v>6.9000000000000006E-2</c:v>
                </c:pt>
                <c:pt idx="20">
                  <c:v>6.7000000000000004E-2</c:v>
                </c:pt>
                <c:pt idx="21">
                  <c:v>6.8000000000000005E-2</c:v>
                </c:pt>
                <c:pt idx="22">
                  <c:v>6.9000000000000006E-2</c:v>
                </c:pt>
                <c:pt idx="23">
                  <c:v>7.3999999999999996E-2</c:v>
                </c:pt>
                <c:pt idx="24">
                  <c:v>7.5999999999999998E-2</c:v>
                </c:pt>
                <c:pt idx="25">
                  <c:v>8.6999999999999994E-2</c:v>
                </c:pt>
                <c:pt idx="26">
                  <c:v>8.3000000000000004E-2</c:v>
                </c:pt>
                <c:pt idx="27">
                  <c:v>8.2000000000000003E-2</c:v>
                </c:pt>
                <c:pt idx="28">
                  <c:v>8.1000000000000003E-2</c:v>
                </c:pt>
                <c:pt idx="29">
                  <c:v>9.1999999999999998E-2</c:v>
                </c:pt>
                <c:pt idx="30">
                  <c:v>7.5999999999999998E-2</c:v>
                </c:pt>
                <c:pt idx="31">
                  <c:v>9.1999999999999998E-2</c:v>
                </c:pt>
                <c:pt idx="32">
                  <c:v>0.11</c:v>
                </c:pt>
                <c:pt idx="33">
                  <c:v>8.2000000000000003E-2</c:v>
                </c:pt>
              </c:numCache>
            </c:numRef>
          </c:val>
          <c:smooth val="0"/>
          <c:extLst>
            <c:ext xmlns:c16="http://schemas.microsoft.com/office/drawing/2014/chart" uri="{C3380CC4-5D6E-409C-BE32-E72D297353CC}">
              <c16:uniqueId val="{00000005-5204-400B-AF85-81070518EDF4}"/>
            </c:ext>
          </c:extLst>
        </c:ser>
        <c:ser>
          <c:idx val="3"/>
          <c:order val="3"/>
          <c:tx>
            <c:v>Replacement Hiring Rate</c:v>
          </c:tx>
          <c:spPr>
            <a:ln w="50800">
              <a:solidFill>
                <a:srgbClr val="7030A0"/>
              </a:solidFill>
              <a:prstDash val="solid"/>
            </a:ln>
          </c:spPr>
          <c:marker>
            <c:symbol val="none"/>
          </c:marker>
          <c:dLbls>
            <c:dLbl>
              <c:idx val="33"/>
              <c:layout>
                <c:manualLayout>
                  <c:x val="-9.2409240924094353E-3"/>
                  <c:y val="4.9844236760124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04-400B-AF85-81070518EDF4}"/>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'[HealthCare Ind with -MER-charts-and-graphs August 2025-second save- acv x issues.xlsm]QWI-Rate Change Heathcare WA'!$A$2:$A$36</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'[HealthCare Ind with -MER-charts-and-graphs August 2025-second save- acv x issues.xlsm]QWI-Rate Change Heathcare WA'!$E$2:$E$36</c:f>
              <c:numCache>
                <c:formatCode>0.0%</c:formatCode>
                <c:ptCount val="35"/>
                <c:pt idx="1">
                  <c:v>8.5999999999999993E-2</c:v>
                </c:pt>
                <c:pt idx="2">
                  <c:v>8.1000000000000003E-2</c:v>
                </c:pt>
                <c:pt idx="3">
                  <c:v>7.6999999999999999E-2</c:v>
                </c:pt>
                <c:pt idx="4">
                  <c:v>7.8E-2</c:v>
                </c:pt>
                <c:pt idx="5">
                  <c:v>7.9000000000000001E-2</c:v>
                </c:pt>
                <c:pt idx="6">
                  <c:v>7.9000000000000001E-2</c:v>
                </c:pt>
                <c:pt idx="7">
                  <c:v>8.1000000000000003E-2</c:v>
                </c:pt>
                <c:pt idx="8">
                  <c:v>8.4000000000000005E-2</c:v>
                </c:pt>
                <c:pt idx="9">
                  <c:v>8.1000000000000003E-2</c:v>
                </c:pt>
                <c:pt idx="10">
                  <c:v>8.3000000000000004E-2</c:v>
                </c:pt>
                <c:pt idx="11">
                  <c:v>7.6999999999999999E-2</c:v>
                </c:pt>
                <c:pt idx="12">
                  <c:v>7.0000000000000007E-2</c:v>
                </c:pt>
                <c:pt idx="13">
                  <c:v>6.5000000000000002E-2</c:v>
                </c:pt>
                <c:pt idx="14">
                  <c:v>6.7000000000000004E-2</c:v>
                </c:pt>
                <c:pt idx="15">
                  <c:v>6.9000000000000006E-2</c:v>
                </c:pt>
                <c:pt idx="16">
                  <c:v>7.0999999999999994E-2</c:v>
                </c:pt>
                <c:pt idx="17">
                  <c:v>7.1999999999999995E-2</c:v>
                </c:pt>
                <c:pt idx="18">
                  <c:v>6.8000000000000005E-2</c:v>
                </c:pt>
                <c:pt idx="19">
                  <c:v>5.5E-2</c:v>
                </c:pt>
                <c:pt idx="20">
                  <c:v>5.5E-2</c:v>
                </c:pt>
                <c:pt idx="21">
                  <c:v>5.3999999999999999E-2</c:v>
                </c:pt>
                <c:pt idx="22">
                  <c:v>5.6000000000000001E-2</c:v>
                </c:pt>
                <c:pt idx="23">
                  <c:v>0.06</c:v>
                </c:pt>
                <c:pt idx="24">
                  <c:v>5.8999999999999997E-2</c:v>
                </c:pt>
                <c:pt idx="25">
                  <c:v>6.2E-2</c:v>
                </c:pt>
                <c:pt idx="26">
                  <c:v>6.6000000000000003E-2</c:v>
                </c:pt>
                <c:pt idx="27">
                  <c:v>6.7000000000000004E-2</c:v>
                </c:pt>
                <c:pt idx="28">
                  <c:v>6.8000000000000005E-2</c:v>
                </c:pt>
                <c:pt idx="29">
                  <c:v>6.4000000000000001E-2</c:v>
                </c:pt>
                <c:pt idx="30">
                  <c:v>5.8999999999999997E-2</c:v>
                </c:pt>
                <c:pt idx="31">
                  <c:v>6.8000000000000005E-2</c:v>
                </c:pt>
                <c:pt idx="32">
                  <c:v>7.0999999999999994E-2</c:v>
                </c:pt>
                <c:pt idx="33">
                  <c:v>6.9000000000000006E-2</c:v>
                </c:pt>
              </c:numCache>
            </c:numRef>
          </c:val>
          <c:smooth val="0"/>
          <c:extLst>
            <c:ext xmlns:c16="http://schemas.microsoft.com/office/drawing/2014/chart" uri="{C3380CC4-5D6E-409C-BE32-E72D297353CC}">
              <c16:uniqueId val="{00000007-5204-400B-AF85-81070518EDF4}"/>
            </c:ext>
          </c:extLst>
        </c:ser>
        <c:dLbls>
          <c:showLegendKey val="0"/>
          <c:showVal val="0"/>
          <c:showCatName val="0"/>
          <c:showSerName val="0"/>
          <c:showPercent val="0"/>
          <c:showBubbleSize val="0"/>
        </c:dLbls>
        <c:smooth val="0"/>
        <c:axId val="10"/>
        <c:axId val="100"/>
      </c:lineChart>
      <c:catAx>
        <c:axId val="10"/>
        <c:scaling>
          <c:orientation val="minMax"/>
        </c:scaling>
        <c:delete val="0"/>
        <c:axPos val="b"/>
        <c:numFmt formatCode="General" sourceLinked="1"/>
        <c:majorTickMark val="in"/>
        <c:minorTickMark val="none"/>
        <c:tickLblPos val="nextTo"/>
        <c:spPr>
          <a:ln/>
        </c:spPr>
        <c:crossAx val="100"/>
        <c:crosses val="autoZero"/>
        <c:auto val="0"/>
        <c:lblAlgn val="ctr"/>
        <c:lblOffset val="100"/>
        <c:noMultiLvlLbl val="0"/>
      </c:catAx>
      <c:valAx>
        <c:axId val="100"/>
        <c:scaling>
          <c:orientation val="minMax"/>
          <c:min val="4.0000000000000008E-2"/>
        </c:scaling>
        <c:delete val="0"/>
        <c:axPos val="l"/>
        <c:majorGridlines/>
        <c:title>
          <c:tx>
            <c:rich>
              <a:bodyPr/>
              <a:lstStyle/>
              <a:p>
                <a:pPr>
                  <a:defRPr/>
                </a:pPr>
                <a:r>
                  <a:rPr lang="en-US" dirty="0"/>
                  <a:t>Health care and social assistance       turnover  rates</a:t>
                </a:r>
              </a:p>
            </c:rich>
          </c:tx>
          <c:overlay val="0"/>
        </c:title>
        <c:numFmt formatCode="0.0%" sourceLinked="0"/>
        <c:majorTickMark val="none"/>
        <c:minorTickMark val="none"/>
        <c:tickLblPos val="nextTo"/>
        <c:crossAx val="10"/>
        <c:crosses val="autoZero"/>
        <c:crossBetween val="between"/>
      </c:valAx>
    </c:plotArea>
    <c:legend>
      <c:legendPos val="r"/>
      <c:layout>
        <c:manualLayout>
          <c:xMode val="edge"/>
          <c:yMode val="edge"/>
          <c:x val="0.12698760018549948"/>
          <c:y val="0.70613777760423191"/>
          <c:w val="0.40029891941399515"/>
          <c:h val="0.18465305989296937"/>
        </c:manualLayout>
      </c:layout>
      <c:overlay val="0"/>
      <c:spPr>
        <a:solidFill>
          <a:srgbClr val="FFFFFF"/>
        </a:solidFill>
      </c:spPr>
    </c:legend>
    <c:plotVisOnly val="1"/>
    <c:dispBlanksAs val="gap"/>
    <c:showDLblsOverMax val="0"/>
  </c:chart>
  <c:spPr>
    <a:solidFill>
      <a:schemeClr val="bg1"/>
    </a:solidFill>
    <a:ln>
      <a:noFill/>
    </a:ln>
  </c:spPr>
  <c:txPr>
    <a:bodyPr/>
    <a:lstStyle/>
    <a:p>
      <a:pPr>
        <a:defRPr sz="1400" b="1">
          <a:latin typeface="Arial Narrow" panose="020B0606020202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80" b="1" i="0" u="none" strike="noStrike" kern="1200" spc="0" baseline="0">
                <a:solidFill>
                  <a:schemeClr val="tx1"/>
                </a:solidFill>
                <a:latin typeface="Arial Narrow" panose="020B0606020202030204" pitchFamily="34" charset="0"/>
                <a:ea typeface="+mn-ea"/>
                <a:cs typeface="+mn-cs"/>
              </a:defRPr>
            </a:pPr>
            <a:r>
              <a:rPr lang="en-US" dirty="0"/>
              <a:t>Average annual wage  </a:t>
            </a:r>
          </a:p>
          <a:p>
            <a:pPr algn="ctr">
              <a:defRPr/>
            </a:pPr>
            <a:r>
              <a:rPr lang="en-US" dirty="0"/>
              <a:t>Washington state, 2010 to 2024</a:t>
            </a:r>
          </a:p>
        </c:rich>
      </c:tx>
      <c:layout>
        <c:manualLayout>
          <c:xMode val="edge"/>
          <c:yMode val="edge"/>
          <c:x val="0.38126722062967938"/>
          <c:y val="1.2012012012012012E-2"/>
        </c:manualLayout>
      </c:layout>
      <c:overlay val="0"/>
      <c:spPr>
        <a:noFill/>
        <a:ln>
          <a:noFill/>
        </a:ln>
        <a:effectLst/>
      </c:spPr>
      <c:txPr>
        <a:bodyPr rot="0" spcFirstLastPara="1" vertOverflow="ellipsis" vert="horz" wrap="square" anchor="ctr" anchorCtr="1"/>
        <a:lstStyle/>
        <a:p>
          <a:pPr algn="ctr">
            <a:defRPr sz="168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9130255776851417E-2"/>
          <c:y val="0.15358178053830226"/>
          <c:w val="0.88032819426983389"/>
          <c:h val="0.76174532531259675"/>
        </c:manualLayout>
      </c:layout>
      <c:lineChart>
        <c:grouping val="standard"/>
        <c:varyColors val="0"/>
        <c:ser>
          <c:idx val="1"/>
          <c:order val="0"/>
          <c:tx>
            <c:strRef>
              <c:f>'[HealthCare Ind with -MER-charts-and-graphs August 2025-second save- acv x issues.xlsm]HCPivot Healthcare 1'!$B$54</c:f>
              <c:strCache>
                <c:ptCount val="1"/>
                <c:pt idx="0">
                  <c:v>Health care and social assistance</c:v>
                </c:pt>
              </c:strCache>
            </c:strRef>
          </c:tx>
          <c:spPr>
            <a:ln w="50800" cap="rnd">
              <a:solidFill>
                <a:srgbClr val="A24600"/>
              </a:solidFill>
              <a:round/>
            </a:ln>
            <a:effectLst/>
          </c:spPr>
          <c:marker>
            <c:symbol val="none"/>
          </c:marker>
          <c:dLbls>
            <c:dLbl>
              <c:idx val="14"/>
              <c:layout>
                <c:manualLayout>
                  <c:x val="-1.6897081413210446E-2"/>
                  <c:y val="5.1051051051051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B-474E-B387-A5A0CD6A7BE5}"/>
                </c:ext>
              </c:extLst>
            </c:dLbl>
            <c:spPr>
              <a:noFill/>
              <a:ln>
                <a:noFill/>
              </a:ln>
              <a:effectLst/>
            </c:spPr>
            <c:txPr>
              <a:bodyPr rot="0" spcFirstLastPara="1" vertOverflow="ellipsis" vert="horz" wrap="square" anchor="ctr" anchorCtr="1"/>
              <a:lstStyle/>
              <a:p>
                <a:pPr>
                  <a:defRPr sz="1400" b="1" i="0" u="none" strike="noStrike" kern="1200" baseline="0">
                    <a:solidFill>
                      <a:schemeClr val="accent2">
                        <a:lumMod val="7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issues.xlsm]HCPivot Healthcare 1'!$C$53:$Q$53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'[HealthCare Ind with -MER-charts-and-graphs August 2025-second save- acv x issues.xlsm]HCPivot Healthcare 1'!$C$54:$Q$54</c:f>
              <c:numCache>
                <c:formatCode>_("$"* #,##0_);_("$"* \(#,##0\);_("$"* "-"??_);_(@_)</c:formatCode>
                <c:ptCount val="15"/>
                <c:pt idx="0">
                  <c:v>46041.973674653585</c:v>
                </c:pt>
                <c:pt idx="1">
                  <c:v>47217.851446193112</c:v>
                </c:pt>
                <c:pt idx="2">
                  <c:v>48382.848169750068</c:v>
                </c:pt>
                <c:pt idx="3">
                  <c:v>45386.695687850741</c:v>
                </c:pt>
                <c:pt idx="4">
                  <c:v>46280.241880874353</c:v>
                </c:pt>
                <c:pt idx="5">
                  <c:v>49668.639646641335</c:v>
                </c:pt>
                <c:pt idx="6">
                  <c:v>50964.102824337715</c:v>
                </c:pt>
                <c:pt idx="7">
                  <c:v>53117.811210087399</c:v>
                </c:pt>
                <c:pt idx="8">
                  <c:v>54774.19294007212</c:v>
                </c:pt>
                <c:pt idx="9">
                  <c:v>56846.936267481586</c:v>
                </c:pt>
                <c:pt idx="10">
                  <c:v>58972.462494792373</c:v>
                </c:pt>
                <c:pt idx="11">
                  <c:v>62517.619798996406</c:v>
                </c:pt>
                <c:pt idx="12">
                  <c:v>65798.569606340912</c:v>
                </c:pt>
                <c:pt idx="13">
                  <c:v>68956.499039916773</c:v>
                </c:pt>
                <c:pt idx="14">
                  <c:v>72904.249359795125</c:v>
                </c:pt>
              </c:numCache>
            </c:numRef>
          </c:val>
          <c:smooth val="0"/>
          <c:extLst>
            <c:ext xmlns:c16="http://schemas.microsoft.com/office/drawing/2014/chart" uri="{C3380CC4-5D6E-409C-BE32-E72D297353CC}">
              <c16:uniqueId val="{00000001-A1CB-474E-B387-A5A0CD6A7BE5}"/>
            </c:ext>
          </c:extLst>
        </c:ser>
        <c:ser>
          <c:idx val="2"/>
          <c:order val="1"/>
          <c:tx>
            <c:strRef>
              <c:f>'[HealthCare Ind with -MER-charts-and-graphs August 2025-second save- acv x issues.xlsm]HCPivot Healthcare 1'!$B$55</c:f>
              <c:strCache>
                <c:ptCount val="1"/>
                <c:pt idx="0">
                  <c:v>Ambulatory health care services</c:v>
                </c:pt>
              </c:strCache>
            </c:strRef>
          </c:tx>
          <c:spPr>
            <a:ln w="50800" cap="rnd">
              <a:solidFill>
                <a:srgbClr val="658F41"/>
              </a:solidFill>
              <a:round/>
            </a:ln>
            <a:effectLst/>
          </c:spPr>
          <c:marker>
            <c:symbol val="none"/>
          </c:marker>
          <c:dLbls>
            <c:dLbl>
              <c:idx val="14"/>
              <c:layout>
                <c:manualLayout>
                  <c:x val="-7.6804915514594061E-3"/>
                  <c:y val="-6.306306306306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CB-474E-B387-A5A0CD6A7BE5}"/>
                </c:ext>
              </c:extLst>
            </c:dLbl>
            <c:spPr>
              <a:noFill/>
              <a:ln>
                <a:noFill/>
              </a:ln>
              <a:effectLst/>
            </c:spPr>
            <c:txPr>
              <a:bodyPr rot="0" spcFirstLastPara="1" vertOverflow="ellipsis" vert="horz" wrap="square" anchor="ctr" anchorCtr="1"/>
              <a:lstStyle/>
              <a:p>
                <a:pPr>
                  <a:defRPr sz="1400" b="1" i="0" u="none" strike="noStrike" kern="1200" baseline="0">
                    <a:solidFill>
                      <a:schemeClr val="accent3">
                        <a:lumMod val="7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issues.xlsm]HCPivot Healthcare 1'!$C$53:$Q$53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'[HealthCare Ind with -MER-charts-and-graphs August 2025-second save- acv x issues.xlsm]HCPivot Healthcare 1'!$C$55:$Q$55</c:f>
              <c:numCache>
                <c:formatCode>_("$"* #,##0_);_("$"* \(#,##0\);_("$"* "-"??_);_(@_)</c:formatCode>
                <c:ptCount val="15"/>
                <c:pt idx="0">
                  <c:v>53036.936564133212</c:v>
                </c:pt>
                <c:pt idx="1">
                  <c:v>54061.179390930556</c:v>
                </c:pt>
                <c:pt idx="2">
                  <c:v>55605.590735438142</c:v>
                </c:pt>
                <c:pt idx="3">
                  <c:v>56250.497265954713</c:v>
                </c:pt>
                <c:pt idx="4">
                  <c:v>57277.575065157631</c:v>
                </c:pt>
                <c:pt idx="5">
                  <c:v>59131.201266464384</c:v>
                </c:pt>
                <c:pt idx="6">
                  <c:v>60968.795974714325</c:v>
                </c:pt>
                <c:pt idx="7">
                  <c:v>62328.048653706202</c:v>
                </c:pt>
                <c:pt idx="8">
                  <c:v>64491.302128946489</c:v>
                </c:pt>
                <c:pt idx="9">
                  <c:v>66611.139813516376</c:v>
                </c:pt>
                <c:pt idx="10">
                  <c:v>69385.273994419462</c:v>
                </c:pt>
                <c:pt idx="11">
                  <c:v>73647.684828000056</c:v>
                </c:pt>
                <c:pt idx="12">
                  <c:v>76862.711966325922</c:v>
                </c:pt>
                <c:pt idx="13">
                  <c:v>80094.117715590561</c:v>
                </c:pt>
                <c:pt idx="14">
                  <c:v>83861.10716457438</c:v>
                </c:pt>
              </c:numCache>
            </c:numRef>
          </c:val>
          <c:smooth val="0"/>
          <c:extLst>
            <c:ext xmlns:c16="http://schemas.microsoft.com/office/drawing/2014/chart" uri="{C3380CC4-5D6E-409C-BE32-E72D297353CC}">
              <c16:uniqueId val="{00000003-A1CB-474E-B387-A5A0CD6A7BE5}"/>
            </c:ext>
          </c:extLst>
        </c:ser>
        <c:ser>
          <c:idx val="3"/>
          <c:order val="2"/>
          <c:tx>
            <c:strRef>
              <c:f>'[HealthCare Ind with -MER-charts-and-graphs August 2025-second save- acv x issues.xlsm]HCPivot Healthcare 1'!$B$56</c:f>
              <c:strCache>
                <c:ptCount val="1"/>
                <c:pt idx="0">
                  <c:v>Hospitals</c:v>
                </c:pt>
              </c:strCache>
            </c:strRef>
          </c:tx>
          <c:spPr>
            <a:ln w="50800" cap="rnd">
              <a:solidFill>
                <a:srgbClr val="7030A0"/>
              </a:solidFill>
              <a:round/>
            </a:ln>
            <a:effectLst/>
          </c:spPr>
          <c:marker>
            <c:symbol val="none"/>
          </c:marker>
          <c:dLbls>
            <c:dLbl>
              <c:idx val="14"/>
              <c:layout>
                <c:manualLayout>
                  <c:x val="-9.2165898617511521E-3"/>
                  <c:y val="-6.306306306306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CB-474E-B387-A5A0CD6A7BE5}"/>
                </c:ext>
              </c:extLst>
            </c:dLbl>
            <c:spPr>
              <a:noFill/>
              <a:ln>
                <a:noFill/>
              </a:ln>
              <a:effectLst/>
            </c:spPr>
            <c:txPr>
              <a:bodyPr rot="0" spcFirstLastPara="1" vertOverflow="ellipsis" vert="horz" wrap="square" anchor="ctr" anchorCtr="1"/>
              <a:lstStyle/>
              <a:p>
                <a:pPr>
                  <a:defRPr sz="1400" b="1" i="0" u="none" strike="noStrike" kern="1200" baseline="0">
                    <a:solidFill>
                      <a:srgbClr val="7030A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issues.xlsm]HCPivot Healthcare 1'!$C$53:$Q$53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'[HealthCare Ind with -MER-charts-and-graphs August 2025-second save- acv x issues.xlsm]HCPivot Healthcare 1'!$C$56:$Q$56</c:f>
              <c:numCache>
                <c:formatCode>_("$"* #,##0_);_("$"* \(#,##0\);_("$"* "-"??_);_(@_)</c:formatCode>
                <c:ptCount val="15"/>
                <c:pt idx="0">
                  <c:v>61216.051025558663</c:v>
                </c:pt>
                <c:pt idx="1">
                  <c:v>63269.712291377691</c:v>
                </c:pt>
                <c:pt idx="2">
                  <c:v>65246.753129865807</c:v>
                </c:pt>
                <c:pt idx="3">
                  <c:v>67836.292423539489</c:v>
                </c:pt>
                <c:pt idx="4">
                  <c:v>69507.436964763896</c:v>
                </c:pt>
                <c:pt idx="5">
                  <c:v>72708.00252693404</c:v>
                </c:pt>
                <c:pt idx="6">
                  <c:v>73145.445809036712</c:v>
                </c:pt>
                <c:pt idx="7">
                  <c:v>76503.415547825542</c:v>
                </c:pt>
                <c:pt idx="8">
                  <c:v>78434.199303842688</c:v>
                </c:pt>
                <c:pt idx="9">
                  <c:v>81023.932121429214</c:v>
                </c:pt>
                <c:pt idx="10">
                  <c:v>83434.241106012749</c:v>
                </c:pt>
                <c:pt idx="11">
                  <c:v>88117.949785816279</c:v>
                </c:pt>
                <c:pt idx="12">
                  <c:v>93262.2702718902</c:v>
                </c:pt>
                <c:pt idx="13">
                  <c:v>97525.561608528835</c:v>
                </c:pt>
                <c:pt idx="14">
                  <c:v>102494.38519669468</c:v>
                </c:pt>
              </c:numCache>
            </c:numRef>
          </c:val>
          <c:smooth val="0"/>
          <c:extLst>
            <c:ext xmlns:c16="http://schemas.microsoft.com/office/drawing/2014/chart" uri="{C3380CC4-5D6E-409C-BE32-E72D297353CC}">
              <c16:uniqueId val="{00000005-A1CB-474E-B387-A5A0CD6A7BE5}"/>
            </c:ext>
          </c:extLst>
        </c:ser>
        <c:ser>
          <c:idx val="4"/>
          <c:order val="3"/>
          <c:tx>
            <c:strRef>
              <c:f>'[HealthCare Ind with -MER-charts-and-graphs August 2025-second save- acv x issues.xlsm]HCPivot Healthcare 1'!$B$57</c:f>
              <c:strCache>
                <c:ptCount val="1"/>
                <c:pt idx="0">
                  <c:v>Nursing and residential care facilities</c:v>
                </c:pt>
              </c:strCache>
            </c:strRef>
          </c:tx>
          <c:spPr>
            <a:ln w="50800" cap="rnd">
              <a:solidFill>
                <a:srgbClr val="0D3455"/>
              </a:solidFill>
              <a:round/>
            </a:ln>
            <a:effectLst/>
          </c:spPr>
          <c:marker>
            <c:symbol val="none"/>
          </c:marker>
          <c:dLbls>
            <c:dLbl>
              <c:idx val="14"/>
              <c:layout>
                <c:manualLayout>
                  <c:x val="-1.53609831029187E-2"/>
                  <c:y val="3.9039039039038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CB-474E-B387-A5A0CD6A7BE5}"/>
                </c:ext>
              </c:extLst>
            </c:dLbl>
            <c:spPr>
              <a:noFill/>
              <a:ln>
                <a:noFill/>
              </a:ln>
              <a:effectLst/>
            </c:spPr>
            <c:txPr>
              <a:bodyPr rot="0" spcFirstLastPara="1" vertOverflow="ellipsis" vert="horz" wrap="square" anchor="ctr" anchorCtr="1"/>
              <a:lstStyle/>
              <a:p>
                <a:pPr>
                  <a:defRPr sz="1400" b="1" i="0" u="none" strike="noStrike" kern="1200" baseline="0">
                    <a:solidFill>
                      <a:srgbClr val="0D3455"/>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issues.xlsm]HCPivot Healthcare 1'!$C$53:$Q$53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'[HealthCare Ind with -MER-charts-and-graphs August 2025-second save- acv x issues.xlsm]HCPivot Healthcare 1'!$C$57:$Q$57</c:f>
              <c:numCache>
                <c:formatCode>_("$"* #,##0_);_("$"* \(#,##0\);_("$"* "-"??_);_(@_)</c:formatCode>
                <c:ptCount val="15"/>
                <c:pt idx="0">
                  <c:v>27066.613380497263</c:v>
                </c:pt>
                <c:pt idx="1">
                  <c:v>27847.431446861363</c:v>
                </c:pt>
                <c:pt idx="2">
                  <c:v>28405.934718100892</c:v>
                </c:pt>
                <c:pt idx="3">
                  <c:v>29244.14204290944</c:v>
                </c:pt>
                <c:pt idx="4">
                  <c:v>30877.560938567851</c:v>
                </c:pt>
                <c:pt idx="5">
                  <c:v>31067.468443412086</c:v>
                </c:pt>
                <c:pt idx="6">
                  <c:v>32103.001632307602</c:v>
                </c:pt>
                <c:pt idx="7">
                  <c:v>33811.010457198441</c:v>
                </c:pt>
                <c:pt idx="8">
                  <c:v>35447.73343901473</c:v>
                </c:pt>
                <c:pt idx="9">
                  <c:v>37377.409001718814</c:v>
                </c:pt>
                <c:pt idx="10">
                  <c:v>40049.162572401779</c:v>
                </c:pt>
                <c:pt idx="11">
                  <c:v>42708.403656233815</c:v>
                </c:pt>
                <c:pt idx="12">
                  <c:v>46898.538905878355</c:v>
                </c:pt>
                <c:pt idx="13">
                  <c:v>49695.456360297052</c:v>
                </c:pt>
                <c:pt idx="14">
                  <c:v>51990.991801190095</c:v>
                </c:pt>
              </c:numCache>
            </c:numRef>
          </c:val>
          <c:smooth val="0"/>
          <c:extLst>
            <c:ext xmlns:c16="http://schemas.microsoft.com/office/drawing/2014/chart" uri="{C3380CC4-5D6E-409C-BE32-E72D297353CC}">
              <c16:uniqueId val="{00000007-A1CB-474E-B387-A5A0CD6A7BE5}"/>
            </c:ext>
          </c:extLst>
        </c:ser>
        <c:ser>
          <c:idx val="5"/>
          <c:order val="4"/>
          <c:tx>
            <c:strRef>
              <c:f>'[HealthCare Ind with -MER-charts-and-graphs August 2025-second save- acv x issues.xlsm]HCPivot Healthcare 1'!$B$58</c:f>
              <c:strCache>
                <c:ptCount val="1"/>
                <c:pt idx="0">
                  <c:v>Social assistance</c:v>
                </c:pt>
              </c:strCache>
            </c:strRef>
          </c:tx>
          <c:spPr>
            <a:ln w="50800" cap="rnd">
              <a:solidFill>
                <a:srgbClr val="FFC000"/>
              </a:solidFill>
              <a:round/>
            </a:ln>
            <a:effectLst/>
          </c:spPr>
          <c:marker>
            <c:symbol val="none"/>
          </c:marker>
          <c:dLbls>
            <c:dLbl>
              <c:idx val="14"/>
              <c:layout>
                <c:manualLayout>
                  <c:x val="-1.53609831029187E-2"/>
                  <c:y val="6.6066066066066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CB-474E-B387-A5A0CD6A7BE5}"/>
                </c:ext>
              </c:extLst>
            </c:dLbl>
            <c:spPr>
              <a:noFill/>
              <a:ln>
                <a:noFill/>
              </a:ln>
              <a:effectLst/>
            </c:spPr>
            <c:txPr>
              <a:bodyPr rot="0" spcFirstLastPara="1" vertOverflow="ellipsis" vert="horz" wrap="square" anchor="ctr" anchorCtr="1"/>
              <a:lstStyle/>
              <a:p>
                <a:pPr>
                  <a:defRPr sz="1400" b="1" i="0" u="none" strike="noStrike" kern="1200" baseline="0">
                    <a:solidFill>
                      <a:srgbClr val="FFC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 Ind with -MER-charts-and-graphs August 2025-second save- acv x issues.xlsm]HCPivot Healthcare 1'!$C$53:$Q$53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'[HealthCare Ind with -MER-charts-and-graphs August 2025-second save- acv x issues.xlsm]HCPivot Healthcare 1'!$C$58:$Q$58</c:f>
              <c:numCache>
                <c:formatCode>_("$"* #,##0_);_("$"* \(#,##0\);_("$"* "-"??_);_(@_)</c:formatCode>
                <c:ptCount val="15"/>
                <c:pt idx="0">
                  <c:v>25805.858726351496</c:v>
                </c:pt>
                <c:pt idx="1">
                  <c:v>25894.87773635958</c:v>
                </c:pt>
                <c:pt idx="2">
                  <c:v>26091.933502813561</c:v>
                </c:pt>
                <c:pt idx="3">
                  <c:v>20447.211424708468</c:v>
                </c:pt>
                <c:pt idx="4">
                  <c:v>20841.353055990192</c:v>
                </c:pt>
                <c:pt idx="5">
                  <c:v>24309.008398566359</c:v>
                </c:pt>
                <c:pt idx="6">
                  <c:v>25277.612690271773</c:v>
                </c:pt>
                <c:pt idx="7">
                  <c:v>26610.691823899371</c:v>
                </c:pt>
                <c:pt idx="8">
                  <c:v>27463.3808666759</c:v>
                </c:pt>
                <c:pt idx="9">
                  <c:v>28668.811311013149</c:v>
                </c:pt>
                <c:pt idx="10">
                  <c:v>30397.780445757915</c:v>
                </c:pt>
                <c:pt idx="11">
                  <c:v>32292.616165212748</c:v>
                </c:pt>
                <c:pt idx="12">
                  <c:v>34411.75798189651</c:v>
                </c:pt>
                <c:pt idx="13">
                  <c:v>36175.163631189527</c:v>
                </c:pt>
                <c:pt idx="14">
                  <c:v>39307.987279544112</c:v>
                </c:pt>
              </c:numCache>
            </c:numRef>
          </c:val>
          <c:smooth val="0"/>
          <c:extLst>
            <c:ext xmlns:c16="http://schemas.microsoft.com/office/drawing/2014/chart" uri="{C3380CC4-5D6E-409C-BE32-E72D297353CC}">
              <c16:uniqueId val="{00000009-A1CB-474E-B387-A5A0CD6A7BE5}"/>
            </c:ext>
          </c:extLst>
        </c:ser>
        <c:dLbls>
          <c:showLegendKey val="0"/>
          <c:showVal val="0"/>
          <c:showCatName val="0"/>
          <c:showSerName val="0"/>
          <c:showPercent val="0"/>
          <c:showBubbleSize val="0"/>
        </c:dLbls>
        <c:smooth val="0"/>
        <c:axId val="1308888760"/>
        <c:axId val="1308894880"/>
      </c:lineChart>
      <c:catAx>
        <c:axId val="130888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308894880"/>
        <c:crosses val="autoZero"/>
        <c:auto val="1"/>
        <c:lblAlgn val="ctr"/>
        <c:lblOffset val="100"/>
        <c:noMultiLvlLbl val="0"/>
      </c:catAx>
      <c:valAx>
        <c:axId val="13088948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308888760"/>
        <c:crosses val="autoZero"/>
        <c:crossBetween val="between"/>
      </c:valAx>
      <c:spPr>
        <a:noFill/>
        <a:ln>
          <a:noFill/>
        </a:ln>
        <a:effectLst/>
      </c:spPr>
    </c:plotArea>
    <c:legend>
      <c:legendPos val="b"/>
      <c:layout>
        <c:manualLayout>
          <c:xMode val="edge"/>
          <c:yMode val="edge"/>
          <c:x val="0.10799988236764523"/>
          <c:y val="0.15838411502909966"/>
          <c:w val="0.75305769662731192"/>
          <c:h val="0.1542452845568216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0.40219</cdr:x>
      <cdr:y>0.56525</cdr:y>
    </cdr:from>
    <cdr:to>
      <cdr:x>0.54482</cdr:x>
      <cdr:y>0.88601</cdr:y>
    </cdr:to>
    <cdr:sp macro="" textlink="">
      <cdr:nvSpPr>
        <cdr:cNvPr id="2" name="TextBox 1">
          <a:extLst xmlns:a="http://schemas.openxmlformats.org/drawingml/2006/main">
            <a:ext uri="{FF2B5EF4-FFF2-40B4-BE49-F238E27FC236}">
              <a16:creationId xmlns:a16="http://schemas.microsoft.com/office/drawing/2014/main" id="{451A1C60-05DA-4F17-961A-88E986198C92}"/>
            </a:ext>
          </a:extLst>
        </cdr:cNvPr>
        <cdr:cNvSpPr txBox="1"/>
      </cdr:nvSpPr>
      <cdr:spPr>
        <a:xfrm xmlns:a="http://schemas.openxmlformats.org/drawingml/2006/main">
          <a:off x="2059134" y="1600199"/>
          <a:ext cx="730250" cy="908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b="0"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0.33589</cdr:x>
      <cdr:y>0.10606</cdr:y>
    </cdr:from>
    <cdr:to>
      <cdr:x>0.82608</cdr:x>
      <cdr:y>0.4325</cdr:y>
    </cdr:to>
    <cdr:sp macro="" textlink="">
      <cdr:nvSpPr>
        <cdr:cNvPr id="2" name="TextBox 1">
          <a:extLst xmlns:a="http://schemas.openxmlformats.org/drawingml/2006/main">
            <a:ext uri="{FF2B5EF4-FFF2-40B4-BE49-F238E27FC236}">
              <a16:creationId xmlns:a16="http://schemas.microsoft.com/office/drawing/2014/main" id="{45BE3234-1CF6-5CB5-F7CC-0799DB2D6295}"/>
            </a:ext>
          </a:extLst>
        </cdr:cNvPr>
        <cdr:cNvSpPr txBox="1"/>
      </cdr:nvSpPr>
      <cdr:spPr>
        <a:xfrm xmlns:a="http://schemas.openxmlformats.org/drawingml/2006/main">
          <a:off x="2301177" y="398570"/>
          <a:ext cx="3358343" cy="12267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kern="1200" dirty="0">
              <a:solidFill>
                <a:schemeClr val="tx1"/>
              </a:solidFill>
              <a:latin typeface="Arial Narrow" panose="020B0606020202030204" pitchFamily="34" charset="0"/>
            </a:rPr>
            <a:t>Average Annual Wage:  $94,985 w/ 3-YAAG 4.8%</a:t>
          </a:r>
        </a:p>
        <a:p xmlns:a="http://schemas.openxmlformats.org/drawingml/2006/main">
          <a:endParaRPr lang="en-US" sz="1400" b="1" kern="1200" dirty="0">
            <a:solidFill>
              <a:schemeClr val="tx1"/>
            </a:solidFill>
            <a:latin typeface="Arial Narrow" panose="020B0606020202030204" pitchFamily="34" charset="0"/>
          </a:endParaRPr>
        </a:p>
        <a:p xmlns:a="http://schemas.openxmlformats.org/drawingml/2006/main">
          <a:r>
            <a:rPr lang="en-US" sz="1400" b="1" kern="1200" dirty="0">
              <a:solidFill>
                <a:schemeClr val="tx1"/>
              </a:solidFill>
              <a:latin typeface="Arial Narrow" panose="020B0606020202030204" pitchFamily="34" charset="0"/>
            </a:rPr>
            <a:t>Average Annual Wage: $97,041 w/3-YAAG 4.9%</a:t>
          </a:r>
        </a:p>
        <a:p xmlns:a="http://schemas.openxmlformats.org/drawingml/2006/main">
          <a:endParaRPr lang="en-US" sz="1400" b="1" kern="1200" dirty="0">
            <a:solidFill>
              <a:schemeClr val="tx1"/>
            </a:solidFill>
            <a:latin typeface="Arial Narrow" panose="020B0606020202030204" pitchFamily="34" charset="0"/>
          </a:endParaRPr>
        </a:p>
        <a:p xmlns:a="http://schemas.openxmlformats.org/drawingml/2006/main">
          <a:r>
            <a:rPr lang="en-US" sz="1400" b="1" kern="1200" dirty="0">
              <a:solidFill>
                <a:schemeClr val="tx1"/>
              </a:solidFill>
              <a:latin typeface="Arial Narrow" panose="020B0606020202030204" pitchFamily="34" charset="0"/>
            </a:rPr>
            <a:t>Average Annual Wage: $84,544 w/3-YAAG 4.2%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50483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9837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8CB1063A-2C4C-B69A-0BD6-A37BC2A41D1F}"/>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7D3A360A-B768-3448-FCEF-A641505BD45F}"/>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06A94409-EA3E-D865-C68F-47D09204F5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Health Care and Social Assistance industry grew from ~296K in 2001 to ~525K in 2024, showing uninterrupted expansion.</a:t>
            </a:r>
          </a:p>
          <a:p>
            <a:r>
              <a:rPr lang="en-US" sz="1100" b="0" i="0" u="none" strike="noStrike" cap="none" dirty="0">
                <a:solidFill>
                  <a:srgbClr val="000000"/>
                </a:solidFill>
                <a:effectLst/>
                <a:latin typeface="Arial"/>
                <a:ea typeface="Arial"/>
                <a:cs typeface="Arial"/>
                <a:sym typeface="Arial"/>
              </a:rPr>
              <a:t>Unlike total employment, this sector did not decline during the 2009 recession or the 2020 pandemic—highlighting its essential nature. This industry shows an accelerated growth post-2012: A noticeable jump from ~379K in 2012 to ~431K in 2013, possibly due to policy changes (e.g., Affordable Care Act implementation).</a:t>
            </a:r>
          </a:p>
          <a:p>
            <a:r>
              <a:rPr lang="en-US" sz="1100" b="0" i="0" u="none" strike="noStrike" cap="none" dirty="0">
                <a:solidFill>
                  <a:srgbClr val="000000"/>
                </a:solidFill>
                <a:effectLst/>
                <a:latin typeface="Arial"/>
                <a:ea typeface="Arial"/>
                <a:cs typeface="Arial"/>
                <a:sym typeface="Arial"/>
              </a:rPr>
              <a:t>Health care and social assistance is growing faster than overall employment, more than twice as fast as total employment, increasing its share of the labor market over time. Increasing from ~11.0% in 2021 to ~14.6% in 2024. Health care is recession-resistant and pandemic-resilient.</a:t>
            </a:r>
          </a:p>
          <a:p>
            <a:r>
              <a:rPr lang="en-US" sz="1100" b="0" i="0" u="none" strike="noStrike" cap="none" dirty="0">
                <a:solidFill>
                  <a:srgbClr val="000000"/>
                </a:solidFill>
                <a:effectLst/>
                <a:latin typeface="Arial"/>
                <a:ea typeface="Arial"/>
                <a:cs typeface="Arial"/>
                <a:sym typeface="Arial"/>
              </a:rPr>
              <a:t>Structural growth in health care employment suggests aging populations, expanded access to care, and increased demand for social services. Total employment is more sensitive to economic cycles but shows strong long-term growth.</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43448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76D642A-5A81-5123-54D3-88E32C0800B5}"/>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6058E53E-1675-902B-4E72-15B91B53ECC5}"/>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6B499862-8E55-CB5F-D6E9-B6941E0D94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slide breaks down health care and social assistance industry by ownership in 2024. You can see that a striking 89.9% of the industries jobs in Washington are in the private sector-</a:t>
            </a:r>
          </a:p>
          <a:p>
            <a:r>
              <a:rPr lang="en-US" sz="1100" b="0" i="0" u="none" strike="noStrike" cap="none" dirty="0">
                <a:solidFill>
                  <a:srgbClr val="000000"/>
                </a:solidFill>
                <a:effectLst/>
                <a:latin typeface="Arial"/>
                <a:ea typeface="Arial"/>
                <a:cs typeface="Arial"/>
                <a:sym typeface="Arial"/>
              </a:rPr>
              <a:t>Smaller in share, public ownership still plays a vital role-local government at 5.2%, state at 2.8% and federal at 2.2%. These institutions often serve underserved populations, provide safety-net services, a nd anchor rural health infrastructure. </a:t>
            </a:r>
          </a:p>
          <a:p>
            <a:r>
              <a:rPr lang="en-US" sz="1100" b="0" i="0" u="none" strike="noStrike" cap="none" dirty="0">
                <a:solidFill>
                  <a:srgbClr val="000000"/>
                </a:solidFill>
                <a:effectLst/>
                <a:latin typeface="Arial"/>
                <a:ea typeface="Arial"/>
                <a:cs typeface="Arial"/>
                <a:sym typeface="Arial"/>
              </a:rPr>
              <a:t>Efforts to support and growth health care and social assistance in the state must be ownership-aware as one -size-fits-all approach won’t work- as public and private employers face different constrains and opportunities.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300013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43DC3246-8CA8-B29C-0703-2DC723FCA326}"/>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7541B251-2247-8205-3213-53DCCE018DAF}"/>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27B42BB9-FDAA-3435-D0BE-F81EF4CB1F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Healthcare and social assistance as we know represents 14.6% of total employment statewide, falling slightly short from national average of 15.7%. in many counties across the state, health care industry is not just a services- it’s a top employer and economic stabilizer. </a:t>
            </a:r>
          </a:p>
          <a:p>
            <a:r>
              <a:rPr lang="en-US" sz="1100" b="0" i="0" u="none" strike="noStrike" cap="none" dirty="0">
                <a:solidFill>
                  <a:srgbClr val="000000"/>
                </a:solidFill>
                <a:effectLst/>
                <a:latin typeface="Arial"/>
                <a:ea typeface="Arial"/>
                <a:cs typeface="Arial"/>
                <a:sym typeface="Arial"/>
              </a:rPr>
              <a:t>Counties like Asotin (21.9%), Spokane (21.0%) and Clallam (20.6%) have one-fifth or more of their workforce in health care and social assistance.  Counties share of employment map may indicate and show health care access deserts and or regional health care hubs. </a:t>
            </a:r>
          </a:p>
        </p:txBody>
      </p:sp>
    </p:spTree>
    <p:extLst>
      <p:ext uri="{BB962C8B-B14F-4D97-AF65-F5344CB8AC3E}">
        <p14:creationId xmlns:p14="http://schemas.microsoft.com/office/powerpoint/2010/main" val="61543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BC8D442-38D4-9A35-C46A-86F7DC504C65}"/>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90E0CF30-E326-3ED4-E912-9E13BAE303B6}"/>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9DEE993C-5BAB-22D0-0E7E-36DC8FD7AF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Looking at another view of health care and social assistance industry growth and make up. We compare here 10-year changes – going from 2014 to 2024.  This shows that health care industry added in total over 81,800 jobs in the past 10 years or 22.0%. </a:t>
            </a:r>
          </a:p>
          <a:p>
            <a:r>
              <a:rPr lang="en-US" sz="1100" b="0" i="0" u="none" strike="noStrike" cap="none" dirty="0">
                <a:solidFill>
                  <a:srgbClr val="000000"/>
                </a:solidFill>
                <a:effectLst/>
                <a:latin typeface="Arial"/>
                <a:ea typeface="Arial"/>
                <a:cs typeface="Arial"/>
                <a:sym typeface="Arial"/>
              </a:rPr>
              <a:t>Ambulatory health care services (like outpatient clinics, and physician offices) show the largest growth of over 45,900 jobs or 35.3% and now makes up over 33.5% of the sectors employment. This reflects possible shift toward community-based care and outpatient service models. </a:t>
            </a:r>
          </a:p>
          <a:p>
            <a:r>
              <a:rPr lang="en-US" sz="1100" b="0" i="0" u="none" strike="noStrike" cap="none" dirty="0">
                <a:solidFill>
                  <a:srgbClr val="000000"/>
                </a:solidFill>
                <a:effectLst/>
                <a:latin typeface="Arial"/>
                <a:ea typeface="Arial"/>
                <a:cs typeface="Arial"/>
                <a:sym typeface="Arial"/>
              </a:rPr>
              <a:t>Hospitals remain dominant sub sector with 27.0% of all health care employment and 26.1% increase or 28,500 jobs over the past 10 years. Despite growth in ambulatory care, hospitals remain central to acute and specialized care delivery. </a:t>
            </a:r>
          </a:p>
          <a:p>
            <a:r>
              <a:rPr lang="en-US" sz="1100" b="0" i="0" u="none" strike="noStrike" cap="none" dirty="0">
                <a:solidFill>
                  <a:srgbClr val="000000"/>
                </a:solidFill>
                <a:effectLst/>
                <a:latin typeface="Arial"/>
                <a:ea typeface="Arial"/>
                <a:cs typeface="Arial"/>
                <a:sym typeface="Arial"/>
              </a:rPr>
              <a:t>Nursing and residential care facilities grew by only 1.5% or around 900 jobs with only 12.7% share of the industries employment. This was the slowest growth among sub industries. This may reflect workforce shortages, finding constrains, or shifts toward home-based care. </a:t>
            </a:r>
          </a:p>
          <a:p>
            <a:r>
              <a:rPr lang="en-US" sz="1100" b="0" i="0" u="none" strike="noStrike" cap="none" dirty="0">
                <a:solidFill>
                  <a:srgbClr val="000000"/>
                </a:solidFill>
                <a:effectLst/>
                <a:latin typeface="Arial"/>
                <a:ea typeface="Arial"/>
                <a:cs typeface="Arial"/>
                <a:sym typeface="Arial"/>
              </a:rPr>
              <a:t>Social assistance sub sector (like child welfare, disability services) grew 23.5% by adding 16,575 jobs- this bus industry accounted for 26.8% of the sector. This indicates a rising demand for supportive services beyond clinical care, especially in underserved communities.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29868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06376181-E3D9-9A8D-51A9-BA22C7F69642}"/>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4438342E-6FB6-B9C4-6B78-1DB06CEAF92D}"/>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7509D4B1-43CB-6810-0455-2F12631D4A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In 2024, the end-of-quarter hiring rate was 10.2%, while the separate rate was 9.1%, indicating a tight labor cycle where new hires are nearly offset by exits. This reflects a sector under pressure: constant demand, but persistent churn. </a:t>
            </a:r>
          </a:p>
          <a:p>
            <a:r>
              <a:rPr lang="en-US" sz="1100" b="0" i="0" u="none" strike="noStrike" cap="none" dirty="0">
                <a:solidFill>
                  <a:srgbClr val="000000"/>
                </a:solidFill>
                <a:effectLst/>
                <a:latin typeface="Arial"/>
                <a:ea typeface="Arial"/>
                <a:cs typeface="Arial"/>
                <a:sym typeface="Arial"/>
              </a:rPr>
              <a:t>Also, we can see a stable turnover rate at 8.2%, while replacement rate is at 6.9%, suggesting that most of the hiring is not keeping up with attrition. This could possibly indicate that growth hiring is limited while employers are scrambling to backfill roles. We can notice a notable spikes around 2020-2022, likely tied to pandemic disruptions-burnout, retirements, and shifting career paths. This information may indicate a urgent need for retention strategies in high attrition occupations- better wages, working conditions, career pathways, and mental health support. </a:t>
            </a:r>
          </a:p>
          <a:p>
            <a:pPr marL="0" lvl="0" indent="0">
              <a:spcBef>
                <a:spcPts val="0"/>
              </a:spcBef>
              <a:spcAft>
                <a:spcPts val="0"/>
              </a:spcAft>
              <a:buNone/>
            </a:pPr>
            <a:endParaRPr lang="en-US" dirty="0"/>
          </a:p>
          <a:p>
            <a:pPr marL="0" lvl="0" indent="0">
              <a:spcBef>
                <a:spcPts val="0"/>
              </a:spcBef>
              <a:spcAft>
                <a:spcPts val="0"/>
              </a:spcAft>
              <a:buNone/>
            </a:pPr>
            <a:endParaRPr lang="en-US" dirty="0"/>
          </a:p>
        </p:txBody>
      </p:sp>
    </p:spTree>
    <p:extLst>
      <p:ext uri="{BB962C8B-B14F-4D97-AF65-F5344CB8AC3E}">
        <p14:creationId xmlns:p14="http://schemas.microsoft.com/office/powerpoint/2010/main" val="215056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75B2B159-C3DA-07CB-13E8-F1BC47ED7E51}"/>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F97595A0-7C8F-0138-B642-0DCF0C178FEE}"/>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0D6C1AEC-FDE4-2ABA-ACCE-58D58E5428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Now we know-which sub-sectors of health care industry are growing and now let’s find out what those jobs pay. Hospitals had the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largest share of the total employment but in 2024 leads in wages with average annual salary of $102,494. Ambulatory health care services paid on average $83,861in 2024 which is above the sectors average of $72,904. </a:t>
            </a:r>
          </a:p>
          <a:p>
            <a:r>
              <a:rPr lang="en-US" sz="1100" b="0" i="0" u="none" strike="noStrike" cap="none" dirty="0">
                <a:solidFill>
                  <a:srgbClr val="000000"/>
                </a:solidFill>
                <a:effectLst/>
                <a:latin typeface="Arial"/>
                <a:ea typeface="Arial"/>
                <a:cs typeface="Arial"/>
                <a:sym typeface="Arial"/>
              </a:rPr>
              <a:t>Nursing and residential care facilities saw the slowest growth in employment but at the same time had lower wages than the industry average at $51,991- which could be potential barrier to attracting and retaining staff- which in turn could impact care quality and workforce stability. </a:t>
            </a:r>
          </a:p>
          <a:p>
            <a:r>
              <a:rPr lang="en-US" sz="1100" b="0" i="0" u="none" strike="noStrike" cap="none" dirty="0">
                <a:solidFill>
                  <a:srgbClr val="000000"/>
                </a:solidFill>
                <a:effectLst/>
                <a:latin typeface="Arial"/>
                <a:ea typeface="Arial"/>
                <a:cs typeface="Arial"/>
                <a:sym typeface="Arial"/>
              </a:rPr>
              <a:t>Even as social assistance was third highest in employment nearly equal to the hospitals. Yet wages remain the lowest in the industry at $39,308. Despite the critical nature of these roles, especially in community-based services.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8989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E73E332F-2660-15C4-2A52-7AFDB9563FF5}"/>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09D662D6-CEBC-CEB2-6960-5A80E89CD059}"/>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3DD3284E-CF80-3015-F327-9E2ADB5EE1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Looking at some demographics in the health care and social assistance industry- specifically gender dominations- we can see that in 2024, female workforce represented 65.2% of the industries employment, which is a stark contrast to 42.3% in total covered employment share.  This data highlights that health care is one of the most gender-skewed industries in the state. However, we can see that the female workforce share of the industries employment share dropped from 67.4% in 2014. </a:t>
            </a:r>
          </a:p>
          <a:p>
            <a:r>
              <a:rPr lang="en-US" sz="1100" b="0" i="0" u="none" strike="noStrike" cap="none" dirty="0">
                <a:solidFill>
                  <a:srgbClr val="000000"/>
                </a:solidFill>
                <a:effectLst/>
                <a:latin typeface="Arial"/>
                <a:ea typeface="Arial"/>
                <a:cs typeface="Arial"/>
                <a:sym typeface="Arial"/>
              </a:rPr>
              <a:t>Male participation in health care on the other hand increased from 19.6% in 2014 to 21.1% in 2024. While in total covered employment man still held a majority at 44.9%. In health care and social assistance, men earn an average of $9,500/month, while women earn $6,400/month-a 63.7% increase for men and 71.5% increase for women since 2014. In total covered employment, women saw a 58.8% earnings increase, compared to 39.4% for men- but still significantly less than the healthcare industry wage gender earnings. </a:t>
            </a:r>
          </a:p>
          <a:p>
            <a:r>
              <a:rPr lang="en-US" sz="1100" b="0" i="0" u="none" strike="noStrike" cap="none" dirty="0">
                <a:solidFill>
                  <a:srgbClr val="000000"/>
                </a:solidFill>
                <a:effectLst/>
                <a:latin typeface="Arial"/>
                <a:ea typeface="Arial"/>
                <a:cs typeface="Arial"/>
                <a:sym typeface="Arial"/>
              </a:rPr>
              <a:t>These figures suggest that while women’s earnings are growing faster, the absolute wage gap remains substantial (HC -$3,168 or 33% less and TC -$2,469 or 30% less), especially in health care-which is women dominated industry. Some opportunities from this data shows that pay equity is important, leadership development is crucial, retention strategies that address gender-specific challenges, such as caregiving responsibilities and burnout. </a:t>
            </a:r>
          </a:p>
        </p:txBody>
      </p:sp>
    </p:spTree>
    <p:extLst>
      <p:ext uri="{BB962C8B-B14F-4D97-AF65-F5344CB8AC3E}">
        <p14:creationId xmlns:p14="http://schemas.microsoft.com/office/powerpoint/2010/main" val="147478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DB555E7B-FA0E-1AFD-1FC2-2F19AAF52B2A}"/>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FB241895-1957-6D29-90F3-37D7D14F63E2}"/>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B68DB01A-8DFA-96FE-6A22-FF80C7633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With many different occupations that individuals are performing in employing establishments- Health care industry employees almost any type of occupation. This table shows numbers and shares of health care employment by major occupational group. </a:t>
            </a:r>
          </a:p>
          <a:p>
            <a:r>
              <a:rPr lang="en-US" sz="1100" b="0" i="0" u="none" strike="noStrike" cap="none" dirty="0">
                <a:solidFill>
                  <a:srgbClr val="000000"/>
                </a:solidFill>
                <a:effectLst/>
                <a:latin typeface="Arial"/>
                <a:ea typeface="Arial"/>
                <a:cs typeface="Arial"/>
                <a:sym typeface="Arial"/>
              </a:rPr>
              <a:t>However, four occupational groups dominate the sector- health care support occupations with 168,720 jobs and $49,980 average annual wage, followed by health care practitioners and technical occupations with 143,180 jobs or 28.3% of total, with average annual wage of $133,650. Office and administrative support occupations with 59,000 or 11.7% of the industries jobs. And final community and social service occupations with 35,640 jobs or 7.0% share of total, with $65,090 average annual wage. </a:t>
            </a:r>
          </a:p>
          <a:p>
            <a:r>
              <a:rPr lang="en-US" sz="1100" b="0" i="0" u="none" strike="noStrike" cap="none" dirty="0">
                <a:solidFill>
                  <a:srgbClr val="000000"/>
                </a:solidFill>
                <a:effectLst/>
                <a:latin typeface="Arial"/>
                <a:ea typeface="Arial"/>
                <a:cs typeface="Arial"/>
                <a:sym typeface="Arial"/>
              </a:rPr>
              <a:t>Together, these four occupational groups make up close to 81% of the entire health care workforce, but their wage levels vary drastically. </a:t>
            </a:r>
          </a:p>
          <a:p>
            <a:r>
              <a:rPr lang="en-US" sz="1100" b="0" i="0" u="none" strike="noStrike" cap="none" dirty="0">
                <a:solidFill>
                  <a:srgbClr val="000000"/>
                </a:solidFill>
                <a:effectLst/>
                <a:latin typeface="Arial"/>
                <a:ea typeface="Arial"/>
                <a:cs typeface="Arial"/>
                <a:sym typeface="Arial"/>
              </a:rPr>
              <a:t>Health care support roles earn $83,670 less what practitioners make-despite being higher in headcount. Community and social services workers, while essential, earn $68,560 less than what practitioners make. Management and computer occupations annual pays are large, but they represent smaller share of jobs in the industry. This highlight small but influential leadership, business and tech layer. </a:t>
            </a:r>
          </a:p>
          <a:p>
            <a:r>
              <a:rPr lang="en-US" sz="1100" b="0" i="0" u="none" strike="noStrike" cap="none" dirty="0">
                <a:solidFill>
                  <a:srgbClr val="000000"/>
                </a:solidFill>
                <a:effectLst/>
                <a:latin typeface="Arial"/>
                <a:ea typeface="Arial"/>
                <a:cs typeface="Arial"/>
                <a:sym typeface="Arial"/>
              </a:rPr>
              <a:t>Also, we can notice-low wage, supportive roles are widespread in the industry. This statistics also indicate opportunity for upskilling pathways and retention incentives.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12856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15F74171-C01D-ADD5-34D5-C04D5A22A993}"/>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8A451FD3-CE78-2FEE-EB18-E0C0A8845932}"/>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3155B3F3-29BD-1904-EFC9-920ED03998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As we can see on this table- employment in health care and social assistance industry by major occupational group. Health care support occupations grew by nearly 93,130 jobs from 2018 to 2024- the highest growth rate across all the occupational groups while personal care and service occupations decreased by nearly 53,300 jobs.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However, health care practitioners and technical occupations increased by 14,750 jobs. Management occupations in health care industry increased the most with $44,100 on average more in 2024 than in 2018, followed by increase of $37,720 dollars in average annual wage for health care practitioners and technical occupations. Community and social service occupations only increased by $18,290 at the same time.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107591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17FA0FBE-C0D8-79D6-90B7-5375FB699148}"/>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E2EB4E24-FB66-2976-E738-EA5DA0EF5C81}"/>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4B912092-C46F-23F1-E6DB-403C18BD2F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In health care industry there are many occupations and home health, and personal care aids dominate the industry with over 100,200 jobs or about 19.8% share of total employment, with average annual wage of $46,940 annually.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Second largest occupations are Registered nurses at 54,340 jobs or 10.8% share of total employment and with average annual wage of $115,870.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Third largest occupation represents only 5.1% or 25,970 jobs or the total with average annual wage or $49,490.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This data shows a highly stratified workforce-a large base of lower -wage support roles and a smaller tier of high-wage clinical specialists.</a:t>
            </a:r>
            <a:endParaRPr lang="en-US" dirty="0"/>
          </a:p>
        </p:txBody>
      </p:sp>
    </p:spTree>
    <p:extLst>
      <p:ext uri="{BB962C8B-B14F-4D97-AF65-F5344CB8AC3E}">
        <p14:creationId xmlns:p14="http://schemas.microsoft.com/office/powerpoint/2010/main" val="189516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Washington’s unemployment rate dropped from 4.8% in August 2024 to 4.5% in August 2025, signaling modest improvement in the labor market.</a:t>
            </a:r>
          </a:p>
          <a:p>
            <a:r>
              <a:rPr lang="en-US" sz="1100" b="0" i="0" u="none" strike="noStrike" cap="none" dirty="0">
                <a:solidFill>
                  <a:srgbClr val="000000"/>
                </a:solidFill>
                <a:effectLst/>
                <a:latin typeface="Arial"/>
                <a:ea typeface="Arial"/>
                <a:cs typeface="Arial"/>
                <a:sym typeface="Arial"/>
              </a:rPr>
              <a:t>Post-Pandemic Resilience: Despite the sharp spike in early 2020, unemployment rates across the U.S., Washington, and Seattle have stabilized—highlighting economic recovery. Washington’s resident labor force declined by 1.1% year-over-year, suggesting potential demographic shifts or labor market disengagement.</a:t>
            </a:r>
          </a:p>
          <a:p>
            <a:r>
              <a:rPr lang="en-US" sz="1100" b="0" i="0" u="none" strike="noStrike" cap="none" dirty="0">
                <a:solidFill>
                  <a:srgbClr val="000000"/>
                </a:solidFill>
                <a:effectLst/>
                <a:latin typeface="Arial"/>
                <a:ea typeface="Arial"/>
                <a:cs typeface="Arial"/>
                <a:sym typeface="Arial"/>
              </a:rPr>
              <a:t>Total employed residents fell by 1.2%, indicating that job creation may be lagging behind population needs. The number of unemployed individuals decreased by 0.3%, consistent with the overall drop in the unemployment rate.</a:t>
            </a:r>
          </a:p>
          <a:p>
            <a:r>
              <a:rPr lang="en-US" sz="1100" b="0" i="0" u="none" strike="noStrike" cap="none" dirty="0">
                <a:solidFill>
                  <a:srgbClr val="000000"/>
                </a:solidFill>
                <a:effectLst/>
                <a:latin typeface="Arial"/>
                <a:ea typeface="Arial"/>
                <a:cs typeface="Arial"/>
                <a:sym typeface="Arial"/>
              </a:rPr>
              <a:t>Seattle’s unemployment rate closely tracks the state’s but remains slightly more volatile, possibly due to its tech-heavy economy.</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71056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EB9A0400-A7D1-9668-2ABD-8840D2F17E32}"/>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6D0DB63E-E182-3B3E-F47E-E01A1BC5B2DF}"/>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4FCF9678-BE20-F358-3D69-CE8062FF1E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On average healthcare occupations are expected to grow around 2.0% a year for the next couple years, while total all occupations are to grow estimated closer to 1.0% a year. </a:t>
            </a:r>
          </a:p>
          <a:p>
            <a:r>
              <a:rPr lang="en-US" sz="1100" b="0" i="0" u="none" strike="noStrike" cap="none" dirty="0">
                <a:solidFill>
                  <a:srgbClr val="000000"/>
                </a:solidFill>
                <a:effectLst/>
                <a:latin typeface="Arial"/>
                <a:ea typeface="Arial"/>
                <a:cs typeface="Arial"/>
                <a:sym typeface="Arial"/>
              </a:rPr>
              <a:t>Fastest average annual growth rate through 2028 is expected in Benton-Franklin Region, followed by North Central and Southwest with 2.14% and 2.09% respectively. </a:t>
            </a:r>
          </a:p>
          <a:p>
            <a:r>
              <a:rPr lang="en-US" sz="1100" b="0" i="0" u="none" strike="noStrike" cap="none" dirty="0">
                <a:solidFill>
                  <a:srgbClr val="000000"/>
                </a:solidFill>
                <a:effectLst/>
                <a:latin typeface="Arial"/>
                <a:ea typeface="Arial"/>
                <a:cs typeface="Arial"/>
                <a:sym typeface="Arial"/>
              </a:rPr>
              <a:t>Seattle- King County dominate employment workforce area with the largest number of jobs.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07720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CCFF197C-7B10-C489-2B67-BEB2D639F27E}"/>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1E45A2BE-D487-6F3B-AA31-A53D9E80D899}"/>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821E603D-34D8-E5DD-60EE-4C52A2450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Health care support occupations are expected to grow fastest with 2.03% change a year through 2028 that is about 3,408 new jobs a year, but at the same time this occupational group will need about 65,709 workers for reasons, </a:t>
            </a:r>
          </a:p>
          <a:p>
            <a:r>
              <a:rPr lang="en-US" sz="1100" b="0" i="0" u="none" strike="noStrike" cap="none" dirty="0">
                <a:solidFill>
                  <a:srgbClr val="000000"/>
                </a:solidFill>
                <a:effectLst/>
                <a:latin typeface="Arial"/>
                <a:ea typeface="Arial"/>
                <a:cs typeface="Arial"/>
                <a:sym typeface="Arial"/>
              </a:rPr>
              <a:t>Health care practitioners and technical occupations with 1.80% growth with about 3,587 new jobs a year, while needing to fill over 65,709 jobs for replacement needs. </a:t>
            </a:r>
          </a:p>
          <a:p>
            <a:r>
              <a:rPr lang="en-US" sz="1100" b="0" i="0" u="none" strike="noStrike" cap="none" dirty="0">
                <a:solidFill>
                  <a:srgbClr val="000000"/>
                </a:solidFill>
                <a:effectLst/>
                <a:latin typeface="Arial"/>
                <a:ea typeface="Arial"/>
                <a:cs typeface="Arial"/>
                <a:sym typeface="Arial"/>
              </a:rPr>
              <a:t>Community and social services occupations at 1.52% annual growth through 2028, adding over 1,215 new jobs a year and needing over 26,601 jobs filler annually. </a:t>
            </a:r>
          </a:p>
        </p:txBody>
      </p:sp>
    </p:spTree>
    <p:extLst>
      <p:ext uri="{BB962C8B-B14F-4D97-AF65-F5344CB8AC3E}">
        <p14:creationId xmlns:p14="http://schemas.microsoft.com/office/powerpoint/2010/main" val="317007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64C8E8DC-A053-4C18-9A67-A75BC22FA188}"/>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04CA918C-DC9B-7D5A-3F2C-65CBA7181E89}"/>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F2AA0521-E3CC-39E0-05F9-9F09F067C1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Fastest growing occupations are nurse practitioner with 4.07% growth a year though 2028 with 183 new jobs and 1,563 annual openings through 2028.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This is followed by, occupational therapy assistants, massage therapists, physician assistants, veterinary assistance, veterinary technologist and technicians – registered nurses and counselors, all other round up top 30 fastest growing health care industry occupations</a:t>
            </a:r>
            <a:endParaRPr lang="en-US" dirty="0"/>
          </a:p>
        </p:txBody>
      </p:sp>
    </p:spTree>
    <p:extLst>
      <p:ext uri="{BB962C8B-B14F-4D97-AF65-F5344CB8AC3E}">
        <p14:creationId xmlns:p14="http://schemas.microsoft.com/office/powerpoint/2010/main" val="247323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F7CF95A-8A1C-6B8E-7C8F-2BE283DA2C5D}"/>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F469C901-5953-CD83-BA57-FD3FBFB9B5EE}"/>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972F1A57-9EAE-D7A8-4F11-7FC3CEAFBA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Largest average annual openings due to growth are recorded in home health and personal care aids with 1,350 new jobs a year. registered nurses where second with 1,256 new jobs a year though 2028.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Nursing assistance were third with 860 new jobs a year. </a:t>
            </a:r>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Veterinarians, community and social services specialists and community health workers round up top 30 largest jobs growth</a:t>
            </a:r>
            <a:endParaRPr lang="en-US" dirty="0"/>
          </a:p>
        </p:txBody>
      </p:sp>
    </p:spTree>
    <p:extLst>
      <p:ext uri="{BB962C8B-B14F-4D97-AF65-F5344CB8AC3E}">
        <p14:creationId xmlns:p14="http://schemas.microsoft.com/office/powerpoint/2010/main" val="359794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22D321FE-9243-9D83-5512-A35FC6832FF4}"/>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315B4C72-111B-F79A-7BEC-43FE71F345FE}"/>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A9271D1D-4D95-111E-A9B7-E5DB8A39CB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Top three on this list are the same as the previous table, however this time we can notice that occupations like Pharmacy technicians, Pharmacists, Veterinarians make this list of top 30 due to large turn and replacement needs. </a:t>
            </a:r>
          </a:p>
        </p:txBody>
      </p:sp>
    </p:spTree>
    <p:extLst>
      <p:ext uri="{BB962C8B-B14F-4D97-AF65-F5344CB8AC3E}">
        <p14:creationId xmlns:p14="http://schemas.microsoft.com/office/powerpoint/2010/main" val="3961681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ABB0F448-662D-545D-A1BD-F4F894BE360C}"/>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DDE1630B-0A9C-EDB2-0B07-7393737CF780}"/>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AE3D2602-AAD1-6A93-F21B-6577A0A5D0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looked at the workforce movements by following out-flow and inflow by geography and industry with most recent Wage records data from BLS. </a:t>
            </a:r>
          </a:p>
        </p:txBody>
      </p:sp>
    </p:spTree>
    <p:extLst>
      <p:ext uri="{BB962C8B-B14F-4D97-AF65-F5344CB8AC3E}">
        <p14:creationId xmlns:p14="http://schemas.microsoft.com/office/powerpoint/2010/main" val="109418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We looked at the cohort of all workers in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quarter of 2019 in Washington state, which gave us over 3.4 million workers. Out of this cohort 12.9% were employed in private education and health care services industry cluster-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We followed this cohort throughout the years in compared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quarter of 2022, and we found out that only 73.3% of this workforce stayed at the same job in Washington – that is a decrease of 26.7% in 3 years.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This was the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largest decrease of all industries. We looked at the border states and only 1.5% of those workers were found to be working in Oregon and 0.8% in Idaho.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824639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Workers that left healthcare industry in Washington mostly found jobs in public administration and professional and business services,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While those that left the state to Oregon found jobs in education and health care industry while about 10.0% and 14.0% found jobs in public administration and professional and business services respectfully.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While in Idaho only 46.1% of those workers from education and health services stained in the same industry, while 17.3% and 10.5% moved into the public administration and professional and business services.</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706722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402549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We looked at the cohort of all workers in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quarter of 2022 in Washington state, which gave us over 3.8 million workers. Out of this cohort 13.4% were employed in private education and health care services industry cluster-</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We followed this cohort throughout the years in compared backwards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quarter of 2019, and we found out that only 29.6% of this workforce to their jobs in education and health care services job in Washington.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We looked at the border states and only 2.0% of those workers came from Oregon and 0.7% come from Idaho.  It is almost even exchange- except a trend shows that more education and health care workers come from OR to work in WA than leave WA to work in OR. While WA loses more worker to Idaho than gain from Idaho.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12319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AE3217B9-5CE3-5AFD-4D10-0C7044FBA4A0}"/>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0DBF9476-6241-E35B-1B22-AA568ADD2E9E}"/>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B8D215BA-9637-3D1E-8570-A0A00E7ACE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Over the month in August 2025, Washington’s nonfarm employment saw a loss of 13,100 jobs, continuing a downward trend that began in spring 2024. Job losses were concentrated in:  Manufacturing: down 3,500, Professional &amp; Business Services: down 3,400, Leisure &amp; Hospitality: down 3,000. These declines suggest weakening demand in both goods production and service-based industries</a:t>
            </a:r>
          </a:p>
          <a:p>
            <a:r>
              <a:rPr lang="en-US" sz="1100" b="0" i="0" u="none" strike="noStrike" cap="none" dirty="0">
                <a:solidFill>
                  <a:srgbClr val="000000"/>
                </a:solidFill>
                <a:effectLst/>
                <a:latin typeface="Arial"/>
                <a:ea typeface="Arial"/>
                <a:cs typeface="Arial"/>
                <a:sym typeface="Arial"/>
              </a:rPr>
              <a:t>Job gains were led by: Education &amp; Health Services: up 1,100. This reflects ongoing demand in healthcare and education, likely driven by demographic shifts and public service needs. Other Services-industry cluster: modest increase of 600 jobs</a:t>
            </a:r>
          </a:p>
          <a:p>
            <a:r>
              <a:rPr lang="en-US" sz="1100" b="0" i="0" u="none" strike="noStrike" cap="none" dirty="0">
                <a:solidFill>
                  <a:srgbClr val="000000"/>
                </a:solidFill>
                <a:effectLst/>
                <a:latin typeface="Arial"/>
                <a:ea typeface="Arial"/>
                <a:cs typeface="Arial"/>
                <a:sym typeface="Arial"/>
              </a:rPr>
              <a:t>The 3-month average line smooths volatility and shows a general cooling in employment growth since mid-2024. While there were positive spikes (e.g., August 2023), although the overall trajectory suggests a slowing labor market.</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60170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It is similar for the in-flow of the workforce into education and healthcare where majority are coming from the same industry. Something that stand out is that leisure and hospitality, retail trade and professional and business services industries are main suppliers of workforce to the education and health care services sector. From within the state and from the bordering state.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16048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C06939E1-45A0-1D94-909C-0FC91BE2467F}"/>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C015D303-C68E-E8FD-8CB2-C46F8EE34180}"/>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D7F15DC2-C52F-F843-5516-F42DA1339F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 state's healthcare sector has demonstrated exceptional resilience and growth over the past two decades, outpacing national trends and emerging as a cornerstone of the regional economy. From 2001 to 2024, the industry added nearly a quarter million jobs, now representing a significantly larger share of the state’s workforce. Unlike the temporary national dip during the COVID-19 pandemic, Washington saw continuous growth—highlighting strong local demand, robust infrastructure, and effective policy support.</a:t>
            </a:r>
          </a:p>
          <a:p>
            <a:pPr lvl="0"/>
            <a:r>
              <a:rPr lang="en-US" sz="1100" b="0" i="0" u="none" strike="noStrike" cap="none" dirty="0">
                <a:solidFill>
                  <a:srgbClr val="000000"/>
                </a:solidFill>
                <a:effectLst/>
                <a:latin typeface="Arial"/>
                <a:ea typeface="Arial"/>
                <a:cs typeface="Arial"/>
                <a:sym typeface="Arial"/>
              </a:rPr>
              <a:t>Healthcare employment in Washington grew more than twice as fast as total employment, signaling sustained expansion **Investments in primary care, behavioral health, and telemedicine laid the foundation for broader service delivery ** High hiring and separation rates reflect both intense demand and systemic stress, but also opportunity for innovation and reform ***The sector remains resilient despite a cooling job market, driven by aging populations and rising chronic disease prevalence  ***Behavioral health needs are surging, outpacing workforce capacity and straining existing systems ***Post-pandemic burnout and staffing shortages are impacting retention and recruitment across clinical roles</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1149591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4D3BF49D-3E84-1638-F114-26E7FB9BE30F}"/>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0C7026C6-4DFF-7926-AC9F-F6ADC9C93711}"/>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7E8EA04D-014E-295E-D65B-9CC1769F36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a:solidFill>
                  <a:srgbClr val="000000"/>
                </a:solidFill>
                <a:effectLst/>
                <a:latin typeface="Arial"/>
                <a:ea typeface="Arial"/>
                <a:cs typeface="Arial"/>
                <a:sym typeface="Arial"/>
              </a:rPr>
              <a:t>Healthcare and social assistance are projected to be the leading employment growth from 2023 to 2033 ***Washington will require thousands of new professionals: especially in allied health and behavioral health to meet both current and unmet demand *** Technology, including telehealth and AI-driven diagnostics, will be essential to expanding access and improving efficiency ***Strategic workforce planning and cross-sector collaboration are critical to sustaining momentum and ensuring equitable care.</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73168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dirty="0">
                <a:solidFill>
                  <a:srgbClr val="000000"/>
                </a:solidFill>
                <a:effectLst/>
                <a:latin typeface="Helvetica" panose="020B0604020202020204" pitchFamily="34" charset="0"/>
                <a:ea typeface="Times New Roman" panose="02020603050405020304" pitchFamily="18" charset="0"/>
              </a:rPr>
              <a:t>. </a:t>
            </a:r>
            <a:endParaRPr dirty="0"/>
          </a:p>
        </p:txBody>
      </p:sp>
    </p:spTree>
    <p:extLst>
      <p:ext uri="{BB962C8B-B14F-4D97-AF65-F5344CB8AC3E}">
        <p14:creationId xmlns:p14="http://schemas.microsoft.com/office/powerpoint/2010/main" val="2040177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3388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107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BDEEE74E-7C87-2083-C89D-2690F419B4E3}"/>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D3C652C6-BE37-AE2A-C764-988B65A0E772}"/>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FFC052B2-AE0F-E1B5-6F5B-A88F40211F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Washington’s nonfarm employment growth over the years has consistently outperformed the national average since the post-pandemic recovery, reflecting a more dynamic and resilient state economy and stronger job market.</a:t>
            </a:r>
          </a:p>
          <a:p>
            <a:r>
              <a:rPr lang="en-US" sz="1100" b="0" i="0" u="none" strike="noStrike" cap="none" dirty="0">
                <a:solidFill>
                  <a:srgbClr val="000000"/>
                </a:solidFill>
                <a:effectLst/>
                <a:latin typeface="Arial"/>
                <a:ea typeface="Arial"/>
                <a:cs typeface="Arial"/>
                <a:sym typeface="Arial"/>
              </a:rPr>
              <a:t>The state’s employment index has risen faster than the U.S. overall, signaling stronger job creation and sectoral momentum.</a:t>
            </a:r>
          </a:p>
          <a:p>
            <a:r>
              <a:rPr lang="en-US" sz="1100" b="0" i="0" u="none" strike="noStrike" cap="none" dirty="0">
                <a:solidFill>
                  <a:srgbClr val="000000"/>
                </a:solidFill>
                <a:effectLst/>
                <a:latin typeface="Arial"/>
                <a:ea typeface="Arial"/>
                <a:cs typeface="Arial"/>
                <a:sym typeface="Arial"/>
              </a:rPr>
              <a:t>Over-the-year-Biggest gains in employment came from: *Education &amp; Health Services: up 18,300 jobs, driven by aging populations and rising healthcare demand. *Transportation, Warehousing &amp; Utilities: up 5,200, likely fueled by e-commerce and supply chain expansion. * Leisure &amp; Hospitality: up 4,700, showing continued recovery in consumer-facing industries and discretionary spending.</a:t>
            </a:r>
          </a:p>
          <a:p>
            <a:r>
              <a:rPr lang="en-US" sz="1100" b="0" i="0" u="none" strike="noStrike" cap="none" dirty="0">
                <a:solidFill>
                  <a:srgbClr val="000000"/>
                </a:solidFill>
                <a:effectLst/>
                <a:latin typeface="Arial"/>
                <a:ea typeface="Arial"/>
                <a:cs typeface="Arial"/>
                <a:sym typeface="Arial"/>
              </a:rPr>
              <a:t>Key losses occurred in: *Professional &amp; Business Services: down 8,400, possibly reflecting tech sector contraction or remote work restructuring. *Retail Trade: down 3,700, suggesting shifts in consumer behavior and automation impacts.</a:t>
            </a:r>
          </a:p>
          <a:p>
            <a:r>
              <a:rPr lang="en-US" sz="1100" b="0" i="0" u="none" strike="noStrike" cap="none" dirty="0">
                <a:solidFill>
                  <a:srgbClr val="000000"/>
                </a:solidFill>
                <a:effectLst/>
                <a:latin typeface="Arial"/>
                <a:ea typeface="Arial"/>
                <a:cs typeface="Arial"/>
                <a:sym typeface="Arial"/>
              </a:rPr>
              <a:t>While observing over the year changes- we can notice that Washington’s economy is undergoing a structural rebalancing—with growth concentrated in essential services and logistics, while traditional white-collar and retail sectors face headwinds.</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93239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27779DB2-0025-6B50-066C-F9EE07208403}"/>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6B00C051-8739-E4F6-61C7-59BA811A9F51}"/>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CEA10964-387F-9F23-CDDB-EF742A892B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Washingtons state’s total covered employment reached 3.55 million in 2024, showing a modest 0.5% increase over the previous year. The 3-year average growth rate stands at 2.3%, indicating steady expansion despite economic fluctuations. </a:t>
            </a:r>
          </a:p>
          <a:p>
            <a:r>
              <a:rPr lang="en-US" sz="1100" b="0" i="0" u="none" strike="noStrike" cap="none" dirty="0">
                <a:solidFill>
                  <a:srgbClr val="000000"/>
                </a:solidFill>
                <a:effectLst/>
                <a:latin typeface="Arial"/>
                <a:ea typeface="Arial"/>
                <a:cs typeface="Arial"/>
                <a:sym typeface="Arial"/>
              </a:rPr>
              <a:t>Private sectors dominate with 83.5% of total employment- this reflects the state’s strong reliance on private enterprise. Government employment accounts for 16.5%, a relatively stable share over time, suggesting consistent public sector hiring- monthly in public education and health care services. Since 2001, employment has grown significantly across all categories, with the total private showing the greatest upward trajectory. Also, these trends show some resilience during large economic down turns and continued growth. </a:t>
            </a:r>
          </a:p>
          <a:p>
            <a:r>
              <a:rPr lang="en-US" sz="1100" b="0" i="0" u="none" strike="noStrike" cap="none" dirty="0">
                <a:solidFill>
                  <a:srgbClr val="000000"/>
                </a:solidFill>
                <a:effectLst/>
                <a:latin typeface="Arial"/>
                <a:ea typeface="Arial"/>
                <a:cs typeface="Arial"/>
                <a:sym typeface="Arial"/>
              </a:rPr>
              <a:t>“What do you think drives the private sector’s dominance in Washington and how should we respond?”</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32090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552429D7-D63F-DBA1-7EFE-214115477DFC}"/>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6E657666-EF0E-5EAC-C331-601650328F11}"/>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49668C93-21EF-41FE-D77D-E96FD73793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Washingtons state’s total covered wages reached 341.4 billion in 2024, showing a 7.8% increase over the previous year, which is a vary strong indicator of economic momentum.  The 3-year average growth rate stands at 7.3%, showing consistent upward wage trends across sectors. </a:t>
            </a:r>
          </a:p>
          <a:p>
            <a:r>
              <a:rPr lang="en-US" sz="1100" b="0" i="0" u="none" strike="noStrike" cap="none" dirty="0">
                <a:solidFill>
                  <a:srgbClr val="000000"/>
                </a:solidFill>
                <a:effectLst/>
                <a:latin typeface="Arial"/>
                <a:ea typeface="Arial"/>
                <a:cs typeface="Arial"/>
                <a:sym typeface="Arial"/>
              </a:rPr>
              <a:t>Private sectors total payroll wages grew by 7.3% on average over the past 3-years, outpacing government wage growth and reinforcing the sector’s dominant role. Average annual wage in private sector is $97,041 which grew by 4.9%, compared to $84,544, which grew by 4.2%, in government sector roles. Government total payroll wages grew at a slower pace, but it still represents 16.4% of total wages.  “How can Washington leverage this wage growth to improve economic equity and workforce resilience?”</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861280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4B5D6C8-C411-6ABC-D742-23D3497DADE0}"/>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F95B0237-EE2B-1340-9DEC-D9D271FCE2E3}"/>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2F76D641-2DCA-2E07-1C38-A730114D9C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Looking at the employment share by industry, where we have taken out all ownerships and looking directly at sectors. Health care and social assistance is Washington’s largest employment sector- spinning public and private institutions- the #1 INDUSTRY BY WORKFROCE SIZE. Sector alone employs 1 in every 7 workers in the state. Its scale and complexity make it a cornerstone of our economy. </a:t>
            </a:r>
          </a:p>
          <a:p>
            <a:r>
              <a:rPr lang="en-US" sz="1100" b="0" i="0" u="none" strike="noStrike" cap="none" dirty="0">
                <a:solidFill>
                  <a:srgbClr val="000000"/>
                </a:solidFill>
                <a:effectLst/>
                <a:latin typeface="Arial"/>
                <a:ea typeface="Arial"/>
                <a:cs typeface="Arial"/>
                <a:sym typeface="Arial"/>
              </a:rPr>
              <a:t>Health care and social assistance lead with over 558,064 jobs and accounting for over 14.6% of total covered employment. This figure includes both public institutions (e.g., state hospitals, county health departments) and private providers (e.g., clinics, elder care facilities, nonprofit agencies). </a:t>
            </a:r>
          </a:p>
          <a:p>
            <a:r>
              <a:rPr lang="en-US" sz="1100" b="0" i="0" u="none" strike="noStrike" cap="none" dirty="0">
                <a:solidFill>
                  <a:srgbClr val="000000"/>
                </a:solidFill>
                <a:effectLst/>
                <a:latin typeface="Arial"/>
                <a:ea typeface="Arial"/>
                <a:cs typeface="Arial"/>
                <a:sym typeface="Arial"/>
              </a:rPr>
              <a:t>Despite being the largest employer, health care ranks #2 in total payroll wages, contributing 11.2% of all wages- a sign of both scale and wages competitiveness. Average annual wage in this sector is $72,904, which is solid but still trails behind tech-heavy industries like Information and Professional Services. </a:t>
            </a:r>
          </a:p>
          <a:p>
            <a:r>
              <a:rPr lang="en-US" sz="1100" b="0" i="0" u="none" strike="noStrike" cap="none" dirty="0">
                <a:solidFill>
                  <a:srgbClr val="000000"/>
                </a:solidFill>
                <a:effectLst/>
                <a:latin typeface="Arial"/>
                <a:ea typeface="Arial"/>
                <a:cs typeface="Arial"/>
                <a:sym typeface="Arial"/>
              </a:rPr>
              <a:t>The industry is projected to need over 80,000 additional jobs- a major growth opportunity and a challenge for workforce.  This demand reflects aging demographics, expended access to care, and rising service needs across urban and rural communities. </a:t>
            </a:r>
          </a:p>
          <a:p>
            <a:r>
              <a:rPr lang="en-US" sz="1100" b="0" i="0" u="none" strike="noStrike" cap="none" dirty="0">
                <a:solidFill>
                  <a:srgbClr val="000000"/>
                </a:solidFill>
                <a:effectLst/>
                <a:latin typeface="Arial"/>
                <a:ea typeface="Arial"/>
                <a:cs typeface="Arial"/>
                <a:sym typeface="Arial"/>
              </a:rPr>
              <a:t>The insight- Health care’s dual status as largest employer and second-largest wage contributor makes it a prime target for investment, training, and retention strategies. Addressing this gap could mean expanding education pipelines, incentivizing rural placements, and improving job quality across roles. </a:t>
            </a:r>
          </a:p>
          <a:p>
            <a:r>
              <a:rPr lang="en-US" sz="1100" b="0" i="0" u="none" strike="noStrike" cap="none" dirty="0">
                <a:solidFill>
                  <a:srgbClr val="000000"/>
                </a:solidFill>
                <a:effectLst/>
                <a:latin typeface="Arial"/>
                <a:ea typeface="Arial"/>
                <a:cs typeface="Arial"/>
                <a:sym typeface="Arial"/>
              </a:rPr>
              <a:t>Retail trade, while second in employment at 9.2%, contributes only 5.4% of payroll- highlighting healthcare’s unique blend of high-volume ad high value. Tech sectors like Professional services and information lead in payroll share but employ fewer people- healthcare brings both worlds together.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26452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3C55C1C8-BF92-D8E3-A6AD-8F08849F2880}"/>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75347A27-D885-34DE-290B-D53FF85063F0}"/>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538F2248-43E3-9C37-1397-EBDFDDA202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Washington added around 82,200 jobs between 2022 and 2024, with a 2.3% growth in 2 years or 2.5% compound annual growth rate- a strong signal of post-pandemic recovery and economic growth. </a:t>
            </a:r>
          </a:p>
          <a:p>
            <a:r>
              <a:rPr lang="en-US" sz="1100" b="0" i="0" u="none" strike="noStrike" cap="none" dirty="0">
                <a:solidFill>
                  <a:srgbClr val="000000"/>
                </a:solidFill>
                <a:effectLst/>
                <a:latin typeface="Arial"/>
                <a:ea typeface="Arial"/>
                <a:cs typeface="Arial"/>
                <a:sym typeface="Arial"/>
              </a:rPr>
              <a:t>Health care and social assistance added over 26,200 jobs or 5.3% over the past two years. But looking at the last 4 years average annual growth rate- industry expended at 2.0% a year. The second largest expansion was in public administration with 20,500 jobs added over the past two years, which reflects increased investment in public services, infrastructure, and administrative capacity.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328425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AC8639C2-5093-9A5E-B2C2-24ED39A0C48F}"/>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E41926F7-7602-2FDA-B3F7-9775E2002E20}"/>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41B384AF-A0D4-40FB-C7EB-06B1429763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In 2024, health care and social assistance accounts 11.2% of total payroll wages with $72,040 average annual wage across all healthcare sub industries, and this is below the statewide average of $94,998, which creates gap. </a:t>
            </a:r>
          </a:p>
          <a:p>
            <a:r>
              <a:rPr lang="en-US" sz="1100" b="0" i="0" u="none" strike="noStrike" cap="none" dirty="0">
                <a:solidFill>
                  <a:srgbClr val="000000"/>
                </a:solidFill>
                <a:effectLst/>
                <a:latin typeface="Arial"/>
                <a:ea typeface="Arial"/>
                <a:cs typeface="Arial"/>
                <a:sym typeface="Arial"/>
              </a:rPr>
              <a:t>Health care and social assistance wages grew by 10.8% or $7,106 dollars from 2022 to 2024, which is in line with the rest of the industries except information and management. Looking for the longer trend 4-year average annual growth rate was at 5.4%, which is vary close to the states industry average wage overall rate of 5.5%.</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63909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00112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nvGrpSpPr>
          <p:cNvPr id="11" name="Shape 11"/>
          <p:cNvGrpSpPr/>
          <p:nvPr/>
        </p:nvGrpSpPr>
        <p:grpSpPr>
          <a:xfrm>
            <a:off x="0" y="-7088"/>
            <a:ext cx="8661398" cy="5150588"/>
            <a:chOff x="0" y="-7088"/>
            <a:chExt cx="8661398" cy="5150588"/>
          </a:xfrm>
          <a:solidFill>
            <a:srgbClr val="32A3D3"/>
          </a:solidFill>
        </p:grpSpPr>
        <p:sp>
          <p:nvSpPr>
            <p:cNvPr id="12" name="Shape 1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Shape 13"/>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a:solidFill>
            <a:srgbClr val="003366"/>
          </a:solidFill>
        </p:grpSpPr>
        <p:sp>
          <p:nvSpPr>
            <p:cNvPr id="15" name="Shape 15"/>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6" name="Shape 16"/>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 name="Shape 21"/>
              <p:cNvSpPr/>
              <p:nvPr/>
            </p:nvSpPr>
            <p:spPr>
              <a:xfrm>
                <a:off x="4710175"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Title1">
    <p:spTree>
      <p:nvGrpSpPr>
        <p:cNvPr id="1" name="Shape 162"/>
        <p:cNvGrpSpPr/>
        <p:nvPr/>
      </p:nvGrpSpPr>
      <p:grpSpPr>
        <a:xfrm>
          <a:off x="0" y="0"/>
          <a:ext cx="0" cy="0"/>
          <a:chOff x="0" y="0"/>
          <a:chExt cx="0" cy="0"/>
        </a:xfrm>
      </p:grpSpPr>
      <p:grpSp>
        <p:nvGrpSpPr>
          <p:cNvPr id="19" name="Shape 31"/>
          <p:cNvGrpSpPr/>
          <p:nvPr userDrawn="1"/>
        </p:nvGrpSpPr>
        <p:grpSpPr>
          <a:xfrm>
            <a:off x="6946842" y="4472723"/>
            <a:ext cx="2202830" cy="670795"/>
            <a:chOff x="5575242" y="4472723"/>
            <a:chExt cx="2202830" cy="670795"/>
          </a:xfrm>
        </p:grpSpPr>
        <p:sp>
          <p:nvSpPr>
            <p:cNvPr id="20"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1" name="Shape 33"/>
            <p:cNvGrpSpPr/>
            <p:nvPr/>
          </p:nvGrpSpPr>
          <p:grpSpPr>
            <a:xfrm flipH="1">
              <a:off x="5734850" y="4472723"/>
              <a:ext cx="2040837" cy="670795"/>
              <a:chOff x="1297954" y="330075"/>
              <a:chExt cx="5169293" cy="1699506"/>
            </a:xfrm>
          </p:grpSpPr>
          <p:sp>
            <p:nvSpPr>
              <p:cNvPr id="25"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2" name="Shape 36"/>
            <p:cNvGrpSpPr/>
            <p:nvPr/>
          </p:nvGrpSpPr>
          <p:grpSpPr>
            <a:xfrm flipH="1">
              <a:off x="5578209" y="4646738"/>
              <a:ext cx="2199863" cy="304563"/>
              <a:chOff x="-5827153" y="330075"/>
              <a:chExt cx="12276019" cy="1699567"/>
            </a:xfrm>
          </p:grpSpPr>
          <p:sp>
            <p:nvSpPr>
              <p:cNvPr id="23"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4"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grpSp>
        <p:nvGrpSpPr>
          <p:cNvPr id="27" name="Shape 154"/>
          <p:cNvGrpSpPr/>
          <p:nvPr userDrawn="1"/>
        </p:nvGrpSpPr>
        <p:grpSpPr>
          <a:xfrm rot="10800000">
            <a:off x="-8" y="-2"/>
            <a:ext cx="2202830" cy="670795"/>
            <a:chOff x="5575242" y="4472723"/>
            <a:chExt cx="2202830" cy="670795"/>
          </a:xfrm>
        </p:grpSpPr>
        <p:sp>
          <p:nvSpPr>
            <p:cNvPr id="28" name="Shape 155"/>
            <p:cNvSpPr/>
            <p:nvPr/>
          </p:nvSpPr>
          <p:spPr>
            <a:xfrm rot="10800000">
              <a:off x="5575242" y="4948334"/>
              <a:ext cx="394200" cy="1314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9" name="Shape 156"/>
            <p:cNvGrpSpPr/>
            <p:nvPr/>
          </p:nvGrpSpPr>
          <p:grpSpPr>
            <a:xfrm flipH="1">
              <a:off x="5734850" y="4472723"/>
              <a:ext cx="2040837" cy="670795"/>
              <a:chOff x="1297954" y="330075"/>
              <a:chExt cx="5169293" cy="1699506"/>
            </a:xfrm>
          </p:grpSpPr>
          <p:sp>
            <p:nvSpPr>
              <p:cNvPr id="33" name="Shape 157"/>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4" name="Shape 158"/>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0" name="Shape 159"/>
            <p:cNvGrpSpPr/>
            <p:nvPr/>
          </p:nvGrpSpPr>
          <p:grpSpPr>
            <a:xfrm flipH="1">
              <a:off x="5578209" y="4646738"/>
              <a:ext cx="2199863" cy="304563"/>
              <a:chOff x="-5827153" y="330075"/>
              <a:chExt cx="12276019" cy="1699569"/>
            </a:xfrm>
          </p:grpSpPr>
          <p:sp>
            <p:nvSpPr>
              <p:cNvPr id="31" name="Shape 160"/>
              <p:cNvSpPr/>
              <p:nvPr/>
            </p:nvSpPr>
            <p:spPr>
              <a:xfrm>
                <a:off x="-5827153" y="330144"/>
                <a:ext cx="1061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2" name="Shape 161"/>
              <p:cNvSpPr/>
              <p:nvPr/>
            </p:nvSpPr>
            <p:spPr>
              <a:xfrm>
                <a:off x="4749366"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35" name="Shape 22"/>
          <p:cNvSpPr txBox="1">
            <a:spLocks noGrp="1"/>
          </p:cNvSpPr>
          <p:nvPr>
            <p:ph type="ctrTitle"/>
          </p:nvPr>
        </p:nvSpPr>
        <p:spPr>
          <a:xfrm>
            <a:off x="685800" y="1090750"/>
            <a:ext cx="5367900" cy="2020750"/>
          </a:xfrm>
          <a:prstGeom prst="rect">
            <a:avLst/>
          </a:prstGeom>
        </p:spPr>
        <p:txBody>
          <a:bodyPr spcFirstLastPara="1" wrap="square" lIns="91425" tIns="91425" rIns="91425" bIns="91425" anchor="b" anchorCtr="0"/>
          <a:lstStyle>
            <a:lvl1pPr lvl="0">
              <a:spcBef>
                <a:spcPts val="0"/>
              </a:spcBef>
              <a:spcAft>
                <a:spcPts val="0"/>
              </a:spcAft>
              <a:buSzPts val="4800"/>
              <a:buNone/>
              <a:defRPr sz="4800">
                <a:solidFill>
                  <a:schemeClr val="accent2"/>
                </a:solidFill>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
        <p:nvSpPr>
          <p:cNvPr id="3" name="Text Placeholder 2"/>
          <p:cNvSpPr>
            <a:spLocks noGrp="1"/>
          </p:cNvSpPr>
          <p:nvPr>
            <p:ph type="body" sz="quarter" idx="13"/>
          </p:nvPr>
        </p:nvSpPr>
        <p:spPr>
          <a:xfrm>
            <a:off x="685800" y="3219450"/>
            <a:ext cx="5367338" cy="520700"/>
          </a:xfrm>
        </p:spPr>
        <p:txBody>
          <a:bodyPr/>
          <a:lstStyle>
            <a:lvl1pPr marL="76200" indent="0">
              <a:buNone/>
              <a:defRPr b="0">
                <a:solidFill>
                  <a:schemeClr val="tx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2016326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sz="3200">
                <a:latin typeface="Calibri" panose="020F0502020204030204" pitchFamily="34" charset="0"/>
                <a:cs typeface="Calibri" panose="020F0502020204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Clr>
                <a:srgbClr val="32A3D3"/>
              </a:buClr>
              <a:buSzPts val="2400"/>
              <a:buChar char="▰"/>
              <a:defRPr b="0">
                <a:solidFill>
                  <a:schemeClr val="bg1">
                    <a:lumMod val="50000"/>
                  </a:schemeClr>
                </a:solidFill>
                <a:latin typeface="Calibri" panose="020F0502020204030204" pitchFamily="34" charset="0"/>
                <a:cs typeface="Calibri" panose="020F0502020204030204" pitchFamily="34" charset="0"/>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dirty="0"/>
          </a:p>
        </p:txBody>
      </p:sp>
      <p:grpSp>
        <p:nvGrpSpPr>
          <p:cNvPr id="21" name="Shape 31"/>
          <p:cNvGrpSpPr/>
          <p:nvPr userDrawn="1"/>
        </p:nvGrpSpPr>
        <p:grpSpPr>
          <a:xfrm>
            <a:off x="6946842" y="4472723"/>
            <a:ext cx="2202830" cy="670795"/>
            <a:chOff x="5575242" y="4472723"/>
            <a:chExt cx="2202830" cy="670795"/>
          </a:xfrm>
        </p:grpSpPr>
        <p:sp>
          <p:nvSpPr>
            <p:cNvPr id="22"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3" name="Shape 33"/>
            <p:cNvGrpSpPr/>
            <p:nvPr/>
          </p:nvGrpSpPr>
          <p:grpSpPr>
            <a:xfrm flipH="1">
              <a:off x="5734850" y="4472723"/>
              <a:ext cx="2040837" cy="670795"/>
              <a:chOff x="1297954" y="330075"/>
              <a:chExt cx="5169293" cy="1699506"/>
            </a:xfrm>
          </p:grpSpPr>
          <p:sp>
            <p:nvSpPr>
              <p:cNvPr id="27"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8"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4" name="Shape 36"/>
            <p:cNvGrpSpPr/>
            <p:nvPr/>
          </p:nvGrpSpPr>
          <p:grpSpPr>
            <a:xfrm flipH="1">
              <a:off x="5578209" y="4646738"/>
              <a:ext cx="2199863" cy="304563"/>
              <a:chOff x="-5827153" y="330075"/>
              <a:chExt cx="12276019" cy="1699567"/>
            </a:xfrm>
          </p:grpSpPr>
          <p:sp>
            <p:nvSpPr>
              <p:cNvPr id="25"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9" name="Shape 31"/>
          <p:cNvGrpSpPr/>
          <p:nvPr userDrawn="1"/>
        </p:nvGrpSpPr>
        <p:grpSpPr>
          <a:xfrm>
            <a:off x="6946842" y="4472723"/>
            <a:ext cx="2202830" cy="670795"/>
            <a:chOff x="5575242" y="4472723"/>
            <a:chExt cx="2202830" cy="670795"/>
          </a:xfrm>
        </p:grpSpPr>
        <p:sp>
          <p:nvSpPr>
            <p:cNvPr id="20"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1" name="Shape 33"/>
            <p:cNvGrpSpPr/>
            <p:nvPr/>
          </p:nvGrpSpPr>
          <p:grpSpPr>
            <a:xfrm flipH="1">
              <a:off x="5734850" y="4472723"/>
              <a:ext cx="2040837" cy="670795"/>
              <a:chOff x="1297954" y="330075"/>
              <a:chExt cx="5169293" cy="1699506"/>
            </a:xfrm>
          </p:grpSpPr>
          <p:sp>
            <p:nvSpPr>
              <p:cNvPr id="25"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2" name="Shape 36"/>
            <p:cNvGrpSpPr/>
            <p:nvPr/>
          </p:nvGrpSpPr>
          <p:grpSpPr>
            <a:xfrm flipH="1">
              <a:off x="5578209" y="4646738"/>
              <a:ext cx="2199863" cy="304563"/>
              <a:chOff x="-5827153" y="330075"/>
              <a:chExt cx="12276019" cy="1699567"/>
            </a:xfrm>
          </p:grpSpPr>
          <p:sp>
            <p:nvSpPr>
              <p:cNvPr id="23"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4"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grpSp>
        <p:nvGrpSpPr>
          <p:cNvPr id="27" name="Shape 154"/>
          <p:cNvGrpSpPr/>
          <p:nvPr userDrawn="1"/>
        </p:nvGrpSpPr>
        <p:grpSpPr>
          <a:xfrm rot="10800000">
            <a:off x="-8" y="-2"/>
            <a:ext cx="2202830" cy="670795"/>
            <a:chOff x="5575242" y="4472723"/>
            <a:chExt cx="2202830" cy="670795"/>
          </a:xfrm>
        </p:grpSpPr>
        <p:sp>
          <p:nvSpPr>
            <p:cNvPr id="28" name="Shape 155"/>
            <p:cNvSpPr/>
            <p:nvPr/>
          </p:nvSpPr>
          <p:spPr>
            <a:xfrm rot="10800000">
              <a:off x="5575242" y="4948334"/>
              <a:ext cx="394200" cy="1314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9" name="Shape 156"/>
            <p:cNvGrpSpPr/>
            <p:nvPr/>
          </p:nvGrpSpPr>
          <p:grpSpPr>
            <a:xfrm flipH="1">
              <a:off x="5734850" y="4472723"/>
              <a:ext cx="2040837" cy="670795"/>
              <a:chOff x="1297954" y="330075"/>
              <a:chExt cx="5169293" cy="1699506"/>
            </a:xfrm>
          </p:grpSpPr>
          <p:sp>
            <p:nvSpPr>
              <p:cNvPr id="33" name="Shape 157"/>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4" name="Shape 158"/>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0" name="Shape 159"/>
            <p:cNvGrpSpPr/>
            <p:nvPr/>
          </p:nvGrpSpPr>
          <p:grpSpPr>
            <a:xfrm flipH="1">
              <a:off x="5578209" y="4646738"/>
              <a:ext cx="2199863" cy="304563"/>
              <a:chOff x="-5827153" y="330075"/>
              <a:chExt cx="12276019" cy="1699569"/>
            </a:xfrm>
          </p:grpSpPr>
          <p:sp>
            <p:nvSpPr>
              <p:cNvPr id="31" name="Shape 160"/>
              <p:cNvSpPr/>
              <p:nvPr/>
            </p:nvSpPr>
            <p:spPr>
              <a:xfrm>
                <a:off x="-5827153" y="330144"/>
                <a:ext cx="1061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2" name="Shape 161"/>
              <p:cNvSpPr/>
              <p:nvPr/>
            </p:nvSpPr>
            <p:spPr>
              <a:xfrm>
                <a:off x="4749366"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dirty="0"/>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dirty="0"/>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fld id="{00000000-1234-1234-1234-123412341234}" type="slidenum">
              <a:rPr lang="en" smtClean="0"/>
              <a:pPr/>
              <a:t>‹#›</a:t>
            </a:fld>
            <a:endParaRPr lang="en" b="0"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1" r:id="rId3"/>
    <p:sldLayoutId id="2147483656"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2"/>
        </a:buClr>
        <a:buFont typeface="Wingdings" panose="05000000000000000000" pitchFamily="2" charset="2"/>
        <a:buChar char="§"/>
        <a:defRPr sz="3000" b="1" i="0" u="none" strike="noStrike" cap="none" baseline="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Macro-Enabled_Worksheet3.xlsm"/><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Macro-Enabled_Worksheet4.xlsm"/><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Macro-Enabled_Worksheet5.xlsm"/><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jsa.Suljic@esd.wa.gov"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esd.wa.gov/labormarketinfo/economists/suljic"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321468" y="788894"/>
            <a:ext cx="8501063" cy="2338367"/>
          </a:xfrm>
          <a:prstGeom prst="rect">
            <a:avLst/>
          </a:prstGeom>
        </p:spPr>
        <p:txBody>
          <a:bodyPr spcFirstLastPara="1" wrap="square" lIns="91425" tIns="91425" rIns="91425" bIns="91425" anchor="b" anchorCtr="0">
            <a:noAutofit/>
          </a:bodyPr>
          <a:lstStyle/>
          <a:p>
            <a:pPr lvl="0" algn="ctr"/>
            <a:br>
              <a:rPr lang="en-US" sz="6000" dirty="0"/>
            </a:br>
            <a:r>
              <a:rPr lang="en-US" dirty="0"/>
              <a:t>The Heartbeat of Washington: Health care Industry Trends and Workforce Insights</a:t>
            </a:r>
            <a:endParaRPr lang="en-US" sz="6000" dirty="0"/>
          </a:p>
        </p:txBody>
      </p:sp>
      <p:sp>
        <p:nvSpPr>
          <p:cNvPr id="2" name="Text Placeholder 1"/>
          <p:cNvSpPr>
            <a:spLocks noGrp="1"/>
          </p:cNvSpPr>
          <p:nvPr>
            <p:ph type="body" sz="quarter" idx="13"/>
          </p:nvPr>
        </p:nvSpPr>
        <p:spPr>
          <a:xfrm>
            <a:off x="85375" y="3242271"/>
            <a:ext cx="8501063" cy="1701436"/>
          </a:xfrm>
        </p:spPr>
        <p:txBody>
          <a:bodyPr/>
          <a:lstStyle/>
          <a:p>
            <a:r>
              <a:rPr lang="en-US" sz="2000" dirty="0">
                <a:solidFill>
                  <a:schemeClr val="accent2"/>
                </a:solidFill>
              </a:rPr>
              <a:t>By Ajsa Suljic, Regional Labor Economist </a:t>
            </a:r>
          </a:p>
          <a:p>
            <a:r>
              <a:rPr lang="en-US" sz="1800" dirty="0">
                <a:solidFill>
                  <a:schemeClr val="accent2"/>
                </a:solidFill>
              </a:rPr>
              <a:t>Washington Employment Security Department/LMIR Division</a:t>
            </a:r>
          </a:p>
          <a:p>
            <a:r>
              <a:rPr lang="en-US" sz="1800" dirty="0">
                <a:solidFill>
                  <a:schemeClr val="accent2"/>
                </a:solidFill>
              </a:rPr>
              <a:t>September 26</a:t>
            </a:r>
            <a:r>
              <a:rPr lang="en-US" sz="1800" baseline="30000" dirty="0">
                <a:solidFill>
                  <a:schemeClr val="accent2"/>
                </a:solidFill>
              </a:rPr>
              <a:t>th</a:t>
            </a:r>
            <a:r>
              <a:rPr lang="en-US" sz="1800" dirty="0">
                <a:solidFill>
                  <a:schemeClr val="accent2"/>
                </a:solidFill>
              </a:rPr>
              <a:t>, 2025</a:t>
            </a:r>
            <a:endParaRPr lang="en-US" sz="1800" baseline="300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2FABA8AA-BAF4-613B-BF88-E253CF0839BB}"/>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B9F0FF08-7135-9DB5-8ABE-5095B4FFD20B}"/>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A8B709F3-0D95-3175-50FF-EC4738BF71D9}"/>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dirty="0"/>
          </a:p>
        </p:txBody>
      </p:sp>
      <p:sp>
        <p:nvSpPr>
          <p:cNvPr id="9" name="TextBox 8">
            <a:extLst>
              <a:ext uri="{FF2B5EF4-FFF2-40B4-BE49-F238E27FC236}">
                <a16:creationId xmlns:a16="http://schemas.microsoft.com/office/drawing/2014/main" id="{75027300-0C2F-2B7F-821C-4D957BC27049}"/>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Employment growth total covered and health care and social assistance</a:t>
            </a:r>
            <a:r>
              <a:rPr lang="en-US" sz="1400" dirty="0">
                <a:effectLst/>
                <a:latin typeface="Arial Narrow" panose="020B0606020202030204" pitchFamily="34" charset="0"/>
                <a:ea typeface="Calibri" panose="020F0502020204030204" pitchFamily="34" charset="0"/>
              </a:rPr>
              <a:t>, Washington state,  2001-2024 </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9D89E159-6A0D-CF48-5640-1AFC08862013}"/>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359D51B5-7ADB-340E-C3A8-3DDD8A6EFA77}"/>
              </a:ext>
            </a:extLst>
          </p:cNvPr>
          <p:cNvGraphicFramePr>
            <a:graphicFrameLocks/>
          </p:cNvGraphicFramePr>
          <p:nvPr>
            <p:extLst>
              <p:ext uri="{D42A27DB-BD31-4B8C-83A1-F6EECF244321}">
                <p14:modId xmlns:p14="http://schemas.microsoft.com/office/powerpoint/2010/main" val="259395996"/>
              </p:ext>
            </p:extLst>
          </p:nvPr>
        </p:nvGraphicFramePr>
        <p:xfrm>
          <a:off x="151074" y="1025718"/>
          <a:ext cx="8682825" cy="37212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4D485E-72B5-C753-9946-DC0B1206F389}"/>
              </a:ext>
            </a:extLst>
          </p:cNvPr>
          <p:cNvSpPr txBox="1"/>
          <p:nvPr/>
        </p:nvSpPr>
        <p:spPr>
          <a:xfrm>
            <a:off x="5543393" y="3349961"/>
            <a:ext cx="1792478" cy="892552"/>
          </a:xfrm>
          <a:prstGeom prst="rect">
            <a:avLst/>
          </a:prstGeom>
          <a:noFill/>
        </p:spPr>
        <p:txBody>
          <a:bodyPr wrap="none" rtlCol="0">
            <a:spAutoFit/>
          </a:bodyPr>
          <a:lstStyle/>
          <a:p>
            <a:r>
              <a:rPr lang="en-US" b="1" u="sng" dirty="0">
                <a:latin typeface="Arial Narrow" panose="020B0606020202030204" pitchFamily="34" charset="0"/>
              </a:rPr>
              <a:t>Change 2001 to 2024</a:t>
            </a:r>
          </a:p>
          <a:p>
            <a:endParaRPr lang="en-US" sz="1000" b="1" dirty="0">
              <a:latin typeface="Arial Narrow" panose="020B0606020202030204" pitchFamily="34" charset="0"/>
            </a:endParaRPr>
          </a:p>
          <a:p>
            <a:r>
              <a:rPr lang="en-US" b="1" dirty="0">
                <a:latin typeface="Arial Narrow" panose="020B0606020202030204" pitchFamily="34" charset="0"/>
              </a:rPr>
              <a:t>904,931 jobs or 33.65%</a:t>
            </a:r>
          </a:p>
          <a:p>
            <a:r>
              <a:rPr lang="en-US" b="1" dirty="0">
                <a:latin typeface="Arial Narrow" panose="020B0606020202030204" pitchFamily="34" charset="0"/>
              </a:rPr>
              <a:t>228,758 jobs or 77.27%</a:t>
            </a:r>
          </a:p>
        </p:txBody>
      </p:sp>
    </p:spTree>
    <p:extLst>
      <p:ext uri="{BB962C8B-B14F-4D97-AF65-F5344CB8AC3E}">
        <p14:creationId xmlns:p14="http://schemas.microsoft.com/office/powerpoint/2010/main" val="29462219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67759830-6B99-5D62-56B5-314C4132EB18}"/>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AEF4BD2-4346-02A9-A7D8-5FB2BE29F029}"/>
              </a:ext>
            </a:extLst>
          </p:cNvPr>
          <p:cNvGraphicFramePr>
            <a:graphicFrameLocks/>
          </p:cNvGraphicFramePr>
          <p:nvPr>
            <p:extLst>
              <p:ext uri="{D42A27DB-BD31-4B8C-83A1-F6EECF244321}">
                <p14:modId xmlns:p14="http://schemas.microsoft.com/office/powerpoint/2010/main" val="270267074"/>
              </p:ext>
            </p:extLst>
          </p:nvPr>
        </p:nvGraphicFramePr>
        <p:xfrm>
          <a:off x="250649" y="792497"/>
          <a:ext cx="8276298" cy="4801609"/>
        </p:xfrm>
        <a:graphic>
          <a:graphicData uri="http://schemas.openxmlformats.org/drawingml/2006/chart">
            <c:chart xmlns:c="http://schemas.openxmlformats.org/drawingml/2006/chart" xmlns:r="http://schemas.openxmlformats.org/officeDocument/2006/relationships" r:id="rId3"/>
          </a:graphicData>
        </a:graphic>
      </p:graphicFrame>
      <p:sp>
        <p:nvSpPr>
          <p:cNvPr id="248" name="Shape 248">
            <a:extLst>
              <a:ext uri="{FF2B5EF4-FFF2-40B4-BE49-F238E27FC236}">
                <a16:creationId xmlns:a16="http://schemas.microsoft.com/office/drawing/2014/main" id="{E400D01D-3899-91A5-52EB-508030CD9B0A}"/>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4A0203DE-89E0-D25B-D56F-D57ACCB2B4BC}"/>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dirty="0"/>
          </a:p>
        </p:txBody>
      </p:sp>
      <p:sp>
        <p:nvSpPr>
          <p:cNvPr id="9" name="TextBox 8">
            <a:extLst>
              <a:ext uri="{FF2B5EF4-FFF2-40B4-BE49-F238E27FC236}">
                <a16:creationId xmlns:a16="http://schemas.microsoft.com/office/drawing/2014/main" id="{6882AF21-B383-4CCB-906A-A34E7188D20D}"/>
              </a:ext>
            </a:extLst>
          </p:cNvPr>
          <p:cNvSpPr txBox="1"/>
          <p:nvPr/>
        </p:nvSpPr>
        <p:spPr>
          <a:xfrm>
            <a:off x="38601" y="638609"/>
            <a:ext cx="4883024"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Health care and social assistance by ownership</a:t>
            </a:r>
            <a:r>
              <a:rPr lang="en-US" sz="1400" dirty="0">
                <a:effectLst/>
                <a:latin typeface="Arial Narrow" panose="020B0606020202030204" pitchFamily="34" charset="0"/>
                <a:ea typeface="Calibri" panose="020F0502020204030204" pitchFamily="34" charset="0"/>
              </a:rPr>
              <a:t>, Washington state, 2024 </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E1CE72AC-FEE8-75A0-3CAA-8F5D4E59DE40}"/>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359248727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F18B051A-47A5-9A2A-2484-A2D801F9308C}"/>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E9F83D49-D51F-8F0A-A954-F04A9E558ADA}"/>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429A35AB-98AC-69D9-DA5B-0D6C10E2CEE2}"/>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dirty="0"/>
          </a:p>
        </p:txBody>
      </p:sp>
      <p:sp>
        <p:nvSpPr>
          <p:cNvPr id="9" name="TextBox 8">
            <a:extLst>
              <a:ext uri="{FF2B5EF4-FFF2-40B4-BE49-F238E27FC236}">
                <a16:creationId xmlns:a16="http://schemas.microsoft.com/office/drawing/2014/main" id="{FC2B3D3C-4F7F-D628-5A0C-3EBD1B4B8D3C}"/>
              </a:ext>
            </a:extLst>
          </p:cNvPr>
          <p:cNvSpPr txBox="1"/>
          <p:nvPr/>
        </p:nvSpPr>
        <p:spPr>
          <a:xfrm>
            <a:off x="38601" y="638609"/>
            <a:ext cx="4745836"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Health care and social assistance by County</a:t>
            </a:r>
            <a:r>
              <a:rPr lang="en-US" sz="1400" dirty="0">
                <a:effectLst/>
                <a:latin typeface="Arial Narrow" panose="020B0606020202030204" pitchFamily="34" charset="0"/>
                <a:ea typeface="Calibri" panose="020F0502020204030204" pitchFamily="34" charset="0"/>
              </a:rPr>
              <a:t>, Washington state,  2024</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5966B503-E0F0-6FDB-C7DE-06E1972CDDE5}"/>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7D486DE0-2450-B967-7D91-288E45AA67E5}"/>
              </a:ext>
            </a:extLst>
          </p:cNvPr>
          <p:cNvPicPr>
            <a:picLocks noChangeAspect="1"/>
          </p:cNvPicPr>
          <p:nvPr/>
        </p:nvPicPr>
        <p:blipFill>
          <a:blip r:embed="rId3"/>
          <a:stretch>
            <a:fillRect/>
          </a:stretch>
        </p:blipFill>
        <p:spPr>
          <a:xfrm>
            <a:off x="0" y="1043710"/>
            <a:ext cx="6123709" cy="3908390"/>
          </a:xfrm>
          <a:prstGeom prst="rect">
            <a:avLst/>
          </a:prstGeom>
        </p:spPr>
      </p:pic>
      <p:sp>
        <p:nvSpPr>
          <p:cNvPr id="5" name="TextBox 4">
            <a:extLst>
              <a:ext uri="{FF2B5EF4-FFF2-40B4-BE49-F238E27FC236}">
                <a16:creationId xmlns:a16="http://schemas.microsoft.com/office/drawing/2014/main" id="{8B216318-0B08-A89D-E359-C4B231EFAAAA}"/>
              </a:ext>
            </a:extLst>
          </p:cNvPr>
          <p:cNvSpPr txBox="1"/>
          <p:nvPr/>
        </p:nvSpPr>
        <p:spPr>
          <a:xfrm>
            <a:off x="4465975" y="4099790"/>
            <a:ext cx="880369" cy="276999"/>
          </a:xfrm>
          <a:prstGeom prst="rect">
            <a:avLst/>
          </a:prstGeom>
          <a:noFill/>
        </p:spPr>
        <p:txBody>
          <a:bodyPr wrap="none" rtlCol="0">
            <a:spAutoFit/>
          </a:bodyPr>
          <a:lstStyle/>
          <a:p>
            <a:r>
              <a:rPr lang="en-US" sz="1200" dirty="0">
                <a:latin typeface="Arial Narrow" panose="020B0606020202030204" pitchFamily="34" charset="0"/>
              </a:rPr>
              <a:t>Walla Walla</a:t>
            </a:r>
          </a:p>
        </p:txBody>
      </p:sp>
      <p:sp>
        <p:nvSpPr>
          <p:cNvPr id="6" name="TextBox 5">
            <a:extLst>
              <a:ext uri="{FF2B5EF4-FFF2-40B4-BE49-F238E27FC236}">
                <a16:creationId xmlns:a16="http://schemas.microsoft.com/office/drawing/2014/main" id="{64ED7155-C824-24C7-1E77-C7F4906A89CF}"/>
              </a:ext>
            </a:extLst>
          </p:cNvPr>
          <p:cNvSpPr txBox="1"/>
          <p:nvPr/>
        </p:nvSpPr>
        <p:spPr>
          <a:xfrm rot="3767464">
            <a:off x="4987111" y="3980275"/>
            <a:ext cx="718466" cy="276999"/>
          </a:xfrm>
          <a:prstGeom prst="rect">
            <a:avLst/>
          </a:prstGeom>
          <a:noFill/>
        </p:spPr>
        <p:txBody>
          <a:bodyPr wrap="none" rtlCol="0">
            <a:spAutoFit/>
          </a:bodyPr>
          <a:lstStyle/>
          <a:p>
            <a:r>
              <a:rPr lang="en-US" sz="1200" dirty="0">
                <a:latin typeface="Arial Narrow" panose="020B0606020202030204" pitchFamily="34" charset="0"/>
              </a:rPr>
              <a:t>Columbia</a:t>
            </a:r>
          </a:p>
        </p:txBody>
      </p:sp>
      <p:sp>
        <p:nvSpPr>
          <p:cNvPr id="7" name="TextBox 6">
            <a:extLst>
              <a:ext uri="{FF2B5EF4-FFF2-40B4-BE49-F238E27FC236}">
                <a16:creationId xmlns:a16="http://schemas.microsoft.com/office/drawing/2014/main" id="{8483289B-DB20-2539-8B05-B01FC9186510}"/>
              </a:ext>
            </a:extLst>
          </p:cNvPr>
          <p:cNvSpPr txBox="1"/>
          <p:nvPr/>
        </p:nvSpPr>
        <p:spPr>
          <a:xfrm>
            <a:off x="5690989" y="4080115"/>
            <a:ext cx="535724" cy="276999"/>
          </a:xfrm>
          <a:prstGeom prst="rect">
            <a:avLst/>
          </a:prstGeom>
          <a:noFill/>
        </p:spPr>
        <p:txBody>
          <a:bodyPr wrap="none" rtlCol="0">
            <a:spAutoFit/>
          </a:bodyPr>
          <a:lstStyle/>
          <a:p>
            <a:r>
              <a:rPr lang="en-US" sz="1200" dirty="0">
                <a:latin typeface="Arial Narrow" panose="020B0606020202030204" pitchFamily="34" charset="0"/>
              </a:rPr>
              <a:t>Asotin</a:t>
            </a:r>
          </a:p>
        </p:txBody>
      </p:sp>
      <p:sp>
        <p:nvSpPr>
          <p:cNvPr id="8" name="TextBox 7">
            <a:extLst>
              <a:ext uri="{FF2B5EF4-FFF2-40B4-BE49-F238E27FC236}">
                <a16:creationId xmlns:a16="http://schemas.microsoft.com/office/drawing/2014/main" id="{F126FE1C-A994-25B7-5FAA-CBBAA1A08CC0}"/>
              </a:ext>
            </a:extLst>
          </p:cNvPr>
          <p:cNvSpPr txBox="1"/>
          <p:nvPr/>
        </p:nvSpPr>
        <p:spPr>
          <a:xfrm rot="5400000">
            <a:off x="5454440" y="1446495"/>
            <a:ext cx="906017" cy="276999"/>
          </a:xfrm>
          <a:prstGeom prst="rect">
            <a:avLst/>
          </a:prstGeom>
          <a:noFill/>
        </p:spPr>
        <p:txBody>
          <a:bodyPr wrap="none" rtlCol="0">
            <a:spAutoFit/>
          </a:bodyPr>
          <a:lstStyle/>
          <a:p>
            <a:r>
              <a:rPr lang="en-US" sz="1200" dirty="0">
                <a:latin typeface="Arial Narrow" panose="020B0606020202030204" pitchFamily="34" charset="0"/>
              </a:rPr>
              <a:t>Pend Oreillie</a:t>
            </a:r>
          </a:p>
        </p:txBody>
      </p:sp>
      <p:pic>
        <p:nvPicPr>
          <p:cNvPr id="14" name="Picture 13">
            <a:extLst>
              <a:ext uri="{FF2B5EF4-FFF2-40B4-BE49-F238E27FC236}">
                <a16:creationId xmlns:a16="http://schemas.microsoft.com/office/drawing/2014/main" id="{CF769FA1-0AF0-F205-4648-1B485CD63E5B}"/>
              </a:ext>
            </a:extLst>
          </p:cNvPr>
          <p:cNvPicPr>
            <a:picLocks noChangeAspect="1"/>
          </p:cNvPicPr>
          <p:nvPr/>
        </p:nvPicPr>
        <p:blipFill>
          <a:blip r:embed="rId4"/>
          <a:stretch>
            <a:fillRect/>
          </a:stretch>
        </p:blipFill>
        <p:spPr>
          <a:xfrm>
            <a:off x="6183963" y="638608"/>
            <a:ext cx="2921437" cy="4313492"/>
          </a:xfrm>
          <a:prstGeom prst="rect">
            <a:avLst/>
          </a:prstGeom>
        </p:spPr>
      </p:pic>
    </p:spTree>
    <p:extLst>
      <p:ext uri="{BB962C8B-B14F-4D97-AF65-F5344CB8AC3E}">
        <p14:creationId xmlns:p14="http://schemas.microsoft.com/office/powerpoint/2010/main" val="35509339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E5037CD9-7C63-AB77-9D95-EE67026A11C8}"/>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E64A85B7-9E24-2F68-8DDA-C7BBA56B4174}"/>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6DD7143B-42AD-B645-1C96-8A4FAE9D5DFA}"/>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dirty="0"/>
          </a:p>
        </p:txBody>
      </p:sp>
      <p:sp>
        <p:nvSpPr>
          <p:cNvPr id="12" name="TextBox 11">
            <a:extLst>
              <a:ext uri="{FF2B5EF4-FFF2-40B4-BE49-F238E27FC236}">
                <a16:creationId xmlns:a16="http://schemas.microsoft.com/office/drawing/2014/main" id="{D6C9893E-532F-4022-A616-CEC2C194E0A2}"/>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CD6C53B0-A4E6-4F3B-2115-678A9481C935}"/>
              </a:ext>
            </a:extLst>
          </p:cNvPr>
          <p:cNvPicPr>
            <a:picLocks noChangeAspect="1"/>
          </p:cNvPicPr>
          <p:nvPr/>
        </p:nvPicPr>
        <p:blipFill>
          <a:blip r:embed="rId3"/>
          <a:stretch>
            <a:fillRect/>
          </a:stretch>
        </p:blipFill>
        <p:spPr>
          <a:xfrm>
            <a:off x="552450" y="1165412"/>
            <a:ext cx="8039100" cy="2877669"/>
          </a:xfrm>
          <a:prstGeom prst="rect">
            <a:avLst/>
          </a:prstGeom>
          <a:ln w="15875">
            <a:solidFill>
              <a:srgbClr val="000000"/>
            </a:solidFill>
          </a:ln>
        </p:spPr>
      </p:pic>
    </p:spTree>
    <p:extLst>
      <p:ext uri="{BB962C8B-B14F-4D97-AF65-F5344CB8AC3E}">
        <p14:creationId xmlns:p14="http://schemas.microsoft.com/office/powerpoint/2010/main" val="35630313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CF033A6A-6B0B-DEA4-C69F-3C7D5610C272}"/>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54ABD0FD-582F-522F-7ACF-637B1E45B5B1}"/>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A3E85E23-AC1B-B4B1-73B2-561B46580691}"/>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dirty="0"/>
          </a:p>
        </p:txBody>
      </p:sp>
      <p:sp>
        <p:nvSpPr>
          <p:cNvPr id="12" name="TextBox 11">
            <a:extLst>
              <a:ext uri="{FF2B5EF4-FFF2-40B4-BE49-F238E27FC236}">
                <a16:creationId xmlns:a16="http://schemas.microsoft.com/office/drawing/2014/main" id="{5D2FDFA3-C672-2123-9812-830D7F5C4032}"/>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679FD9C-5DC4-BA90-8348-24206007CDBB}"/>
              </a:ext>
            </a:extLst>
          </p:cNvPr>
          <p:cNvSpPr txBox="1"/>
          <p:nvPr/>
        </p:nvSpPr>
        <p:spPr>
          <a:xfrm>
            <a:off x="1499347" y="507592"/>
            <a:ext cx="2794747"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Hiring and churn patterns over the years</a:t>
            </a:r>
            <a:endParaRPr lang="en-US" dirty="0">
              <a:latin typeface="Arial Narrow" panose="020B0606020202030204" pitchFamily="34" charset="0"/>
            </a:endParaRPr>
          </a:p>
        </p:txBody>
      </p:sp>
      <p:graphicFrame>
        <p:nvGraphicFramePr>
          <p:cNvPr id="6" name="Chart 5">
            <a:extLst>
              <a:ext uri="{FF2B5EF4-FFF2-40B4-BE49-F238E27FC236}">
                <a16:creationId xmlns:a16="http://schemas.microsoft.com/office/drawing/2014/main" id="{9CCF8E7C-CABD-4515-8278-264834987E01}"/>
              </a:ext>
            </a:extLst>
          </p:cNvPr>
          <p:cNvGraphicFramePr>
            <a:graphicFrameLocks/>
          </p:cNvGraphicFramePr>
          <p:nvPr>
            <p:extLst>
              <p:ext uri="{D42A27DB-BD31-4B8C-83A1-F6EECF244321}">
                <p14:modId xmlns:p14="http://schemas.microsoft.com/office/powerpoint/2010/main" val="1905538211"/>
              </p:ext>
            </p:extLst>
          </p:nvPr>
        </p:nvGraphicFramePr>
        <p:xfrm>
          <a:off x="103093" y="815368"/>
          <a:ext cx="8467165" cy="3975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2036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0AFA0CFF-46A6-585E-8DB6-E422DE740EDF}"/>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3020EE96-ED08-3359-1DF4-29207A5B32F4}"/>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B532A190-FCDB-EFAB-8384-275C64B2C210}"/>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dirty="0"/>
          </a:p>
        </p:txBody>
      </p:sp>
      <p:sp>
        <p:nvSpPr>
          <p:cNvPr id="12" name="TextBox 11">
            <a:extLst>
              <a:ext uri="{FF2B5EF4-FFF2-40B4-BE49-F238E27FC236}">
                <a16:creationId xmlns:a16="http://schemas.microsoft.com/office/drawing/2014/main" id="{194D4CB4-D02E-AFB5-5AD9-036D674CE13B}"/>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graphicFrame>
        <p:nvGraphicFramePr>
          <p:cNvPr id="4" name="Chart 3">
            <a:extLst>
              <a:ext uri="{FF2B5EF4-FFF2-40B4-BE49-F238E27FC236}">
                <a16:creationId xmlns:a16="http://schemas.microsoft.com/office/drawing/2014/main" id="{CBCFB470-9D15-46A5-1752-C67C82E44FF6}"/>
              </a:ext>
            </a:extLst>
          </p:cNvPr>
          <p:cNvGraphicFramePr>
            <a:graphicFrameLocks/>
          </p:cNvGraphicFramePr>
          <p:nvPr>
            <p:extLst>
              <p:ext uri="{D42A27DB-BD31-4B8C-83A1-F6EECF244321}">
                <p14:modId xmlns:p14="http://schemas.microsoft.com/office/powerpoint/2010/main" val="997265927"/>
              </p:ext>
            </p:extLst>
          </p:nvPr>
        </p:nvGraphicFramePr>
        <p:xfrm>
          <a:off x="231961" y="658098"/>
          <a:ext cx="82677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1231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A6C322A7-6DA8-A49E-7553-6FC5320C291B}"/>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FD533840-A093-4484-F0E2-9D107D311E2F}"/>
              </a:ext>
            </a:extLst>
          </p:cNvPr>
          <p:cNvSpPr txBox="1">
            <a:spLocks noGrp="1"/>
          </p:cNvSpPr>
          <p:nvPr>
            <p:ph type="ctrTitle" idx="4294967295"/>
          </p:nvPr>
        </p:nvSpPr>
        <p:spPr>
          <a:xfrm>
            <a:off x="2127014" y="9843"/>
            <a:ext cx="6559786" cy="399026"/>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Health Care Industry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4901C252-7ED8-515C-9E37-924005F8C184}"/>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dirty="0"/>
          </a:p>
        </p:txBody>
      </p:sp>
      <p:sp>
        <p:nvSpPr>
          <p:cNvPr id="12" name="TextBox 11">
            <a:extLst>
              <a:ext uri="{FF2B5EF4-FFF2-40B4-BE49-F238E27FC236}">
                <a16:creationId xmlns:a16="http://schemas.microsoft.com/office/drawing/2014/main" id="{3C04F9EB-6FA6-C8DA-9243-126C0C2AAA1E}"/>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Workforce Indicators- LEHD</a:t>
            </a:r>
            <a:endParaRPr lang="en-US" sz="1100" dirty="0">
              <a:effectLst/>
              <a:latin typeface="Arial Narrow" panose="020B0606020202030204" pitchFamily="34" charset="0"/>
              <a:ea typeface="Calibri" panose="020F0502020204030204" pitchFamily="34" charset="0"/>
            </a:endParaRPr>
          </a:p>
        </p:txBody>
      </p:sp>
      <p:graphicFrame>
        <p:nvGraphicFramePr>
          <p:cNvPr id="6" name="Chart 5">
            <a:extLst>
              <a:ext uri="{FF2B5EF4-FFF2-40B4-BE49-F238E27FC236}">
                <a16:creationId xmlns:a16="http://schemas.microsoft.com/office/drawing/2014/main" id="{E1EE6344-58AF-2C35-ED8A-F6F4D3B181C1}"/>
              </a:ext>
            </a:extLst>
          </p:cNvPr>
          <p:cNvGraphicFramePr>
            <a:graphicFrameLocks/>
          </p:cNvGraphicFramePr>
          <p:nvPr>
            <p:extLst>
              <p:ext uri="{D42A27DB-BD31-4B8C-83A1-F6EECF244321}">
                <p14:modId xmlns:p14="http://schemas.microsoft.com/office/powerpoint/2010/main" val="2216002376"/>
              </p:ext>
            </p:extLst>
          </p:nvPr>
        </p:nvGraphicFramePr>
        <p:xfrm>
          <a:off x="44822" y="467043"/>
          <a:ext cx="5804439" cy="224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0559B3F-13E4-4BBD-9C19-E43420809183}"/>
              </a:ext>
            </a:extLst>
          </p:cNvPr>
          <p:cNvGraphicFramePr>
            <a:graphicFrameLocks/>
          </p:cNvGraphicFramePr>
          <p:nvPr>
            <p:extLst>
              <p:ext uri="{D42A27DB-BD31-4B8C-83A1-F6EECF244321}">
                <p14:modId xmlns:p14="http://schemas.microsoft.com/office/powerpoint/2010/main" val="1849650628"/>
              </p:ext>
            </p:extLst>
          </p:nvPr>
        </p:nvGraphicFramePr>
        <p:xfrm>
          <a:off x="89646" y="2692942"/>
          <a:ext cx="5714793" cy="224819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3FD5B382-C08D-7D08-42B2-ABD60FBAF3BB}"/>
              </a:ext>
            </a:extLst>
          </p:cNvPr>
          <p:cNvPicPr>
            <a:picLocks noChangeAspect="1"/>
          </p:cNvPicPr>
          <p:nvPr/>
        </p:nvPicPr>
        <p:blipFill>
          <a:blip r:embed="rId5"/>
          <a:stretch>
            <a:fillRect/>
          </a:stretch>
        </p:blipFill>
        <p:spPr>
          <a:xfrm>
            <a:off x="6034929" y="757237"/>
            <a:ext cx="3019425" cy="3629025"/>
          </a:xfrm>
          <a:prstGeom prst="rect">
            <a:avLst/>
          </a:prstGeom>
        </p:spPr>
      </p:pic>
    </p:spTree>
    <p:extLst>
      <p:ext uri="{BB962C8B-B14F-4D97-AF65-F5344CB8AC3E}">
        <p14:creationId xmlns:p14="http://schemas.microsoft.com/office/powerpoint/2010/main" val="42407026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3C48286A-DE22-4C8A-C54D-4070899CA2FF}"/>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8AEE2FDB-6A3D-EEB5-B2BE-D0EBF487FD52}"/>
              </a:ext>
            </a:extLst>
          </p:cNvPr>
          <p:cNvSpPr txBox="1">
            <a:spLocks noGrp="1"/>
          </p:cNvSpPr>
          <p:nvPr>
            <p:ph type="ctrTitle" idx="4294967295"/>
          </p:nvPr>
        </p:nvSpPr>
        <p:spPr>
          <a:xfrm>
            <a:off x="2118049" y="0"/>
            <a:ext cx="7025951" cy="487527"/>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Industry-Occupations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D20DBCE2-277F-175D-435D-60C405F8A68A}"/>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dirty="0"/>
          </a:p>
        </p:txBody>
      </p:sp>
      <p:sp>
        <p:nvSpPr>
          <p:cNvPr id="12" name="TextBox 11">
            <a:extLst>
              <a:ext uri="{FF2B5EF4-FFF2-40B4-BE49-F238E27FC236}">
                <a16:creationId xmlns:a16="http://schemas.microsoft.com/office/drawing/2014/main" id="{6FAFC4A2-6EAA-6555-FB8A-B274294D0A9B}"/>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Occupational Employment and Wages statistics</a:t>
            </a:r>
            <a:endParaRPr lang="en-US" sz="1100" dirty="0">
              <a:effectLst/>
              <a:latin typeface="Arial Narrow" panose="020B0606020202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FA0BB69-0307-5BC9-F004-2A860C7C79C8}"/>
              </a:ext>
            </a:extLst>
          </p:cNvPr>
          <p:cNvPicPr>
            <a:picLocks noChangeAspect="1"/>
          </p:cNvPicPr>
          <p:nvPr/>
        </p:nvPicPr>
        <p:blipFill>
          <a:blip r:embed="rId3"/>
          <a:stretch>
            <a:fillRect/>
          </a:stretch>
        </p:blipFill>
        <p:spPr>
          <a:xfrm>
            <a:off x="735106" y="555812"/>
            <a:ext cx="7853082" cy="4328003"/>
          </a:xfrm>
          <a:prstGeom prst="rect">
            <a:avLst/>
          </a:prstGeom>
          <a:solidFill>
            <a:schemeClr val="lt1"/>
          </a:solidFill>
        </p:spPr>
      </p:pic>
    </p:spTree>
    <p:extLst>
      <p:ext uri="{BB962C8B-B14F-4D97-AF65-F5344CB8AC3E}">
        <p14:creationId xmlns:p14="http://schemas.microsoft.com/office/powerpoint/2010/main" val="67228548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24CECA38-AAEB-C32F-6E4C-F4275484FAC6}"/>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234AF81A-0B96-5BCE-564A-BC0F93EDC402}"/>
              </a:ext>
            </a:extLst>
          </p:cNvPr>
          <p:cNvSpPr txBox="1">
            <a:spLocks noGrp="1"/>
          </p:cNvSpPr>
          <p:nvPr>
            <p:ph type="ctrTitle" idx="4294967295"/>
          </p:nvPr>
        </p:nvSpPr>
        <p:spPr>
          <a:xfrm>
            <a:off x="2118049" y="1"/>
            <a:ext cx="7025951" cy="555812"/>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Industry-Occupations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1DF6F42D-9796-2DDB-0422-A7E27E72D201}"/>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dirty="0"/>
          </a:p>
        </p:txBody>
      </p:sp>
      <p:sp>
        <p:nvSpPr>
          <p:cNvPr id="12" name="TextBox 11">
            <a:extLst>
              <a:ext uri="{FF2B5EF4-FFF2-40B4-BE49-F238E27FC236}">
                <a16:creationId xmlns:a16="http://schemas.microsoft.com/office/drawing/2014/main" id="{65BB894A-0C89-5180-08B8-920F2110EDEE}"/>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Occupational Employment and Wages</a:t>
            </a:r>
            <a:endParaRPr lang="en-US" sz="1100" dirty="0">
              <a:effectLst/>
              <a:latin typeface="Arial Narrow" panose="020B0606020202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6EF7387-672E-1357-CA4E-0C68DB4318AC}"/>
              </a:ext>
            </a:extLst>
          </p:cNvPr>
          <p:cNvPicPr>
            <a:picLocks noChangeAspect="1"/>
          </p:cNvPicPr>
          <p:nvPr/>
        </p:nvPicPr>
        <p:blipFill>
          <a:blip r:embed="rId3"/>
          <a:stretch>
            <a:fillRect/>
          </a:stretch>
        </p:blipFill>
        <p:spPr>
          <a:xfrm>
            <a:off x="735107" y="555812"/>
            <a:ext cx="7817222" cy="4328003"/>
          </a:xfrm>
          <a:prstGeom prst="rect">
            <a:avLst/>
          </a:prstGeom>
          <a:solidFill>
            <a:schemeClr val="lt1"/>
          </a:solidFill>
        </p:spPr>
      </p:pic>
    </p:spTree>
    <p:extLst>
      <p:ext uri="{BB962C8B-B14F-4D97-AF65-F5344CB8AC3E}">
        <p14:creationId xmlns:p14="http://schemas.microsoft.com/office/powerpoint/2010/main" val="26768326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EE1082E3-EC6B-2495-42A3-135F80B2BDA5}"/>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3E405BE9-AAE7-DA9D-E09E-BE8F262A205D}"/>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Industry-Occupations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5BAE9576-7B49-5F53-3231-A157084262A2}"/>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dirty="0"/>
          </a:p>
        </p:txBody>
      </p:sp>
      <p:sp>
        <p:nvSpPr>
          <p:cNvPr id="12" name="TextBox 11">
            <a:extLst>
              <a:ext uri="{FF2B5EF4-FFF2-40B4-BE49-F238E27FC236}">
                <a16:creationId xmlns:a16="http://schemas.microsoft.com/office/drawing/2014/main" id="{906D6784-1952-7384-7757-D3DD2D3D2143}"/>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Occupational </a:t>
            </a:r>
            <a:r>
              <a:rPr lang="en-US" sz="1100" dirty="0">
                <a:latin typeface="Arial Narrow" panose="020B0606020202030204" pitchFamily="34" charset="0"/>
                <a:ea typeface="Calibri" panose="020F0502020204030204" pitchFamily="34" charset="0"/>
              </a:rPr>
              <a:t>Employment and Wages</a:t>
            </a:r>
            <a:endParaRPr lang="en-US" sz="1100" dirty="0">
              <a:effectLst/>
              <a:latin typeface="Arial Narrow" panose="020B0606020202030204" pitchFamily="34" charset="0"/>
              <a:ea typeface="Calibri" panose="020F0502020204030204" pitchFamily="34" charset="0"/>
            </a:endParaRPr>
          </a:p>
        </p:txBody>
      </p:sp>
      <p:graphicFrame>
        <p:nvGraphicFramePr>
          <p:cNvPr id="3" name="Object 2">
            <a:extLst>
              <a:ext uri="{FF2B5EF4-FFF2-40B4-BE49-F238E27FC236}">
                <a16:creationId xmlns:a16="http://schemas.microsoft.com/office/drawing/2014/main" id="{0F9FFCAA-A1BA-4CFF-1549-ABC3E350D8C7}"/>
              </a:ext>
            </a:extLst>
          </p:cNvPr>
          <p:cNvGraphicFramePr>
            <a:graphicFrameLocks noChangeAspect="1"/>
          </p:cNvGraphicFramePr>
          <p:nvPr>
            <p:extLst>
              <p:ext uri="{D42A27DB-BD31-4B8C-83A1-F6EECF244321}">
                <p14:modId xmlns:p14="http://schemas.microsoft.com/office/powerpoint/2010/main" val="2282033392"/>
              </p:ext>
            </p:extLst>
          </p:nvPr>
        </p:nvGraphicFramePr>
        <p:xfrm>
          <a:off x="714806" y="559837"/>
          <a:ext cx="7646894" cy="4392263"/>
        </p:xfrm>
        <a:graphic>
          <a:graphicData uri="http://schemas.openxmlformats.org/presentationml/2006/ole">
            <mc:AlternateContent xmlns:mc="http://schemas.openxmlformats.org/markup-compatibility/2006">
              <mc:Choice xmlns:v="urn:schemas-microsoft-com:vml" Requires="v">
                <p:oleObj name="Macro-Enabled Worksheet" r:id="rId3" imgW="8486734" imgH="6438822" progId="Excel.SheetMacroEnabled.12">
                  <p:embed/>
                </p:oleObj>
              </mc:Choice>
              <mc:Fallback>
                <p:oleObj name="Macro-Enabled Worksheet" r:id="rId3" imgW="8486734" imgH="6438822" progId="Excel.SheetMacroEnabled.12">
                  <p:embed/>
                  <p:pic>
                    <p:nvPicPr>
                      <p:cNvPr id="0" name=""/>
                      <p:cNvPicPr/>
                      <p:nvPr/>
                    </p:nvPicPr>
                    <p:blipFill>
                      <a:blip r:embed="rId4"/>
                      <a:stretch>
                        <a:fillRect/>
                      </a:stretch>
                    </p:blipFill>
                    <p:spPr>
                      <a:xfrm>
                        <a:off x="714806" y="559837"/>
                        <a:ext cx="7646894" cy="4392263"/>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407613049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Current Labor Market  </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dirty="0"/>
          </a:p>
        </p:txBody>
      </p:sp>
      <p:sp>
        <p:nvSpPr>
          <p:cNvPr id="9" name="TextBox 8">
            <a:extLst>
              <a:ext uri="{FF2B5EF4-FFF2-40B4-BE49-F238E27FC236}">
                <a16:creationId xmlns:a16="http://schemas.microsoft.com/office/drawing/2014/main" id="{C7E2FD6D-92DC-699A-98A0-44BDF17C7D25}"/>
              </a:ext>
            </a:extLst>
          </p:cNvPr>
          <p:cNvSpPr txBox="1"/>
          <p:nvPr/>
        </p:nvSpPr>
        <p:spPr>
          <a:xfrm>
            <a:off x="0" y="685141"/>
            <a:ext cx="8854751" cy="307777"/>
          </a:xfrm>
          <a:prstGeom prst="rect">
            <a:avLst/>
          </a:prstGeom>
          <a:noFill/>
        </p:spPr>
        <p:txBody>
          <a:bodyPr wrap="square">
            <a:spAutoFit/>
          </a:bodyPr>
          <a:lstStyle/>
          <a:p>
            <a:r>
              <a:rPr lang="en-US" sz="1400" dirty="0">
                <a:effectLst/>
                <a:latin typeface="Arial Narrow" panose="020B0606020202030204" pitchFamily="34" charset="0"/>
                <a:ea typeface="Calibri" panose="020F0502020204030204" pitchFamily="34" charset="0"/>
              </a:rPr>
              <a:t>Unemployment rates, seasonally adjusted, U.S., Washington and Seattle, January 2015 through August 2025</a:t>
            </a:r>
            <a:endParaRPr lang="en-US" dirty="0">
              <a:latin typeface="Arial Narrow" panose="020B0606020202030204" pitchFamily="34" charset="0"/>
            </a:endParaRPr>
          </a:p>
        </p:txBody>
      </p:sp>
      <p:graphicFrame>
        <p:nvGraphicFramePr>
          <p:cNvPr id="10" name="Chart 9">
            <a:extLst>
              <a:ext uri="{FF2B5EF4-FFF2-40B4-BE49-F238E27FC236}">
                <a16:creationId xmlns:a16="http://schemas.microsoft.com/office/drawing/2014/main" id="{9FAD4DA7-A45F-4152-984B-AA87F57EF608}"/>
              </a:ext>
              <a:ext uri="{147F2762-F138-4A5C-976F-8EAC2B608ADB}">
                <a16:predDERef xmlns:a16="http://schemas.microsoft.com/office/drawing/2014/main" pred="{1B7CD64E-D084-4FCF-AF70-6C463793E80B}"/>
              </a:ext>
            </a:extLst>
          </p:cNvPr>
          <p:cNvGraphicFramePr>
            <a:graphicFrameLocks/>
          </p:cNvGraphicFramePr>
          <p:nvPr>
            <p:extLst>
              <p:ext uri="{D42A27DB-BD31-4B8C-83A1-F6EECF244321}">
                <p14:modId xmlns:p14="http://schemas.microsoft.com/office/powerpoint/2010/main" val="3712404944"/>
              </p:ext>
            </p:extLst>
          </p:nvPr>
        </p:nvGraphicFramePr>
        <p:xfrm>
          <a:off x="128074" y="1003218"/>
          <a:ext cx="8854750" cy="20410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85250D3-201C-C6FD-13C4-8C975EB8DEB5}"/>
              </a:ext>
            </a:extLst>
          </p:cNvPr>
          <p:cNvSpPr txBox="1"/>
          <p:nvPr/>
        </p:nvSpPr>
        <p:spPr>
          <a:xfrm>
            <a:off x="38600" y="4847583"/>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Local Area Unemployment Statistics</a:t>
            </a:r>
          </a:p>
        </p:txBody>
      </p:sp>
      <p:graphicFrame>
        <p:nvGraphicFramePr>
          <p:cNvPr id="16" name="Table 15">
            <a:extLst>
              <a:ext uri="{FF2B5EF4-FFF2-40B4-BE49-F238E27FC236}">
                <a16:creationId xmlns:a16="http://schemas.microsoft.com/office/drawing/2014/main" id="{68DCBFFD-F120-04C1-FAD8-504FA9406E49}"/>
              </a:ext>
            </a:extLst>
          </p:cNvPr>
          <p:cNvGraphicFramePr>
            <a:graphicFrameLocks noGrp="1"/>
          </p:cNvGraphicFramePr>
          <p:nvPr>
            <p:extLst>
              <p:ext uri="{D42A27DB-BD31-4B8C-83A1-F6EECF244321}">
                <p14:modId xmlns:p14="http://schemas.microsoft.com/office/powerpoint/2010/main" val="2484114762"/>
              </p:ext>
            </p:extLst>
          </p:nvPr>
        </p:nvGraphicFramePr>
        <p:xfrm>
          <a:off x="1461247" y="3115685"/>
          <a:ext cx="6649812" cy="1608715"/>
        </p:xfrm>
        <a:graphic>
          <a:graphicData uri="http://schemas.openxmlformats.org/drawingml/2006/table">
            <a:tbl>
              <a:tblPr/>
              <a:tblGrid>
                <a:gridCol w="2134416">
                  <a:extLst>
                    <a:ext uri="{9D8B030D-6E8A-4147-A177-3AD203B41FA5}">
                      <a16:colId xmlns:a16="http://schemas.microsoft.com/office/drawing/2014/main" val="2201228132"/>
                    </a:ext>
                  </a:extLst>
                </a:gridCol>
                <a:gridCol w="1172612">
                  <a:extLst>
                    <a:ext uri="{9D8B030D-6E8A-4147-A177-3AD203B41FA5}">
                      <a16:colId xmlns:a16="http://schemas.microsoft.com/office/drawing/2014/main" val="1510462650"/>
                    </a:ext>
                  </a:extLst>
                </a:gridCol>
                <a:gridCol w="1106735">
                  <a:extLst>
                    <a:ext uri="{9D8B030D-6E8A-4147-A177-3AD203B41FA5}">
                      <a16:colId xmlns:a16="http://schemas.microsoft.com/office/drawing/2014/main" val="3880995795"/>
                    </a:ext>
                  </a:extLst>
                </a:gridCol>
                <a:gridCol w="1071891">
                  <a:extLst>
                    <a:ext uri="{9D8B030D-6E8A-4147-A177-3AD203B41FA5}">
                      <a16:colId xmlns:a16="http://schemas.microsoft.com/office/drawing/2014/main" val="2784240822"/>
                    </a:ext>
                  </a:extLst>
                </a:gridCol>
                <a:gridCol w="1164158">
                  <a:extLst>
                    <a:ext uri="{9D8B030D-6E8A-4147-A177-3AD203B41FA5}">
                      <a16:colId xmlns:a16="http://schemas.microsoft.com/office/drawing/2014/main" val="1611335830"/>
                    </a:ext>
                  </a:extLst>
                </a:gridCol>
              </a:tblGrid>
              <a:tr h="569578">
                <a:tc>
                  <a:txBody>
                    <a:bodyPr/>
                    <a:lstStyle/>
                    <a:p>
                      <a:pPr algn="l" rtl="0" fontAlgn="ctr">
                        <a:buNone/>
                      </a:pPr>
                      <a:r>
                        <a:rPr lang="en-US" sz="1400" b="1" i="0" u="none" strike="noStrike" dirty="0">
                          <a:solidFill>
                            <a:srgbClr val="000000"/>
                          </a:solidFill>
                          <a:effectLst/>
                          <a:latin typeface="Arial Narrow" panose="020B0606020202030204" pitchFamily="34" charset="0"/>
                        </a:rPr>
                        <a:t>Washington</a:t>
                      </a:r>
                    </a:p>
                  </a:txBody>
                  <a:tcPr marL="1143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buNone/>
                      </a:pPr>
                      <a:r>
                        <a:rPr lang="en-US" sz="1400" b="1" i="0" u="none" strike="noStrike" dirty="0">
                          <a:solidFill>
                            <a:srgbClr val="000000"/>
                          </a:solidFill>
                          <a:effectLst/>
                          <a:latin typeface="Arial Narrow" panose="020B0606020202030204" pitchFamily="34" charset="0"/>
                        </a:rPr>
                        <a:t>August 2025 prelim</a:t>
                      </a:r>
                    </a:p>
                  </a:txBody>
                  <a:tcPr marL="1143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buNone/>
                      </a:pPr>
                      <a:r>
                        <a:rPr lang="en-US" sz="1400" b="1" i="0" u="none" strike="noStrike" dirty="0">
                          <a:solidFill>
                            <a:srgbClr val="000000"/>
                          </a:solidFill>
                          <a:effectLst/>
                          <a:latin typeface="Arial Narrow" panose="020B0606020202030204" pitchFamily="34" charset="0"/>
                        </a:rPr>
                        <a:t>July 2025 revised</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buNone/>
                      </a:pPr>
                      <a:r>
                        <a:rPr lang="en-US" sz="1400" b="1" i="0" u="none" strike="noStrike" dirty="0">
                          <a:solidFill>
                            <a:srgbClr val="000000"/>
                          </a:solidFill>
                          <a:effectLst/>
                          <a:latin typeface="Arial Narrow" panose="020B0606020202030204" pitchFamily="34" charset="0"/>
                        </a:rPr>
                        <a:t>August 2024 revised</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buNone/>
                      </a:pPr>
                      <a:r>
                        <a:rPr lang="en-US" sz="1400" b="1" i="0" u="none" strike="noStrike" dirty="0">
                          <a:solidFill>
                            <a:srgbClr val="000000"/>
                          </a:solidFill>
                          <a:effectLst/>
                          <a:latin typeface="Arial Narrow" panose="020B0606020202030204" pitchFamily="34" charset="0"/>
                        </a:rPr>
                        <a:t>Over the Year Change</a:t>
                      </a:r>
                    </a:p>
                  </a:txBody>
                  <a:tcPr marL="1143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6220321"/>
                  </a:ext>
                </a:extLst>
              </a:tr>
              <a:tr h="301892">
                <a:tc>
                  <a:txBody>
                    <a:bodyPr/>
                    <a:lstStyle/>
                    <a:p>
                      <a:pPr algn="l" rtl="0" fontAlgn="ctr">
                        <a:buNone/>
                      </a:pPr>
                      <a:r>
                        <a:rPr lang="en-US" sz="1400" b="1" i="0" u="none" strike="noStrike" dirty="0">
                          <a:solidFill>
                            <a:srgbClr val="000000"/>
                          </a:solidFill>
                          <a:effectLst/>
                          <a:latin typeface="Arial Narrow" panose="020B0606020202030204" pitchFamily="34" charset="0"/>
                        </a:rPr>
                        <a:t>Unemployment 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buNone/>
                      </a:pPr>
                      <a:r>
                        <a:rPr lang="en-US" sz="1400" b="1" i="0" u="none" strike="noStrike" dirty="0">
                          <a:solidFill>
                            <a:srgbClr val="000000"/>
                          </a:solidFill>
                          <a:effectLst/>
                          <a:latin typeface="Arial Narrow" panose="020B0606020202030204" pitchFamily="34" charset="0"/>
                        </a:rPr>
                        <a:t>4.50%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buNone/>
                      </a:pPr>
                      <a:r>
                        <a:rPr lang="en-US" sz="1400" b="1" i="0" u="none" strike="noStrike" dirty="0">
                          <a:solidFill>
                            <a:srgbClr val="000000"/>
                          </a:solidFill>
                          <a:effectLst/>
                          <a:latin typeface="Arial Narrow" panose="020B060602020203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buNone/>
                      </a:pPr>
                      <a:r>
                        <a:rPr lang="en-US" sz="1400" b="1" i="0" u="none" strike="noStrike" dirty="0">
                          <a:solidFill>
                            <a:srgbClr val="000000"/>
                          </a:solidFill>
                          <a:effectLst/>
                          <a:latin typeface="Arial Narrow" panose="020B060602020203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buNone/>
                      </a:pPr>
                      <a:r>
                        <a:rPr lang="en-US" sz="1400" b="1" i="0" u="none" strike="noStrike" dirty="0">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2378162"/>
                  </a:ext>
                </a:extLst>
              </a:tr>
              <a:tr h="260029">
                <a:tc>
                  <a:txBody>
                    <a:bodyPr/>
                    <a:lstStyle/>
                    <a:p>
                      <a:pPr algn="l" rtl="0" fontAlgn="ctr">
                        <a:buNone/>
                      </a:pPr>
                      <a:r>
                        <a:rPr lang="en-US" sz="1400" b="0" i="0" u="none" strike="noStrike" dirty="0">
                          <a:solidFill>
                            <a:srgbClr val="000000"/>
                          </a:solidFill>
                          <a:effectLst/>
                          <a:latin typeface="Arial Narrow" panose="020B0606020202030204" pitchFamily="34" charset="0"/>
                        </a:rPr>
                        <a:t>Resident labor force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4,022,129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4,024,800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4,065,971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1595394"/>
                  </a:ext>
                </a:extLst>
              </a:tr>
              <a:tr h="236816">
                <a:tc>
                  <a:txBody>
                    <a:bodyPr/>
                    <a:lstStyle/>
                    <a:p>
                      <a:pPr algn="l" rtl="0" fontAlgn="ctr">
                        <a:buNone/>
                      </a:pPr>
                      <a:r>
                        <a:rPr lang="en-US" sz="1400" b="0" i="0" u="none" strike="noStrike" dirty="0">
                          <a:solidFill>
                            <a:srgbClr val="000000"/>
                          </a:solidFill>
                          <a:effectLst/>
                          <a:latin typeface="Arial Narrow" panose="020B0606020202030204" pitchFamily="34" charset="0"/>
                        </a:rPr>
                        <a:t>Employed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3,841,679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3,843,949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3,884,961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9622214"/>
                  </a:ext>
                </a:extLst>
              </a:tr>
              <a:tr h="240400">
                <a:tc>
                  <a:txBody>
                    <a:bodyPr/>
                    <a:lstStyle/>
                    <a:p>
                      <a:pPr algn="l" rtl="0" fontAlgn="ctr">
                        <a:buNone/>
                      </a:pPr>
                      <a:r>
                        <a:rPr lang="en-US" sz="1400" b="0" i="0" u="none" strike="noStrike" dirty="0">
                          <a:solidFill>
                            <a:srgbClr val="000000"/>
                          </a:solidFill>
                          <a:effectLst/>
                          <a:latin typeface="Arial Narrow" panose="020B0606020202030204" pitchFamily="34" charset="0"/>
                        </a:rPr>
                        <a:t>Unemployed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180,450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180,851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181,010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buNone/>
                      </a:pPr>
                      <a:r>
                        <a:rPr lang="en-US" sz="1400" b="0" i="0" u="none" strike="noStrike" dirty="0">
                          <a:solidFill>
                            <a:srgbClr val="000000"/>
                          </a:solidFill>
                          <a:effectLst/>
                          <a:latin typeface="Arial Narrow" panose="020B0606020202030204" pitchFamily="34" charset="0"/>
                        </a:rPr>
                        <a:t>-0.3%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240773"/>
                  </a:ext>
                </a:extLst>
              </a:tr>
            </a:tbl>
          </a:graphicData>
        </a:graphic>
      </p:graphicFrame>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F00524A2-07D6-6BF6-F1FF-0168D941DFA8}"/>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2ADBDEC0-1C95-72A0-C9EE-574CAC050C79}"/>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Industry-Projections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6F2053FB-4D1C-DBBE-F64B-B3A54FB56FDE}"/>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dirty="0"/>
          </a:p>
        </p:txBody>
      </p:sp>
      <p:sp>
        <p:nvSpPr>
          <p:cNvPr id="12" name="TextBox 11">
            <a:extLst>
              <a:ext uri="{FF2B5EF4-FFF2-40B4-BE49-F238E27FC236}">
                <a16:creationId xmlns:a16="http://schemas.microsoft.com/office/drawing/2014/main" id="{A931609D-9F50-F334-7B8A-595555894B6C}"/>
              </a:ext>
            </a:extLst>
          </p:cNvPr>
          <p:cNvSpPr txBox="1"/>
          <p:nvPr/>
        </p:nvSpPr>
        <p:spPr>
          <a:xfrm>
            <a:off x="0" y="4916299"/>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Projections</a:t>
            </a:r>
          </a:p>
        </p:txBody>
      </p:sp>
      <p:graphicFrame>
        <p:nvGraphicFramePr>
          <p:cNvPr id="5" name="Object 4">
            <a:extLst>
              <a:ext uri="{FF2B5EF4-FFF2-40B4-BE49-F238E27FC236}">
                <a16:creationId xmlns:a16="http://schemas.microsoft.com/office/drawing/2014/main" id="{BC5C7251-7CD0-A1AC-4741-A4FB5570F64F}"/>
              </a:ext>
            </a:extLst>
          </p:cNvPr>
          <p:cNvGraphicFramePr>
            <a:graphicFrameLocks noChangeAspect="1"/>
          </p:cNvGraphicFramePr>
          <p:nvPr>
            <p:extLst>
              <p:ext uri="{D42A27DB-BD31-4B8C-83A1-F6EECF244321}">
                <p14:modId xmlns:p14="http://schemas.microsoft.com/office/powerpoint/2010/main" val="3821351157"/>
              </p:ext>
            </p:extLst>
          </p:nvPr>
        </p:nvGraphicFramePr>
        <p:xfrm>
          <a:off x="726141" y="685800"/>
          <a:ext cx="7817224" cy="4164106"/>
        </p:xfrm>
        <a:graphic>
          <a:graphicData uri="http://schemas.openxmlformats.org/presentationml/2006/ole">
            <mc:AlternateContent xmlns:mc="http://schemas.openxmlformats.org/markup-compatibility/2006">
              <mc:Choice xmlns:v="urn:schemas-microsoft-com:vml" Requires="v">
                <p:oleObj name="Macro-Enabled Worksheet" r:id="rId3" imgW="7105557" imgH="3771813" progId="Excel.SheetMacroEnabled.12">
                  <p:embed/>
                </p:oleObj>
              </mc:Choice>
              <mc:Fallback>
                <p:oleObj name="Macro-Enabled Worksheet" r:id="rId3" imgW="7105557" imgH="3771813" progId="Excel.SheetMacroEnabled.12">
                  <p:embed/>
                  <p:pic>
                    <p:nvPicPr>
                      <p:cNvPr id="0" name=""/>
                      <p:cNvPicPr/>
                      <p:nvPr/>
                    </p:nvPicPr>
                    <p:blipFill>
                      <a:blip r:embed="rId4"/>
                      <a:stretch>
                        <a:fillRect/>
                      </a:stretch>
                    </p:blipFill>
                    <p:spPr>
                      <a:xfrm>
                        <a:off x="726141" y="685800"/>
                        <a:ext cx="7817224" cy="4164106"/>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37650155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EF8565F7-9BF7-FF17-9270-43FEB3E5610B}"/>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6DD6FE00-4852-4150-2418-40C515E58E87}"/>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Occupational-Projections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9F9D9997-F253-AA00-BD8F-17E04E0BF16D}"/>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dirty="0"/>
          </a:p>
        </p:txBody>
      </p:sp>
      <p:sp>
        <p:nvSpPr>
          <p:cNvPr id="12" name="TextBox 11">
            <a:extLst>
              <a:ext uri="{FF2B5EF4-FFF2-40B4-BE49-F238E27FC236}">
                <a16:creationId xmlns:a16="http://schemas.microsoft.com/office/drawing/2014/main" id="{3D8392E5-FA61-45DD-1A59-CCBDBCAFB43C}"/>
              </a:ext>
            </a:extLst>
          </p:cNvPr>
          <p:cNvSpPr txBox="1"/>
          <p:nvPr/>
        </p:nvSpPr>
        <p:spPr>
          <a:xfrm>
            <a:off x="0" y="4916299"/>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Projections</a:t>
            </a:r>
          </a:p>
        </p:txBody>
      </p:sp>
      <p:graphicFrame>
        <p:nvGraphicFramePr>
          <p:cNvPr id="2" name="Object 1">
            <a:extLst>
              <a:ext uri="{FF2B5EF4-FFF2-40B4-BE49-F238E27FC236}">
                <a16:creationId xmlns:a16="http://schemas.microsoft.com/office/drawing/2014/main" id="{7664E327-6CFF-D919-D299-39D26E7FDD7A}"/>
              </a:ext>
            </a:extLst>
          </p:cNvPr>
          <p:cNvGraphicFramePr>
            <a:graphicFrameLocks noChangeAspect="1"/>
          </p:cNvGraphicFramePr>
          <p:nvPr>
            <p:extLst>
              <p:ext uri="{D42A27DB-BD31-4B8C-83A1-F6EECF244321}">
                <p14:modId xmlns:p14="http://schemas.microsoft.com/office/powerpoint/2010/main" val="63471271"/>
              </p:ext>
            </p:extLst>
          </p:nvPr>
        </p:nvGraphicFramePr>
        <p:xfrm>
          <a:off x="427375" y="661481"/>
          <a:ext cx="8277353" cy="4254817"/>
        </p:xfrm>
        <a:graphic>
          <a:graphicData uri="http://schemas.openxmlformats.org/presentationml/2006/ole">
            <mc:AlternateContent xmlns:mc="http://schemas.openxmlformats.org/markup-compatibility/2006">
              <mc:Choice xmlns:v="urn:schemas-microsoft-com:vml" Requires="v">
                <p:oleObj name="Macro-Enabled Worksheet" r:id="rId3" imgW="13944534" imgH="6381876" progId="Excel.SheetMacroEnabled.12">
                  <p:embed/>
                </p:oleObj>
              </mc:Choice>
              <mc:Fallback>
                <p:oleObj name="Macro-Enabled Worksheet" r:id="rId3" imgW="13944534" imgH="6381876" progId="Excel.SheetMacroEnabled.12">
                  <p:embed/>
                  <p:pic>
                    <p:nvPicPr>
                      <p:cNvPr id="0" name=""/>
                      <p:cNvPicPr/>
                      <p:nvPr/>
                    </p:nvPicPr>
                    <p:blipFill>
                      <a:blip r:embed="rId4"/>
                      <a:stretch>
                        <a:fillRect/>
                      </a:stretch>
                    </p:blipFill>
                    <p:spPr>
                      <a:xfrm>
                        <a:off x="427375" y="661481"/>
                        <a:ext cx="8277353" cy="4254817"/>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189182919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6EDB0680-D904-9F82-49C6-46F28B05870D}"/>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1EECE2C9-08FF-D04C-F6C2-51504673E82D}"/>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Occupational-Projections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F70456D5-7CCE-CAF5-EB27-564E21B2763D}"/>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dirty="0"/>
          </a:p>
        </p:txBody>
      </p:sp>
      <p:sp>
        <p:nvSpPr>
          <p:cNvPr id="12" name="TextBox 11">
            <a:extLst>
              <a:ext uri="{FF2B5EF4-FFF2-40B4-BE49-F238E27FC236}">
                <a16:creationId xmlns:a16="http://schemas.microsoft.com/office/drawing/2014/main" id="{EE4C9A78-D6F6-36AB-D956-6E550A43065F}"/>
              </a:ext>
            </a:extLst>
          </p:cNvPr>
          <p:cNvSpPr txBox="1"/>
          <p:nvPr/>
        </p:nvSpPr>
        <p:spPr>
          <a:xfrm>
            <a:off x="0" y="4916299"/>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Projections</a:t>
            </a:r>
          </a:p>
        </p:txBody>
      </p:sp>
      <p:graphicFrame>
        <p:nvGraphicFramePr>
          <p:cNvPr id="3" name="Object 2">
            <a:extLst>
              <a:ext uri="{FF2B5EF4-FFF2-40B4-BE49-F238E27FC236}">
                <a16:creationId xmlns:a16="http://schemas.microsoft.com/office/drawing/2014/main" id="{35D0B5B0-3FF8-6551-21AC-85A96900475D}"/>
              </a:ext>
            </a:extLst>
          </p:cNvPr>
          <p:cNvGraphicFramePr>
            <a:graphicFrameLocks noChangeAspect="1"/>
          </p:cNvGraphicFramePr>
          <p:nvPr>
            <p:extLst>
              <p:ext uri="{D42A27DB-BD31-4B8C-83A1-F6EECF244321}">
                <p14:modId xmlns:p14="http://schemas.microsoft.com/office/powerpoint/2010/main" val="2389167327"/>
              </p:ext>
            </p:extLst>
          </p:nvPr>
        </p:nvGraphicFramePr>
        <p:xfrm>
          <a:off x="349624" y="656635"/>
          <a:ext cx="8247528" cy="4259664"/>
        </p:xfrm>
        <a:graphic>
          <a:graphicData uri="http://schemas.openxmlformats.org/presentationml/2006/ole">
            <mc:AlternateContent xmlns:mc="http://schemas.openxmlformats.org/markup-compatibility/2006">
              <mc:Choice xmlns:v="urn:schemas-microsoft-com:vml" Requires="v">
                <p:oleObj name="Macro-Enabled Worksheet" r:id="rId3" imgW="12315932" imgH="7639147" progId="Excel.SheetMacroEnabled.12">
                  <p:embed/>
                </p:oleObj>
              </mc:Choice>
              <mc:Fallback>
                <p:oleObj name="Macro-Enabled Worksheet" r:id="rId3" imgW="12315932" imgH="7639147" progId="Excel.SheetMacroEnabled.12">
                  <p:embed/>
                  <p:pic>
                    <p:nvPicPr>
                      <p:cNvPr id="0" name=""/>
                      <p:cNvPicPr/>
                      <p:nvPr/>
                    </p:nvPicPr>
                    <p:blipFill>
                      <a:blip r:embed="rId4"/>
                      <a:stretch>
                        <a:fillRect/>
                      </a:stretch>
                    </p:blipFill>
                    <p:spPr>
                      <a:xfrm>
                        <a:off x="349624" y="656635"/>
                        <a:ext cx="8247528" cy="4259664"/>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366158932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A7F7BBA9-A94C-3148-F575-8ABCCEE5EC3E}"/>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FA8B0921-501C-BCBE-DD9D-E03FEAAC41F6}"/>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Occupational-Projections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A8D4C899-DD2B-B35B-8D2F-247DB91DC400}"/>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dirty="0"/>
          </a:p>
        </p:txBody>
      </p:sp>
      <p:sp>
        <p:nvSpPr>
          <p:cNvPr id="12" name="TextBox 11">
            <a:extLst>
              <a:ext uri="{FF2B5EF4-FFF2-40B4-BE49-F238E27FC236}">
                <a16:creationId xmlns:a16="http://schemas.microsoft.com/office/drawing/2014/main" id="{93BAFC16-A136-485C-ED7B-CF8C027F8DF4}"/>
              </a:ext>
            </a:extLst>
          </p:cNvPr>
          <p:cNvSpPr txBox="1"/>
          <p:nvPr/>
        </p:nvSpPr>
        <p:spPr>
          <a:xfrm>
            <a:off x="0" y="4916299"/>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Projections</a:t>
            </a:r>
          </a:p>
        </p:txBody>
      </p:sp>
      <p:graphicFrame>
        <p:nvGraphicFramePr>
          <p:cNvPr id="3" name="Object 2">
            <a:extLst>
              <a:ext uri="{FF2B5EF4-FFF2-40B4-BE49-F238E27FC236}">
                <a16:creationId xmlns:a16="http://schemas.microsoft.com/office/drawing/2014/main" id="{622EF94A-0A9F-11B0-34CF-C1EA25E16ED3}"/>
              </a:ext>
            </a:extLst>
          </p:cNvPr>
          <p:cNvGraphicFramePr>
            <a:graphicFrameLocks noChangeAspect="1"/>
          </p:cNvGraphicFramePr>
          <p:nvPr>
            <p:extLst>
              <p:ext uri="{D42A27DB-BD31-4B8C-83A1-F6EECF244321}">
                <p14:modId xmlns:p14="http://schemas.microsoft.com/office/powerpoint/2010/main" val="2566712664"/>
              </p:ext>
            </p:extLst>
          </p:nvPr>
        </p:nvGraphicFramePr>
        <p:xfrm>
          <a:off x="367553" y="700088"/>
          <a:ext cx="8086165" cy="4260784"/>
        </p:xfrm>
        <a:graphic>
          <a:graphicData uri="http://schemas.openxmlformats.org/presentationml/2006/ole">
            <mc:AlternateContent xmlns:mc="http://schemas.openxmlformats.org/markup-compatibility/2006">
              <mc:Choice xmlns:v="urn:schemas-microsoft-com:vml" Requires="v">
                <p:oleObj name="Macro-Enabled Worksheet" r:id="rId3" imgW="12315932" imgH="7562782" progId="Excel.SheetMacroEnabled.12">
                  <p:embed/>
                </p:oleObj>
              </mc:Choice>
              <mc:Fallback>
                <p:oleObj name="Macro-Enabled Worksheet" r:id="rId3" imgW="12315932" imgH="7562782" progId="Excel.SheetMacroEnabled.12">
                  <p:embed/>
                  <p:pic>
                    <p:nvPicPr>
                      <p:cNvPr id="0" name=""/>
                      <p:cNvPicPr/>
                      <p:nvPr/>
                    </p:nvPicPr>
                    <p:blipFill>
                      <a:blip r:embed="rId4"/>
                      <a:stretch>
                        <a:fillRect/>
                      </a:stretch>
                    </p:blipFill>
                    <p:spPr>
                      <a:xfrm>
                        <a:off x="367553" y="700088"/>
                        <a:ext cx="8086165" cy="4260784"/>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372097435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E6DC14A3-B24C-66B6-1FEF-94C965FC53D3}"/>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EDC3E062-F38D-CFCB-2B8D-A4F5ACEEC37F}"/>
              </a:ext>
            </a:extLst>
          </p:cNvPr>
          <p:cNvSpPr txBox="1">
            <a:spLocks noGrp="1"/>
          </p:cNvSpPr>
          <p:nvPr>
            <p:ph type="ctrTitle" idx="4294967295"/>
          </p:nvPr>
        </p:nvSpPr>
        <p:spPr>
          <a:xfrm>
            <a:off x="2118049" y="0"/>
            <a:ext cx="7025951" cy="512919"/>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Health Care Occupational-Projections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952CF34F-B906-55A4-5FD4-705A2CF36340}"/>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dirty="0"/>
          </a:p>
        </p:txBody>
      </p:sp>
      <p:sp>
        <p:nvSpPr>
          <p:cNvPr id="12" name="TextBox 11">
            <a:extLst>
              <a:ext uri="{FF2B5EF4-FFF2-40B4-BE49-F238E27FC236}">
                <a16:creationId xmlns:a16="http://schemas.microsoft.com/office/drawing/2014/main" id="{335BCEE7-318B-D681-8B06-8508C787912B}"/>
              </a:ext>
            </a:extLst>
          </p:cNvPr>
          <p:cNvSpPr txBox="1"/>
          <p:nvPr/>
        </p:nvSpPr>
        <p:spPr>
          <a:xfrm>
            <a:off x="0" y="4916299"/>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Projections</a:t>
            </a:r>
          </a:p>
        </p:txBody>
      </p:sp>
      <p:graphicFrame>
        <p:nvGraphicFramePr>
          <p:cNvPr id="2" name="Object 1">
            <a:extLst>
              <a:ext uri="{FF2B5EF4-FFF2-40B4-BE49-F238E27FC236}">
                <a16:creationId xmlns:a16="http://schemas.microsoft.com/office/drawing/2014/main" id="{AB29652F-40C7-E414-8CF4-9BD6E54B283A}"/>
              </a:ext>
            </a:extLst>
          </p:cNvPr>
          <p:cNvGraphicFramePr>
            <a:graphicFrameLocks noChangeAspect="1"/>
          </p:cNvGraphicFramePr>
          <p:nvPr>
            <p:extLst>
              <p:ext uri="{D42A27DB-BD31-4B8C-83A1-F6EECF244321}">
                <p14:modId xmlns:p14="http://schemas.microsoft.com/office/powerpoint/2010/main" val="4169026486"/>
              </p:ext>
            </p:extLst>
          </p:nvPr>
        </p:nvGraphicFramePr>
        <p:xfrm>
          <a:off x="320350" y="512920"/>
          <a:ext cx="8214049" cy="4439179"/>
        </p:xfrm>
        <a:graphic>
          <a:graphicData uri="http://schemas.openxmlformats.org/presentationml/2006/ole">
            <mc:AlternateContent xmlns:mc="http://schemas.openxmlformats.org/markup-compatibility/2006">
              <mc:Choice xmlns:v="urn:schemas-microsoft-com:vml" Requires="v">
                <p:oleObj name="Macro-Enabled Worksheet" r:id="rId3" imgW="12315932" imgH="7562782" progId="Excel.SheetMacroEnabled.12">
                  <p:embed/>
                </p:oleObj>
              </mc:Choice>
              <mc:Fallback>
                <p:oleObj name="Macro-Enabled Worksheet" r:id="rId3" imgW="12315932" imgH="7562782" progId="Excel.SheetMacroEnabled.12">
                  <p:embed/>
                  <p:pic>
                    <p:nvPicPr>
                      <p:cNvPr id="0" name=""/>
                      <p:cNvPicPr/>
                      <p:nvPr/>
                    </p:nvPicPr>
                    <p:blipFill>
                      <a:blip r:embed="rId4"/>
                      <a:stretch>
                        <a:fillRect/>
                      </a:stretch>
                    </p:blipFill>
                    <p:spPr>
                      <a:xfrm>
                        <a:off x="320350" y="512920"/>
                        <a:ext cx="8214049" cy="4439179"/>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264815782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4A979328-67EF-113C-E16F-2DF819744595}"/>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440A7DB8-3BDE-05F2-C44E-5E22ACAEB050}"/>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dirty="0"/>
          </a:p>
        </p:txBody>
      </p:sp>
      <p:sp>
        <p:nvSpPr>
          <p:cNvPr id="3" name="TextBox 2">
            <a:extLst>
              <a:ext uri="{FF2B5EF4-FFF2-40B4-BE49-F238E27FC236}">
                <a16:creationId xmlns:a16="http://schemas.microsoft.com/office/drawing/2014/main" id="{4F97408D-9AAC-BB0B-70BB-AE73B9289BF9}"/>
              </a:ext>
            </a:extLst>
          </p:cNvPr>
          <p:cNvSpPr txBox="1"/>
          <p:nvPr/>
        </p:nvSpPr>
        <p:spPr>
          <a:xfrm>
            <a:off x="1957892" y="1694932"/>
            <a:ext cx="4838115" cy="1754326"/>
          </a:xfrm>
          <a:prstGeom prst="rect">
            <a:avLst/>
          </a:prstGeom>
          <a:noFill/>
        </p:spPr>
        <p:txBody>
          <a:bodyPr wrap="square" rtlCol="0">
            <a:spAutoFit/>
          </a:bodyPr>
          <a:lstStyle/>
          <a:p>
            <a:pPr algn="ctr"/>
            <a:r>
              <a:rPr lang="en-US" sz="3600" b="1" dirty="0">
                <a:solidFill>
                  <a:srgbClr val="003366"/>
                </a:solidFill>
                <a:latin typeface="Arial Narrow" panose="020B0606020202030204" pitchFamily="34" charset="0"/>
              </a:rPr>
              <a:t>Out-Flow Cohort 2019  forward look back to</a:t>
            </a:r>
          </a:p>
          <a:p>
            <a:pPr algn="ctr"/>
            <a:r>
              <a:rPr lang="en-US" sz="3600" b="1" dirty="0">
                <a:solidFill>
                  <a:srgbClr val="003366"/>
                </a:solidFill>
                <a:latin typeface="Arial Narrow" panose="020B0606020202030204" pitchFamily="34" charset="0"/>
              </a:rPr>
              <a:t> 2020, 2021 and 2022</a:t>
            </a:r>
          </a:p>
        </p:txBody>
      </p:sp>
    </p:spTree>
    <p:extLst>
      <p:ext uri="{BB962C8B-B14F-4D97-AF65-F5344CB8AC3E}">
        <p14:creationId xmlns:p14="http://schemas.microsoft.com/office/powerpoint/2010/main" val="407198207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1614791" y="0"/>
            <a:ext cx="7529209" cy="661481"/>
          </a:xfrm>
          <a:prstGeom prst="rect">
            <a:avLst/>
          </a:prstGeom>
        </p:spPr>
        <p:txBody>
          <a:bodyPr spcFirstLastPara="1" wrap="square" lIns="91425" tIns="91425" rIns="91425" bIns="91425" anchor="ctr" anchorCtr="0">
            <a:noAutofit/>
          </a:bodyPr>
          <a:lstStyle/>
          <a:p>
            <a:pPr marL="685800" lvl="0" indent="-685800" rtl="0">
              <a:spcBef>
                <a:spcPts val="0"/>
              </a:spcBef>
              <a:spcAft>
                <a:spcPts val="0"/>
              </a:spcAft>
              <a:buFont typeface="Wingdings" panose="05000000000000000000" pitchFamily="2" charset="2"/>
              <a:buChar char="§"/>
            </a:pPr>
            <a:r>
              <a:rPr lang="en-US" sz="2800" dirty="0">
                <a:solidFill>
                  <a:srgbClr val="CC6600"/>
                </a:solidFill>
                <a:latin typeface="Arial Narrow" panose="020B0606020202030204" pitchFamily="34" charset="0"/>
                <a:cs typeface="Calibri" panose="020F0502020204030204" pitchFamily="34" charset="0"/>
              </a:rPr>
              <a:t>Washington Records-Workforce movements</a:t>
            </a:r>
            <a:endParaRPr lang="en-US" sz="28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dirty="0"/>
          </a:p>
        </p:txBody>
      </p:sp>
      <p:sp>
        <p:nvSpPr>
          <p:cNvPr id="3" name="TextBox 2">
            <a:extLst>
              <a:ext uri="{FF2B5EF4-FFF2-40B4-BE49-F238E27FC236}">
                <a16:creationId xmlns:a16="http://schemas.microsoft.com/office/drawing/2014/main" id="{619C69D7-821E-99DB-4856-A94CD859F2E6}"/>
              </a:ext>
            </a:extLst>
          </p:cNvPr>
          <p:cNvSpPr txBox="1"/>
          <p:nvPr/>
        </p:nvSpPr>
        <p:spPr>
          <a:xfrm>
            <a:off x="4370714" y="461426"/>
            <a:ext cx="4575323" cy="400110"/>
          </a:xfrm>
          <a:prstGeom prst="rect">
            <a:avLst/>
          </a:prstGeom>
          <a:noFill/>
        </p:spPr>
        <p:txBody>
          <a:bodyPr wrap="square" rtlCol="0">
            <a:spAutoFit/>
          </a:bodyPr>
          <a:lstStyle/>
          <a:p>
            <a:r>
              <a:rPr lang="en-US" sz="2000" dirty="0">
                <a:solidFill>
                  <a:srgbClr val="003366"/>
                </a:solidFill>
                <a:latin typeface="Arial Narrow" panose="020B0606020202030204" pitchFamily="34" charset="0"/>
              </a:rPr>
              <a:t>Cohort 2</a:t>
            </a:r>
            <a:r>
              <a:rPr lang="en-US" sz="2000" baseline="30000" dirty="0">
                <a:solidFill>
                  <a:srgbClr val="003366"/>
                </a:solidFill>
                <a:latin typeface="Arial Narrow" panose="020B0606020202030204" pitchFamily="34" charset="0"/>
              </a:rPr>
              <a:t>nd</a:t>
            </a:r>
            <a:r>
              <a:rPr lang="en-US" sz="2000" dirty="0">
                <a:solidFill>
                  <a:srgbClr val="003366"/>
                </a:solidFill>
                <a:latin typeface="Arial Narrow" panose="020B0606020202030204" pitchFamily="34" charset="0"/>
              </a:rPr>
              <a:t> QTR 2019 workers in WA 3,393,992</a:t>
            </a:r>
          </a:p>
        </p:txBody>
      </p:sp>
      <p:pic>
        <p:nvPicPr>
          <p:cNvPr id="27" name="Graphic 26" descr="Graduation cap outline">
            <a:extLst>
              <a:ext uri="{FF2B5EF4-FFF2-40B4-BE49-F238E27FC236}">
                <a16:creationId xmlns:a16="http://schemas.microsoft.com/office/drawing/2014/main" id="{2B60ABA9-2AE3-FEAD-4BAD-2D58652B8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202" y="778664"/>
            <a:ext cx="914400" cy="914400"/>
          </a:xfrm>
          <a:prstGeom prst="rect">
            <a:avLst/>
          </a:prstGeom>
        </p:spPr>
      </p:pic>
      <p:pic>
        <p:nvPicPr>
          <p:cNvPr id="231" name="Graphic 230" descr="Hospital outline">
            <a:extLst>
              <a:ext uri="{FF2B5EF4-FFF2-40B4-BE49-F238E27FC236}">
                <a16:creationId xmlns:a16="http://schemas.microsoft.com/office/drawing/2014/main" id="{048227DA-8FB0-09E7-600A-C9809D21E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3583" y="778664"/>
            <a:ext cx="914400" cy="914400"/>
          </a:xfrm>
          <a:prstGeom prst="rect">
            <a:avLst/>
          </a:prstGeom>
        </p:spPr>
      </p:pic>
      <p:sp>
        <p:nvSpPr>
          <p:cNvPr id="238" name="TextBox 237">
            <a:extLst>
              <a:ext uri="{FF2B5EF4-FFF2-40B4-BE49-F238E27FC236}">
                <a16:creationId xmlns:a16="http://schemas.microsoft.com/office/drawing/2014/main" id="{F23BE078-A20B-5F46-911F-36A1B96557F1}"/>
              </a:ext>
            </a:extLst>
          </p:cNvPr>
          <p:cNvSpPr txBox="1"/>
          <p:nvPr/>
        </p:nvSpPr>
        <p:spPr>
          <a:xfrm>
            <a:off x="440844" y="1068073"/>
            <a:ext cx="5075520" cy="830997"/>
          </a:xfrm>
          <a:prstGeom prst="rect">
            <a:avLst/>
          </a:prstGeom>
          <a:noFill/>
        </p:spPr>
        <p:txBody>
          <a:bodyPr wrap="square">
            <a:spAutoFit/>
          </a:bodyPr>
          <a:lstStyle/>
          <a:p>
            <a:pPr lvl="3"/>
            <a:r>
              <a:rPr lang="en-US" sz="2400" dirty="0">
                <a:solidFill>
                  <a:srgbClr val="003366"/>
                </a:solidFill>
                <a:latin typeface="Arial Narrow" panose="020B0606020202030204" pitchFamily="34" charset="0"/>
              </a:rPr>
              <a:t> Private Education and Healthcare </a:t>
            </a:r>
            <a:r>
              <a:rPr lang="en-US" sz="2400" b="1" u="sng" dirty="0">
                <a:solidFill>
                  <a:srgbClr val="003366"/>
                </a:solidFill>
                <a:latin typeface="Arial Narrow" panose="020B0606020202030204" pitchFamily="34" charset="0"/>
              </a:rPr>
              <a:t>12.9%</a:t>
            </a:r>
          </a:p>
          <a:p>
            <a:pPr lvl="3"/>
            <a:r>
              <a:rPr lang="en-US" sz="2400" dirty="0">
                <a:solidFill>
                  <a:srgbClr val="003366"/>
                </a:solidFill>
                <a:latin typeface="Arial Narrow" panose="020B0606020202030204" pitchFamily="34" charset="0"/>
              </a:rPr>
              <a:t>	over 438,431 workers</a:t>
            </a:r>
          </a:p>
        </p:txBody>
      </p:sp>
      <p:sp>
        <p:nvSpPr>
          <p:cNvPr id="2" name="TextBox 1">
            <a:extLst>
              <a:ext uri="{FF2B5EF4-FFF2-40B4-BE49-F238E27FC236}">
                <a16:creationId xmlns:a16="http://schemas.microsoft.com/office/drawing/2014/main" id="{F5A1EFE5-4EAA-DE13-CF8D-7DADBB329CD9}"/>
              </a:ext>
            </a:extLst>
          </p:cNvPr>
          <p:cNvSpPr txBox="1"/>
          <p:nvPr/>
        </p:nvSpPr>
        <p:spPr>
          <a:xfrm>
            <a:off x="440843" y="1957483"/>
            <a:ext cx="8165829" cy="1569660"/>
          </a:xfrm>
          <a:prstGeom prst="rect">
            <a:avLst/>
          </a:prstGeom>
          <a:noFill/>
        </p:spPr>
        <p:txBody>
          <a:bodyPr wrap="square">
            <a:spAutoFit/>
          </a:bodyPr>
          <a:lstStyle/>
          <a:p>
            <a:pPr lvl="3"/>
            <a:r>
              <a:rPr lang="en-US" sz="2400" b="1" u="sng" dirty="0">
                <a:solidFill>
                  <a:srgbClr val="003366"/>
                </a:solidFill>
                <a:latin typeface="Arial Narrow" panose="020B0606020202030204" pitchFamily="34" charset="0"/>
              </a:rPr>
              <a:t>Around 73.3% of workforce stayed in Washington jobs in Q2 2022</a:t>
            </a:r>
          </a:p>
          <a:p>
            <a:pPr lvl="3"/>
            <a:r>
              <a:rPr lang="en-US" sz="2400" dirty="0">
                <a:solidFill>
                  <a:srgbClr val="003366"/>
                </a:solidFill>
                <a:latin typeface="Arial Narrow" panose="020B0606020202030204" pitchFamily="34" charset="0"/>
              </a:rPr>
              <a:t>	decrease of 117,066 or 26.7% workers (2</a:t>
            </a:r>
            <a:r>
              <a:rPr lang="en-US" sz="2400" baseline="30000" dirty="0">
                <a:solidFill>
                  <a:srgbClr val="003366"/>
                </a:solidFill>
                <a:latin typeface="Arial Narrow" panose="020B0606020202030204" pitchFamily="34" charset="0"/>
              </a:rPr>
              <a:t>nd</a:t>
            </a:r>
            <a:r>
              <a:rPr lang="en-US" sz="2400" dirty="0">
                <a:solidFill>
                  <a:srgbClr val="003366"/>
                </a:solidFill>
                <a:latin typeface="Arial Narrow" panose="020B0606020202030204" pitchFamily="34" charset="0"/>
              </a:rPr>
              <a:t> largest decrease amongst other industries)</a:t>
            </a:r>
          </a:p>
          <a:p>
            <a:pPr lvl="3"/>
            <a:r>
              <a:rPr lang="en-US" sz="2400" b="1" dirty="0">
                <a:solidFill>
                  <a:srgbClr val="003366"/>
                </a:solidFill>
                <a:latin typeface="Arial Narrow" panose="020B0606020202030204" pitchFamily="34" charset="0"/>
              </a:rPr>
              <a:t>1.5% went to Oregon and 0.8% went to Idaho</a:t>
            </a:r>
          </a:p>
        </p:txBody>
      </p:sp>
      <p:pic>
        <p:nvPicPr>
          <p:cNvPr id="5" name="Picture 4">
            <a:extLst>
              <a:ext uri="{FF2B5EF4-FFF2-40B4-BE49-F238E27FC236}">
                <a16:creationId xmlns:a16="http://schemas.microsoft.com/office/drawing/2014/main" id="{29D8730E-C916-664A-A19D-6A5EBB183117}"/>
              </a:ext>
            </a:extLst>
          </p:cNvPr>
          <p:cNvPicPr>
            <a:picLocks noChangeAspect="1"/>
          </p:cNvPicPr>
          <p:nvPr/>
        </p:nvPicPr>
        <p:blipFill>
          <a:blip r:embed="rId7"/>
          <a:stretch>
            <a:fillRect/>
          </a:stretch>
        </p:blipFill>
        <p:spPr>
          <a:xfrm>
            <a:off x="301658" y="3129541"/>
            <a:ext cx="8644379" cy="1535162"/>
          </a:xfrm>
          <a:prstGeom prst="rect">
            <a:avLst/>
          </a:prstGeom>
        </p:spPr>
      </p:pic>
    </p:spTree>
    <p:extLst>
      <p:ext uri="{BB962C8B-B14F-4D97-AF65-F5344CB8AC3E}">
        <p14:creationId xmlns:p14="http://schemas.microsoft.com/office/powerpoint/2010/main" val="306433593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dirty="0"/>
          </a:p>
        </p:txBody>
      </p:sp>
      <p:sp>
        <p:nvSpPr>
          <p:cNvPr id="3" name="TextBox 2">
            <a:extLst>
              <a:ext uri="{FF2B5EF4-FFF2-40B4-BE49-F238E27FC236}">
                <a16:creationId xmlns:a16="http://schemas.microsoft.com/office/drawing/2014/main" id="{619C69D7-821E-99DB-4856-A94CD859F2E6}"/>
              </a:ext>
            </a:extLst>
          </p:cNvPr>
          <p:cNvSpPr txBox="1"/>
          <p:nvPr/>
        </p:nvSpPr>
        <p:spPr>
          <a:xfrm>
            <a:off x="4365811" y="363237"/>
            <a:ext cx="4676621" cy="400110"/>
          </a:xfrm>
          <a:prstGeom prst="rect">
            <a:avLst/>
          </a:prstGeom>
          <a:noFill/>
        </p:spPr>
        <p:txBody>
          <a:bodyPr wrap="square" rtlCol="0">
            <a:spAutoFit/>
          </a:bodyPr>
          <a:lstStyle/>
          <a:p>
            <a:r>
              <a:rPr lang="en-US" sz="2000" dirty="0">
                <a:solidFill>
                  <a:srgbClr val="003366"/>
                </a:solidFill>
                <a:latin typeface="Arial Narrow" panose="020B0606020202030204" pitchFamily="34" charset="0"/>
              </a:rPr>
              <a:t>Cohort 2</a:t>
            </a:r>
            <a:r>
              <a:rPr lang="en-US" sz="2000" baseline="30000" dirty="0">
                <a:solidFill>
                  <a:srgbClr val="003366"/>
                </a:solidFill>
                <a:latin typeface="Arial Narrow" panose="020B0606020202030204" pitchFamily="34" charset="0"/>
              </a:rPr>
              <a:t>nd</a:t>
            </a:r>
            <a:r>
              <a:rPr lang="en-US" sz="2000" dirty="0">
                <a:solidFill>
                  <a:srgbClr val="003366"/>
                </a:solidFill>
                <a:latin typeface="Arial Narrow" panose="020B0606020202030204" pitchFamily="34" charset="0"/>
              </a:rPr>
              <a:t> QTR 2019 workers in WA 3,393,992</a:t>
            </a:r>
          </a:p>
        </p:txBody>
      </p:sp>
      <p:sp>
        <p:nvSpPr>
          <p:cNvPr id="238" name="TextBox 237">
            <a:extLst>
              <a:ext uri="{FF2B5EF4-FFF2-40B4-BE49-F238E27FC236}">
                <a16:creationId xmlns:a16="http://schemas.microsoft.com/office/drawing/2014/main" id="{F23BE078-A20B-5F46-911F-36A1B96557F1}"/>
              </a:ext>
            </a:extLst>
          </p:cNvPr>
          <p:cNvSpPr txBox="1"/>
          <p:nvPr/>
        </p:nvSpPr>
        <p:spPr>
          <a:xfrm>
            <a:off x="174395" y="734452"/>
            <a:ext cx="7239786" cy="400110"/>
          </a:xfrm>
          <a:prstGeom prst="rect">
            <a:avLst/>
          </a:prstGeom>
          <a:noFill/>
        </p:spPr>
        <p:txBody>
          <a:bodyPr wrap="square">
            <a:spAutoFit/>
          </a:bodyPr>
          <a:lstStyle/>
          <a:p>
            <a:pPr lvl="3"/>
            <a:r>
              <a:rPr lang="en-US" sz="2000" dirty="0">
                <a:solidFill>
                  <a:srgbClr val="003366"/>
                </a:solidFill>
                <a:latin typeface="Arial Narrow" panose="020B0606020202030204" pitchFamily="34" charset="0"/>
              </a:rPr>
              <a:t> Private Education and Healthcare cohort of 438,431 workers 2</a:t>
            </a:r>
            <a:r>
              <a:rPr lang="en-US" sz="2000" baseline="30000" dirty="0">
                <a:solidFill>
                  <a:srgbClr val="003366"/>
                </a:solidFill>
                <a:latin typeface="Arial Narrow" panose="020B0606020202030204" pitchFamily="34" charset="0"/>
              </a:rPr>
              <a:t>nd</a:t>
            </a:r>
            <a:r>
              <a:rPr lang="en-US" sz="2000" dirty="0">
                <a:solidFill>
                  <a:srgbClr val="003366"/>
                </a:solidFill>
                <a:latin typeface="Arial Narrow" panose="020B0606020202030204" pitchFamily="34" charset="0"/>
              </a:rPr>
              <a:t> QTR 2019</a:t>
            </a:r>
          </a:p>
        </p:txBody>
      </p:sp>
      <p:pic>
        <p:nvPicPr>
          <p:cNvPr id="7" name="Picture 6">
            <a:extLst>
              <a:ext uri="{FF2B5EF4-FFF2-40B4-BE49-F238E27FC236}">
                <a16:creationId xmlns:a16="http://schemas.microsoft.com/office/drawing/2014/main" id="{A5FE7830-353A-7762-6C11-273E486E50CD}"/>
              </a:ext>
            </a:extLst>
          </p:cNvPr>
          <p:cNvPicPr>
            <a:picLocks noChangeAspect="1"/>
          </p:cNvPicPr>
          <p:nvPr/>
        </p:nvPicPr>
        <p:blipFill>
          <a:blip r:embed="rId3"/>
          <a:stretch>
            <a:fillRect/>
          </a:stretch>
        </p:blipFill>
        <p:spPr>
          <a:xfrm>
            <a:off x="339250" y="1134561"/>
            <a:ext cx="8465499" cy="3937059"/>
          </a:xfrm>
          <a:prstGeom prst="rect">
            <a:avLst/>
          </a:prstGeom>
        </p:spPr>
      </p:pic>
      <p:sp>
        <p:nvSpPr>
          <p:cNvPr id="2" name="Shape 248">
            <a:extLst>
              <a:ext uri="{FF2B5EF4-FFF2-40B4-BE49-F238E27FC236}">
                <a16:creationId xmlns:a16="http://schemas.microsoft.com/office/drawing/2014/main" id="{AC5BBC18-8F1C-DA78-42CE-6629C9614BF3}"/>
              </a:ext>
            </a:extLst>
          </p:cNvPr>
          <p:cNvSpPr txBox="1">
            <a:spLocks/>
          </p:cNvSpPr>
          <p:nvPr/>
        </p:nvSpPr>
        <p:spPr>
          <a:xfrm>
            <a:off x="1614791" y="0"/>
            <a:ext cx="7529209" cy="5010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marL="685800" indent="-685800">
              <a:buFont typeface="Wingdings" panose="05000000000000000000" pitchFamily="2" charset="2"/>
              <a:buChar char="§"/>
            </a:pPr>
            <a:r>
              <a:rPr lang="en-US" sz="2800" dirty="0">
                <a:solidFill>
                  <a:srgbClr val="CC6600"/>
                </a:solidFill>
                <a:latin typeface="Arial Narrow" panose="020B0606020202030204" pitchFamily="34" charset="0"/>
                <a:cs typeface="Calibri" panose="020F0502020204030204" pitchFamily="34" charset="0"/>
              </a:rPr>
              <a:t>Washington Records-Workforce movements</a:t>
            </a:r>
            <a:endParaRPr lang="en-US" sz="2800" dirty="0">
              <a:solidFill>
                <a:schemeClr val="accent1">
                  <a:lumMod val="75000"/>
                </a:schemeClr>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35975085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dirty="0"/>
          </a:p>
        </p:txBody>
      </p:sp>
      <p:sp>
        <p:nvSpPr>
          <p:cNvPr id="3" name="TextBox 2">
            <a:extLst>
              <a:ext uri="{FF2B5EF4-FFF2-40B4-BE49-F238E27FC236}">
                <a16:creationId xmlns:a16="http://schemas.microsoft.com/office/drawing/2014/main" id="{619C69D7-821E-99DB-4856-A94CD859F2E6}"/>
              </a:ext>
            </a:extLst>
          </p:cNvPr>
          <p:cNvSpPr txBox="1"/>
          <p:nvPr/>
        </p:nvSpPr>
        <p:spPr>
          <a:xfrm>
            <a:off x="1957893" y="1694932"/>
            <a:ext cx="4675990" cy="1754326"/>
          </a:xfrm>
          <a:prstGeom prst="rect">
            <a:avLst/>
          </a:prstGeom>
          <a:noFill/>
        </p:spPr>
        <p:txBody>
          <a:bodyPr wrap="square" rtlCol="0">
            <a:spAutoFit/>
          </a:bodyPr>
          <a:lstStyle/>
          <a:p>
            <a:pPr algn="ctr"/>
            <a:r>
              <a:rPr lang="en-US" sz="3600" b="1" dirty="0">
                <a:solidFill>
                  <a:srgbClr val="003366"/>
                </a:solidFill>
                <a:latin typeface="Arial Narrow" panose="020B0606020202030204" pitchFamily="34" charset="0"/>
              </a:rPr>
              <a:t>In-Flow Cohort 2022  retro  look back to</a:t>
            </a:r>
          </a:p>
          <a:p>
            <a:pPr algn="ctr"/>
            <a:r>
              <a:rPr lang="en-US" sz="3600" b="1" dirty="0">
                <a:solidFill>
                  <a:srgbClr val="003366"/>
                </a:solidFill>
                <a:latin typeface="Arial Narrow" panose="020B0606020202030204" pitchFamily="34" charset="0"/>
              </a:rPr>
              <a:t> 2021, 2020 and 2019</a:t>
            </a:r>
          </a:p>
        </p:txBody>
      </p:sp>
    </p:spTree>
    <p:extLst>
      <p:ext uri="{BB962C8B-B14F-4D97-AF65-F5344CB8AC3E}">
        <p14:creationId xmlns:p14="http://schemas.microsoft.com/office/powerpoint/2010/main" val="375889402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dirty="0"/>
          </a:p>
        </p:txBody>
      </p:sp>
      <p:sp>
        <p:nvSpPr>
          <p:cNvPr id="3" name="TextBox 2">
            <a:extLst>
              <a:ext uri="{FF2B5EF4-FFF2-40B4-BE49-F238E27FC236}">
                <a16:creationId xmlns:a16="http://schemas.microsoft.com/office/drawing/2014/main" id="{619C69D7-821E-99DB-4856-A94CD859F2E6}"/>
              </a:ext>
            </a:extLst>
          </p:cNvPr>
          <p:cNvSpPr txBox="1"/>
          <p:nvPr/>
        </p:nvSpPr>
        <p:spPr>
          <a:xfrm>
            <a:off x="3457053" y="467583"/>
            <a:ext cx="5547459" cy="461665"/>
          </a:xfrm>
          <a:prstGeom prst="rect">
            <a:avLst/>
          </a:prstGeom>
          <a:noFill/>
        </p:spPr>
        <p:txBody>
          <a:bodyPr wrap="square" rtlCol="0">
            <a:spAutoFit/>
          </a:bodyPr>
          <a:lstStyle/>
          <a:p>
            <a:r>
              <a:rPr lang="en-US" sz="2400" dirty="0">
                <a:solidFill>
                  <a:srgbClr val="003366"/>
                </a:solidFill>
                <a:latin typeface="Arial Narrow" panose="020B0606020202030204" pitchFamily="34" charset="0"/>
              </a:rPr>
              <a:t>Cohort 2</a:t>
            </a:r>
            <a:r>
              <a:rPr lang="en-US" sz="2400" baseline="30000" dirty="0">
                <a:solidFill>
                  <a:srgbClr val="003366"/>
                </a:solidFill>
                <a:latin typeface="Arial Narrow" panose="020B0606020202030204" pitchFamily="34" charset="0"/>
              </a:rPr>
              <a:t>nd</a:t>
            </a:r>
            <a:r>
              <a:rPr lang="en-US" sz="2400" dirty="0">
                <a:solidFill>
                  <a:srgbClr val="003366"/>
                </a:solidFill>
                <a:latin typeface="Arial Narrow" panose="020B0606020202030204" pitchFamily="34" charset="0"/>
              </a:rPr>
              <a:t> QTR 2022 workers in WA 3,***,***</a:t>
            </a:r>
          </a:p>
        </p:txBody>
      </p:sp>
      <p:pic>
        <p:nvPicPr>
          <p:cNvPr id="27" name="Graphic 26" descr="Graduation cap outline">
            <a:extLst>
              <a:ext uri="{FF2B5EF4-FFF2-40B4-BE49-F238E27FC236}">
                <a16:creationId xmlns:a16="http://schemas.microsoft.com/office/drawing/2014/main" id="{2B60ABA9-2AE3-FEAD-4BAD-2D58652B8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202" y="778664"/>
            <a:ext cx="914400" cy="914400"/>
          </a:xfrm>
          <a:prstGeom prst="rect">
            <a:avLst/>
          </a:prstGeom>
        </p:spPr>
      </p:pic>
      <p:pic>
        <p:nvPicPr>
          <p:cNvPr id="231" name="Graphic 230" descr="Hospital outline">
            <a:extLst>
              <a:ext uri="{FF2B5EF4-FFF2-40B4-BE49-F238E27FC236}">
                <a16:creationId xmlns:a16="http://schemas.microsoft.com/office/drawing/2014/main" id="{048227DA-8FB0-09E7-600A-C9809D21E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3583" y="778664"/>
            <a:ext cx="914400" cy="914400"/>
          </a:xfrm>
          <a:prstGeom prst="rect">
            <a:avLst/>
          </a:prstGeom>
        </p:spPr>
      </p:pic>
      <p:sp>
        <p:nvSpPr>
          <p:cNvPr id="238" name="TextBox 237">
            <a:extLst>
              <a:ext uri="{FF2B5EF4-FFF2-40B4-BE49-F238E27FC236}">
                <a16:creationId xmlns:a16="http://schemas.microsoft.com/office/drawing/2014/main" id="{F23BE078-A20B-5F46-911F-36A1B96557F1}"/>
              </a:ext>
            </a:extLst>
          </p:cNvPr>
          <p:cNvSpPr txBox="1"/>
          <p:nvPr/>
        </p:nvSpPr>
        <p:spPr>
          <a:xfrm>
            <a:off x="440844" y="1068073"/>
            <a:ext cx="5075520" cy="830997"/>
          </a:xfrm>
          <a:prstGeom prst="rect">
            <a:avLst/>
          </a:prstGeom>
          <a:noFill/>
        </p:spPr>
        <p:txBody>
          <a:bodyPr wrap="square">
            <a:spAutoFit/>
          </a:bodyPr>
          <a:lstStyle/>
          <a:p>
            <a:pPr lvl="3"/>
            <a:r>
              <a:rPr lang="en-US" sz="2400" dirty="0">
                <a:solidFill>
                  <a:srgbClr val="003366"/>
                </a:solidFill>
                <a:latin typeface="Arial Narrow" panose="020B0606020202030204" pitchFamily="34" charset="0"/>
              </a:rPr>
              <a:t> Private Education and Healthcare </a:t>
            </a:r>
            <a:r>
              <a:rPr lang="en-US" sz="2400" b="1" u="sng" dirty="0">
                <a:solidFill>
                  <a:srgbClr val="003366"/>
                </a:solidFill>
                <a:latin typeface="Arial Narrow" panose="020B0606020202030204" pitchFamily="34" charset="0"/>
              </a:rPr>
              <a:t>13.4%</a:t>
            </a:r>
          </a:p>
          <a:p>
            <a:pPr lvl="3"/>
            <a:r>
              <a:rPr lang="en-US" sz="2400" dirty="0">
                <a:solidFill>
                  <a:srgbClr val="003366"/>
                </a:solidFill>
                <a:latin typeface="Arial Narrow" panose="020B0606020202030204" pitchFamily="34" charset="0"/>
              </a:rPr>
              <a:t>	over 463,333 workers</a:t>
            </a:r>
          </a:p>
        </p:txBody>
      </p:sp>
      <p:sp>
        <p:nvSpPr>
          <p:cNvPr id="2" name="TextBox 1">
            <a:extLst>
              <a:ext uri="{FF2B5EF4-FFF2-40B4-BE49-F238E27FC236}">
                <a16:creationId xmlns:a16="http://schemas.microsoft.com/office/drawing/2014/main" id="{F5A1EFE5-4EAA-DE13-CF8D-7DADBB329CD9}"/>
              </a:ext>
            </a:extLst>
          </p:cNvPr>
          <p:cNvSpPr txBox="1"/>
          <p:nvPr/>
        </p:nvSpPr>
        <p:spPr>
          <a:xfrm>
            <a:off x="440844" y="1877716"/>
            <a:ext cx="8165829" cy="1569660"/>
          </a:xfrm>
          <a:prstGeom prst="rect">
            <a:avLst/>
          </a:prstGeom>
          <a:noFill/>
        </p:spPr>
        <p:txBody>
          <a:bodyPr wrap="square">
            <a:spAutoFit/>
          </a:bodyPr>
          <a:lstStyle/>
          <a:p>
            <a:pPr lvl="3"/>
            <a:r>
              <a:rPr lang="en-US" sz="2400" b="1" u="sng" dirty="0">
                <a:solidFill>
                  <a:srgbClr val="003366"/>
                </a:solidFill>
                <a:latin typeface="Arial Narrow" panose="020B0606020202030204" pitchFamily="34" charset="0"/>
              </a:rPr>
              <a:t>Around 70.4% of workforce in 2022 worked in WA in 2ndQtr 2019</a:t>
            </a:r>
          </a:p>
          <a:p>
            <a:pPr lvl="3"/>
            <a:r>
              <a:rPr lang="en-US" sz="2400" dirty="0">
                <a:solidFill>
                  <a:srgbClr val="003366"/>
                </a:solidFill>
                <a:latin typeface="Arial Narrow" panose="020B0606020202030204" pitchFamily="34" charset="0"/>
              </a:rPr>
              <a:t>	increase of 137,063 or 29.6% more workers </a:t>
            </a:r>
          </a:p>
          <a:p>
            <a:pPr lvl="3"/>
            <a:endParaRPr lang="en-US" sz="2400" b="1" dirty="0">
              <a:solidFill>
                <a:srgbClr val="003366"/>
              </a:solidFill>
              <a:latin typeface="Arial Narrow" panose="020B0606020202030204" pitchFamily="34" charset="0"/>
            </a:endParaRPr>
          </a:p>
          <a:p>
            <a:pPr lvl="3"/>
            <a:r>
              <a:rPr lang="en-US" sz="2400" b="1" dirty="0">
                <a:solidFill>
                  <a:srgbClr val="003366"/>
                </a:solidFill>
                <a:latin typeface="Arial Narrow" panose="020B0606020202030204" pitchFamily="34" charset="0"/>
              </a:rPr>
              <a:t>2.0% came from Oregon and 0.7% came from Idaho</a:t>
            </a:r>
          </a:p>
        </p:txBody>
      </p:sp>
      <p:pic>
        <p:nvPicPr>
          <p:cNvPr id="9" name="Picture 8">
            <a:extLst>
              <a:ext uri="{FF2B5EF4-FFF2-40B4-BE49-F238E27FC236}">
                <a16:creationId xmlns:a16="http://schemas.microsoft.com/office/drawing/2014/main" id="{EFAEE510-6C94-7D7F-A9BE-818B55D9794E}"/>
              </a:ext>
            </a:extLst>
          </p:cNvPr>
          <p:cNvPicPr>
            <a:picLocks noChangeAspect="1"/>
          </p:cNvPicPr>
          <p:nvPr/>
        </p:nvPicPr>
        <p:blipFill>
          <a:blip r:embed="rId7"/>
          <a:stretch>
            <a:fillRect/>
          </a:stretch>
        </p:blipFill>
        <p:spPr>
          <a:xfrm>
            <a:off x="243988" y="3520068"/>
            <a:ext cx="8559538" cy="1432032"/>
          </a:xfrm>
          <a:prstGeom prst="rect">
            <a:avLst/>
          </a:prstGeom>
        </p:spPr>
      </p:pic>
      <p:sp>
        <p:nvSpPr>
          <p:cNvPr id="4" name="Shape 248">
            <a:extLst>
              <a:ext uri="{FF2B5EF4-FFF2-40B4-BE49-F238E27FC236}">
                <a16:creationId xmlns:a16="http://schemas.microsoft.com/office/drawing/2014/main" id="{9C3E6733-2708-A652-4F23-F0B9012B827C}"/>
              </a:ext>
            </a:extLst>
          </p:cNvPr>
          <p:cNvSpPr txBox="1">
            <a:spLocks/>
          </p:cNvSpPr>
          <p:nvPr/>
        </p:nvSpPr>
        <p:spPr>
          <a:xfrm>
            <a:off x="1614791" y="0"/>
            <a:ext cx="7529209" cy="5010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marL="685800" indent="-685800">
              <a:buFont typeface="Wingdings" panose="05000000000000000000" pitchFamily="2" charset="2"/>
              <a:buChar char="§"/>
            </a:pPr>
            <a:r>
              <a:rPr lang="en-US" sz="2800" dirty="0">
                <a:solidFill>
                  <a:srgbClr val="CC6600"/>
                </a:solidFill>
                <a:latin typeface="Arial Narrow" panose="020B0606020202030204" pitchFamily="34" charset="0"/>
                <a:cs typeface="Calibri" panose="020F0502020204030204" pitchFamily="34" charset="0"/>
              </a:rPr>
              <a:t>Washington Records-Workforce movements</a:t>
            </a:r>
            <a:endParaRPr lang="en-US" sz="2800" dirty="0">
              <a:solidFill>
                <a:schemeClr val="accent1">
                  <a:lumMod val="75000"/>
                </a:schemeClr>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30829498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9A43FC24-6C5D-EC4C-1B2D-445FB96595C2}"/>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FE95F058-8C4B-FF42-4D0E-0B348B9A8973}"/>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Current Nonfarm Jobs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A7514F83-D0E6-554B-FFB7-B42D8BF62ED2}"/>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dirty="0"/>
          </a:p>
        </p:txBody>
      </p:sp>
      <p:sp>
        <p:nvSpPr>
          <p:cNvPr id="9" name="TextBox 8">
            <a:extLst>
              <a:ext uri="{FF2B5EF4-FFF2-40B4-BE49-F238E27FC236}">
                <a16:creationId xmlns:a16="http://schemas.microsoft.com/office/drawing/2014/main" id="{9A2F35EB-FEFD-6F5E-C785-C358EF5591F7}"/>
              </a:ext>
            </a:extLst>
          </p:cNvPr>
          <p:cNvSpPr txBox="1"/>
          <p:nvPr/>
        </p:nvSpPr>
        <p:spPr>
          <a:xfrm>
            <a:off x="38600" y="685141"/>
            <a:ext cx="8854751" cy="307777"/>
          </a:xfrm>
          <a:prstGeom prst="rect">
            <a:avLst/>
          </a:prstGeom>
          <a:noFill/>
        </p:spPr>
        <p:txBody>
          <a:bodyPr wrap="square">
            <a:spAutoFit/>
          </a:bodyPr>
          <a:lstStyle/>
          <a:p>
            <a:r>
              <a:rPr lang="en-US" sz="1400" dirty="0">
                <a:effectLst/>
                <a:latin typeface="Arial Narrow" panose="020B0606020202030204" pitchFamily="34" charset="0"/>
                <a:ea typeface="Calibri" panose="020F0502020204030204" pitchFamily="34" charset="0"/>
              </a:rPr>
              <a:t>Monthly employment change, seasonally adjusted, Washington state, August 2023 through August 2025</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FED360E1-F21B-77E0-A36E-AF54F3749263}"/>
              </a:ext>
            </a:extLst>
          </p:cNvPr>
          <p:cNvSpPr txBox="1"/>
          <p:nvPr/>
        </p:nvSpPr>
        <p:spPr>
          <a:xfrm>
            <a:off x="38600" y="4847583"/>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Current E</a:t>
            </a:r>
            <a:r>
              <a:rPr lang="en-US" sz="1100" dirty="0">
                <a:effectLst/>
                <a:latin typeface="Arial Narrow" panose="020B0606020202030204" pitchFamily="34" charset="0"/>
                <a:ea typeface="Calibri" panose="020F0502020204030204" pitchFamily="34" charset="0"/>
              </a:rPr>
              <a:t>mployment Statistics</a:t>
            </a:r>
          </a:p>
        </p:txBody>
      </p:sp>
      <p:graphicFrame>
        <p:nvGraphicFramePr>
          <p:cNvPr id="3" name="Chart 2">
            <a:extLst>
              <a:ext uri="{FF2B5EF4-FFF2-40B4-BE49-F238E27FC236}">
                <a16:creationId xmlns:a16="http://schemas.microsoft.com/office/drawing/2014/main" id="{A35694BA-7955-42BD-BCDF-B0D5968022AC}"/>
              </a:ext>
            </a:extLst>
          </p:cNvPr>
          <p:cNvGraphicFramePr>
            <a:graphicFrameLocks/>
          </p:cNvGraphicFramePr>
          <p:nvPr>
            <p:extLst>
              <p:ext uri="{D42A27DB-BD31-4B8C-83A1-F6EECF244321}">
                <p14:modId xmlns:p14="http://schemas.microsoft.com/office/powerpoint/2010/main" val="479535476"/>
              </p:ext>
            </p:extLst>
          </p:nvPr>
        </p:nvGraphicFramePr>
        <p:xfrm>
          <a:off x="1" y="1016579"/>
          <a:ext cx="6796454" cy="36724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92A475A-7426-D6C0-5EE0-E018848C650F}"/>
              </a:ext>
            </a:extLst>
          </p:cNvPr>
          <p:cNvSpPr txBox="1"/>
          <p:nvPr/>
        </p:nvSpPr>
        <p:spPr>
          <a:xfrm>
            <a:off x="6783463" y="1211068"/>
            <a:ext cx="2351941" cy="1538883"/>
          </a:xfrm>
          <a:prstGeom prst="rect">
            <a:avLst/>
          </a:prstGeom>
          <a:noFill/>
        </p:spPr>
        <p:txBody>
          <a:bodyPr wrap="square">
            <a:spAutoFit/>
          </a:bodyPr>
          <a:lstStyle/>
          <a:p>
            <a:r>
              <a:rPr lang="en-US" dirty="0">
                <a:latin typeface="Arial Narrow" panose="020B0606020202030204" pitchFamily="34" charset="0"/>
              </a:rPr>
              <a:t>Losses in:</a:t>
            </a:r>
          </a:p>
          <a:p>
            <a:endParaRPr lang="en-US" sz="1000" dirty="0">
              <a:latin typeface="Arial Narrow" panose="020B0606020202030204" pitchFamily="34" charset="0"/>
            </a:endParaRPr>
          </a:p>
          <a:p>
            <a:pPr marL="342900" indent="-342900">
              <a:buFont typeface="+mj-lt"/>
              <a:buAutoNum type="arabicPeriod"/>
            </a:pPr>
            <a:r>
              <a:rPr lang="en-US" dirty="0">
                <a:latin typeface="Arial Narrow" panose="020B0606020202030204" pitchFamily="34" charset="0"/>
              </a:rPr>
              <a:t>Manufacturing (down 3,500)</a:t>
            </a:r>
          </a:p>
          <a:p>
            <a:pPr marL="342900" indent="-342900">
              <a:buFont typeface="+mj-lt"/>
              <a:buAutoNum type="arabicPeriod"/>
            </a:pPr>
            <a:r>
              <a:rPr lang="en-US" dirty="0">
                <a:latin typeface="Arial Narrow" panose="020B0606020202030204" pitchFamily="34" charset="0"/>
              </a:rPr>
              <a:t>Professional and business services (down 3,400)</a:t>
            </a:r>
          </a:p>
          <a:p>
            <a:pPr marL="342900" indent="-342900">
              <a:buFont typeface="+mj-lt"/>
              <a:buAutoNum type="arabicPeriod"/>
            </a:pPr>
            <a:r>
              <a:rPr lang="en-US" dirty="0">
                <a:latin typeface="Arial Narrow" panose="020B0606020202030204" pitchFamily="34" charset="0"/>
              </a:rPr>
              <a:t>Leisure and hospitality (down 3,400)</a:t>
            </a:r>
          </a:p>
        </p:txBody>
      </p:sp>
      <p:sp>
        <p:nvSpPr>
          <p:cNvPr id="7" name="TextBox 6">
            <a:extLst>
              <a:ext uri="{FF2B5EF4-FFF2-40B4-BE49-F238E27FC236}">
                <a16:creationId xmlns:a16="http://schemas.microsoft.com/office/drawing/2014/main" id="{6D55CFE9-D216-B949-7AF6-65DFB7E765DF}"/>
              </a:ext>
            </a:extLst>
          </p:cNvPr>
          <p:cNvSpPr txBox="1"/>
          <p:nvPr/>
        </p:nvSpPr>
        <p:spPr>
          <a:xfrm>
            <a:off x="6783463" y="2944440"/>
            <a:ext cx="2109888" cy="1107996"/>
          </a:xfrm>
          <a:prstGeom prst="rect">
            <a:avLst/>
          </a:prstGeom>
          <a:noFill/>
        </p:spPr>
        <p:txBody>
          <a:bodyPr wrap="square">
            <a:spAutoFit/>
          </a:bodyPr>
          <a:lstStyle/>
          <a:p>
            <a:r>
              <a:rPr lang="en-US" dirty="0">
                <a:latin typeface="Arial Narrow" panose="020B0606020202030204" pitchFamily="34" charset="0"/>
              </a:rPr>
              <a:t>Gains in:</a:t>
            </a:r>
          </a:p>
          <a:p>
            <a:endParaRPr lang="en-US" sz="1000" dirty="0">
              <a:latin typeface="Arial Narrow" panose="020B0606020202030204" pitchFamily="34" charset="0"/>
            </a:endParaRPr>
          </a:p>
          <a:p>
            <a:pPr marL="342900" indent="-342900">
              <a:buAutoNum type="arabicPeriod"/>
            </a:pPr>
            <a:r>
              <a:rPr lang="en-US" dirty="0">
                <a:latin typeface="Arial Narrow" panose="020B0606020202030204" pitchFamily="34" charset="0"/>
              </a:rPr>
              <a:t>Education and health services (up 1,100) </a:t>
            </a:r>
          </a:p>
          <a:p>
            <a:pPr marL="342900" indent="-342900">
              <a:buAutoNum type="arabicPeriod"/>
            </a:pPr>
            <a:r>
              <a:rPr lang="en-US" dirty="0">
                <a:latin typeface="Arial Narrow" panose="020B0606020202030204" pitchFamily="34" charset="0"/>
              </a:rPr>
              <a:t>Other services (up 600)</a:t>
            </a:r>
          </a:p>
        </p:txBody>
      </p:sp>
    </p:spTree>
    <p:extLst>
      <p:ext uri="{BB962C8B-B14F-4D97-AF65-F5344CB8AC3E}">
        <p14:creationId xmlns:p14="http://schemas.microsoft.com/office/powerpoint/2010/main" val="151170240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dirty="0"/>
          </a:p>
        </p:txBody>
      </p:sp>
      <p:sp>
        <p:nvSpPr>
          <p:cNvPr id="3" name="TextBox 2">
            <a:extLst>
              <a:ext uri="{FF2B5EF4-FFF2-40B4-BE49-F238E27FC236}">
                <a16:creationId xmlns:a16="http://schemas.microsoft.com/office/drawing/2014/main" id="{619C69D7-821E-99DB-4856-A94CD859F2E6}"/>
              </a:ext>
            </a:extLst>
          </p:cNvPr>
          <p:cNvSpPr txBox="1"/>
          <p:nvPr/>
        </p:nvSpPr>
        <p:spPr>
          <a:xfrm>
            <a:off x="4425314" y="342997"/>
            <a:ext cx="4544291" cy="400110"/>
          </a:xfrm>
          <a:prstGeom prst="rect">
            <a:avLst/>
          </a:prstGeom>
          <a:noFill/>
        </p:spPr>
        <p:txBody>
          <a:bodyPr wrap="square" rtlCol="0">
            <a:spAutoFit/>
          </a:bodyPr>
          <a:lstStyle/>
          <a:p>
            <a:r>
              <a:rPr lang="en-US" sz="2000" dirty="0">
                <a:solidFill>
                  <a:srgbClr val="003366"/>
                </a:solidFill>
                <a:latin typeface="Arial Narrow" panose="020B0606020202030204" pitchFamily="34" charset="0"/>
              </a:rPr>
              <a:t>Cohort 2</a:t>
            </a:r>
            <a:r>
              <a:rPr lang="en-US" sz="2000" baseline="30000" dirty="0">
                <a:solidFill>
                  <a:srgbClr val="003366"/>
                </a:solidFill>
                <a:latin typeface="Arial Narrow" panose="020B0606020202030204" pitchFamily="34" charset="0"/>
              </a:rPr>
              <a:t>nd</a:t>
            </a:r>
            <a:r>
              <a:rPr lang="en-US" sz="2000" dirty="0">
                <a:solidFill>
                  <a:srgbClr val="003366"/>
                </a:solidFill>
                <a:latin typeface="Arial Narrow" panose="020B0606020202030204" pitchFamily="34" charset="0"/>
              </a:rPr>
              <a:t> QTR 2022 workers in WA 3,***,***</a:t>
            </a:r>
          </a:p>
        </p:txBody>
      </p:sp>
      <p:sp>
        <p:nvSpPr>
          <p:cNvPr id="238" name="TextBox 237">
            <a:extLst>
              <a:ext uri="{FF2B5EF4-FFF2-40B4-BE49-F238E27FC236}">
                <a16:creationId xmlns:a16="http://schemas.microsoft.com/office/drawing/2014/main" id="{F23BE078-A20B-5F46-911F-36A1B96557F1}"/>
              </a:ext>
            </a:extLst>
          </p:cNvPr>
          <p:cNvSpPr txBox="1"/>
          <p:nvPr/>
        </p:nvSpPr>
        <p:spPr>
          <a:xfrm>
            <a:off x="174395" y="734452"/>
            <a:ext cx="7239786" cy="400110"/>
          </a:xfrm>
          <a:prstGeom prst="rect">
            <a:avLst/>
          </a:prstGeom>
          <a:noFill/>
        </p:spPr>
        <p:txBody>
          <a:bodyPr wrap="square">
            <a:spAutoFit/>
          </a:bodyPr>
          <a:lstStyle/>
          <a:p>
            <a:pPr lvl="3"/>
            <a:r>
              <a:rPr lang="en-US" sz="2000" dirty="0">
                <a:solidFill>
                  <a:srgbClr val="003366"/>
                </a:solidFill>
                <a:latin typeface="Arial Narrow" panose="020B0606020202030204" pitchFamily="34" charset="0"/>
              </a:rPr>
              <a:t> Private Education and Healthcare cohort of 463,333 workers 2</a:t>
            </a:r>
            <a:r>
              <a:rPr lang="en-US" sz="2000" baseline="30000" dirty="0">
                <a:solidFill>
                  <a:srgbClr val="003366"/>
                </a:solidFill>
                <a:latin typeface="Arial Narrow" panose="020B0606020202030204" pitchFamily="34" charset="0"/>
              </a:rPr>
              <a:t>nd</a:t>
            </a:r>
            <a:r>
              <a:rPr lang="en-US" sz="2000" dirty="0">
                <a:solidFill>
                  <a:srgbClr val="003366"/>
                </a:solidFill>
                <a:latin typeface="Arial Narrow" panose="020B0606020202030204" pitchFamily="34" charset="0"/>
              </a:rPr>
              <a:t> QTR 2022</a:t>
            </a:r>
          </a:p>
        </p:txBody>
      </p:sp>
      <p:pic>
        <p:nvPicPr>
          <p:cNvPr id="2" name="Picture 1">
            <a:extLst>
              <a:ext uri="{FF2B5EF4-FFF2-40B4-BE49-F238E27FC236}">
                <a16:creationId xmlns:a16="http://schemas.microsoft.com/office/drawing/2014/main" id="{96B4B28A-4D8C-1CEB-52D3-41287205CB22}"/>
              </a:ext>
            </a:extLst>
          </p:cNvPr>
          <p:cNvPicPr>
            <a:picLocks noChangeAspect="1"/>
          </p:cNvPicPr>
          <p:nvPr/>
        </p:nvPicPr>
        <p:blipFill>
          <a:blip r:embed="rId3"/>
          <a:stretch>
            <a:fillRect/>
          </a:stretch>
        </p:blipFill>
        <p:spPr>
          <a:xfrm>
            <a:off x="174394" y="1170220"/>
            <a:ext cx="8799923" cy="3973280"/>
          </a:xfrm>
          <a:prstGeom prst="rect">
            <a:avLst/>
          </a:prstGeom>
        </p:spPr>
      </p:pic>
      <p:sp>
        <p:nvSpPr>
          <p:cNvPr id="4" name="Shape 248">
            <a:extLst>
              <a:ext uri="{FF2B5EF4-FFF2-40B4-BE49-F238E27FC236}">
                <a16:creationId xmlns:a16="http://schemas.microsoft.com/office/drawing/2014/main" id="{084B0EC2-C2CE-680F-0367-4C6E6355FB16}"/>
              </a:ext>
            </a:extLst>
          </p:cNvPr>
          <p:cNvSpPr txBox="1">
            <a:spLocks/>
          </p:cNvSpPr>
          <p:nvPr/>
        </p:nvSpPr>
        <p:spPr>
          <a:xfrm>
            <a:off x="1614791" y="0"/>
            <a:ext cx="7529209" cy="5010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marL="685800" indent="-685800">
              <a:buFont typeface="Wingdings" panose="05000000000000000000" pitchFamily="2" charset="2"/>
              <a:buChar char="§"/>
            </a:pPr>
            <a:r>
              <a:rPr lang="en-US" sz="2800" dirty="0">
                <a:solidFill>
                  <a:srgbClr val="CC6600"/>
                </a:solidFill>
                <a:latin typeface="Arial Narrow" panose="020B0606020202030204" pitchFamily="34" charset="0"/>
                <a:cs typeface="Calibri" panose="020F0502020204030204" pitchFamily="34" charset="0"/>
              </a:rPr>
              <a:t>Washington Records-Workforce movements</a:t>
            </a:r>
            <a:endParaRPr lang="en-US" sz="2800" dirty="0">
              <a:solidFill>
                <a:schemeClr val="accent1">
                  <a:lumMod val="75000"/>
                </a:schemeClr>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289849687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72027E3-31CE-19A5-5EA9-3BA424795EB0}"/>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C657A78D-BCC2-CF07-1E5E-E2C11B8BED9E}"/>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dirty="0"/>
          </a:p>
        </p:txBody>
      </p:sp>
      <p:sp>
        <p:nvSpPr>
          <p:cNvPr id="4" name="Shape 248">
            <a:extLst>
              <a:ext uri="{FF2B5EF4-FFF2-40B4-BE49-F238E27FC236}">
                <a16:creationId xmlns:a16="http://schemas.microsoft.com/office/drawing/2014/main" id="{071E9164-0605-0368-9E3C-407F4471EBD3}"/>
              </a:ext>
            </a:extLst>
          </p:cNvPr>
          <p:cNvSpPr txBox="1">
            <a:spLocks/>
          </p:cNvSpPr>
          <p:nvPr/>
        </p:nvSpPr>
        <p:spPr>
          <a:xfrm>
            <a:off x="1876365" y="0"/>
            <a:ext cx="7267635" cy="9767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200" dirty="0">
                <a:solidFill>
                  <a:srgbClr val="CC6600"/>
                </a:solidFill>
                <a:latin typeface="Arial Narrow" panose="020B0606020202030204" pitchFamily="34" charset="0"/>
                <a:cs typeface="Calibri" panose="020F0502020204030204" pitchFamily="34" charset="0"/>
              </a:rPr>
              <a:t>Healthcare Industry in Washington State: Conclusion</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B0F281-A27A-952B-FDFA-4FC2F37FC5C9}"/>
              </a:ext>
            </a:extLst>
          </p:cNvPr>
          <p:cNvSpPr txBox="1"/>
          <p:nvPr/>
        </p:nvSpPr>
        <p:spPr>
          <a:xfrm>
            <a:off x="152400" y="1252117"/>
            <a:ext cx="4507006" cy="3293209"/>
          </a:xfrm>
          <a:prstGeom prst="rect">
            <a:avLst/>
          </a:prstGeom>
          <a:noFill/>
        </p:spPr>
        <p:txBody>
          <a:bodyPr wrap="square">
            <a:spAutoFit/>
          </a:bodyPr>
          <a:lstStyle/>
          <a:p>
            <a:pPr marL="285750" indent="-285750">
              <a:buFont typeface="Wingdings" panose="05000000000000000000" pitchFamily="2" charset="2"/>
              <a:buChar char="v"/>
            </a:pPr>
            <a:r>
              <a:rPr lang="en-US" sz="2000" dirty="0">
                <a:latin typeface="Arial Narrow" panose="020B0606020202030204" pitchFamily="34" charset="0"/>
              </a:rPr>
              <a:t>Healthcare employment in Washington grew more than twice as fast as total employment, signaling sustained expansion</a:t>
            </a:r>
          </a:p>
          <a:p>
            <a:endParaRPr lang="en-US" dirty="0">
              <a:latin typeface="Arial Narrow" panose="020B0606020202030204" pitchFamily="34" charset="0"/>
            </a:endParaRPr>
          </a:p>
          <a:p>
            <a:pPr marL="285750" indent="-285750">
              <a:buFont typeface="Wingdings" panose="05000000000000000000" pitchFamily="2" charset="2"/>
              <a:buChar char="v"/>
            </a:pPr>
            <a:r>
              <a:rPr lang="en-US" sz="2000" dirty="0">
                <a:latin typeface="Arial Narrow" panose="020B0606020202030204" pitchFamily="34" charset="0"/>
              </a:rPr>
              <a:t>Investments in primary care, behavioral health, and telemedicine laid the foundation for broader service delivery</a:t>
            </a:r>
          </a:p>
          <a:p>
            <a:endParaRPr lang="en-US" dirty="0">
              <a:latin typeface="Arial Narrow" panose="020B0606020202030204" pitchFamily="34" charset="0"/>
            </a:endParaRPr>
          </a:p>
          <a:p>
            <a:pPr marL="285750" indent="-285750">
              <a:buFont typeface="Wingdings" panose="05000000000000000000" pitchFamily="2" charset="2"/>
              <a:buChar char="v"/>
            </a:pPr>
            <a:r>
              <a:rPr lang="en-US" sz="2000" dirty="0">
                <a:latin typeface="Arial Narrow" panose="020B0606020202030204" pitchFamily="34" charset="0"/>
              </a:rPr>
              <a:t>High hiring and separation rates reflect both intense demand and systemic stress, but also opportunity for innovation and reform</a:t>
            </a:r>
          </a:p>
        </p:txBody>
      </p:sp>
      <p:sp>
        <p:nvSpPr>
          <p:cNvPr id="9" name="TextBox 8">
            <a:extLst>
              <a:ext uri="{FF2B5EF4-FFF2-40B4-BE49-F238E27FC236}">
                <a16:creationId xmlns:a16="http://schemas.microsoft.com/office/drawing/2014/main" id="{F9C2FB0A-19ED-8368-E373-1437C1646BC0}"/>
              </a:ext>
            </a:extLst>
          </p:cNvPr>
          <p:cNvSpPr txBox="1"/>
          <p:nvPr/>
        </p:nvSpPr>
        <p:spPr>
          <a:xfrm>
            <a:off x="4572000" y="1133136"/>
            <a:ext cx="4663888" cy="3354765"/>
          </a:xfrm>
          <a:prstGeom prst="rect">
            <a:avLst/>
          </a:prstGeom>
          <a:noFill/>
        </p:spPr>
        <p:txBody>
          <a:bodyPr wrap="square">
            <a:spAutoFit/>
          </a:bodyPr>
          <a:lstStyle/>
          <a:p>
            <a:pPr marL="285750" indent="-285750">
              <a:buFont typeface="Wingdings" panose="05000000000000000000" pitchFamily="2" charset="2"/>
              <a:buChar char="v"/>
            </a:pPr>
            <a:r>
              <a:rPr lang="en-US" sz="2000" dirty="0">
                <a:latin typeface="Arial Narrow" panose="020B0606020202030204" pitchFamily="34" charset="0"/>
              </a:rPr>
              <a:t>The sector remains resilient despite a cooling job market, driven by aging populations and rising chronic disease prevalence</a:t>
            </a:r>
          </a:p>
          <a:p>
            <a:pPr marL="285750" indent="-285750">
              <a:buFont typeface="Wingdings" panose="05000000000000000000" pitchFamily="2" charset="2"/>
              <a:buChar char="v"/>
            </a:pPr>
            <a:endParaRPr lang="en-US" sz="1600" dirty="0">
              <a:latin typeface="Arial Narrow" panose="020B0606020202030204" pitchFamily="34" charset="0"/>
            </a:endParaRPr>
          </a:p>
          <a:p>
            <a:pPr marL="285750" indent="-285750">
              <a:buFont typeface="Wingdings" panose="05000000000000000000" pitchFamily="2" charset="2"/>
              <a:buChar char="v"/>
            </a:pPr>
            <a:r>
              <a:rPr lang="en-US" sz="2000" dirty="0">
                <a:latin typeface="Arial Narrow" panose="020B0606020202030204" pitchFamily="34" charset="0"/>
              </a:rPr>
              <a:t>Behavioral health needs are surging, outpacing workforce capacity and straining existing systems</a:t>
            </a:r>
          </a:p>
          <a:p>
            <a:pPr marL="285750" indent="-285750">
              <a:buFont typeface="Wingdings" panose="05000000000000000000" pitchFamily="2" charset="2"/>
              <a:buChar char="v"/>
            </a:pPr>
            <a:endParaRPr lang="en-US" sz="1600" dirty="0">
              <a:latin typeface="Arial Narrow" panose="020B0606020202030204" pitchFamily="34" charset="0"/>
            </a:endParaRPr>
          </a:p>
          <a:p>
            <a:pPr marL="285750" indent="-285750">
              <a:buFont typeface="Wingdings" panose="05000000000000000000" pitchFamily="2" charset="2"/>
              <a:buChar char="v"/>
            </a:pPr>
            <a:r>
              <a:rPr lang="en-US" sz="2000" dirty="0">
                <a:latin typeface="Arial Narrow" panose="020B0606020202030204" pitchFamily="34" charset="0"/>
              </a:rPr>
              <a:t>Post-pandemic burnout and staffing shortages are impacting retention and recruitment across clinical roles</a:t>
            </a:r>
          </a:p>
        </p:txBody>
      </p:sp>
    </p:spTree>
    <p:extLst>
      <p:ext uri="{BB962C8B-B14F-4D97-AF65-F5344CB8AC3E}">
        <p14:creationId xmlns:p14="http://schemas.microsoft.com/office/powerpoint/2010/main" val="191236954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46BF6428-8822-8016-9150-C673AA961524}"/>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10C4A8AF-982F-024D-7C9B-C9953C96045F}"/>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dirty="0"/>
          </a:p>
        </p:txBody>
      </p:sp>
      <p:sp>
        <p:nvSpPr>
          <p:cNvPr id="4" name="Shape 248">
            <a:extLst>
              <a:ext uri="{FF2B5EF4-FFF2-40B4-BE49-F238E27FC236}">
                <a16:creationId xmlns:a16="http://schemas.microsoft.com/office/drawing/2014/main" id="{1C4B1941-E4A0-E0F2-05D5-102F9FEA96C2}"/>
              </a:ext>
            </a:extLst>
          </p:cNvPr>
          <p:cNvSpPr txBox="1">
            <a:spLocks/>
          </p:cNvSpPr>
          <p:nvPr/>
        </p:nvSpPr>
        <p:spPr>
          <a:xfrm>
            <a:off x="2034989" y="-1"/>
            <a:ext cx="7198658" cy="9096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200" dirty="0">
                <a:solidFill>
                  <a:srgbClr val="CC6600"/>
                </a:solidFill>
                <a:latin typeface="Arial Narrow" panose="020B0606020202030204" pitchFamily="34" charset="0"/>
                <a:cs typeface="Calibri" panose="020F0502020204030204" pitchFamily="34" charset="0"/>
              </a:rPr>
              <a:t>Healthcare Industry in Washington State: Outlook</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53FB8B8-91DB-50D0-36E7-EBA7B7253182}"/>
              </a:ext>
            </a:extLst>
          </p:cNvPr>
          <p:cNvSpPr txBox="1"/>
          <p:nvPr/>
        </p:nvSpPr>
        <p:spPr>
          <a:xfrm>
            <a:off x="376518" y="1018744"/>
            <a:ext cx="8157882" cy="3508653"/>
          </a:xfrm>
          <a:prstGeom prst="rect">
            <a:avLst/>
          </a:prstGeom>
          <a:noFill/>
        </p:spPr>
        <p:txBody>
          <a:bodyPr wrap="square">
            <a:spAutoFit/>
          </a:bodyPr>
          <a:lstStyle/>
          <a:p>
            <a:pPr marL="285750" indent="-285750">
              <a:buFont typeface="Wingdings" panose="05000000000000000000" pitchFamily="2" charset="2"/>
              <a:buChar char="v"/>
            </a:pPr>
            <a:r>
              <a:rPr lang="en-US" sz="2000" dirty="0"/>
              <a:t>Healthcare and social assistance are projected to be the leading employment growth from 2023 to 2033</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2000" dirty="0"/>
              <a:t>Washington will require thousands of new professionals: especially in allied health and behavioral health to meet both current and unmet demand</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2000" dirty="0"/>
              <a:t>Technology, including telehealth and AI-driven diagnostics, will be essential to expanding access and improving efficiency</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2000" dirty="0"/>
              <a:t>Strategic workforce planning and cross-sector collaboration are critical to sustaining momentum and ensuring equitable care.</a:t>
            </a:r>
          </a:p>
        </p:txBody>
      </p:sp>
    </p:spTree>
    <p:extLst>
      <p:ext uri="{BB962C8B-B14F-4D97-AF65-F5344CB8AC3E}">
        <p14:creationId xmlns:p14="http://schemas.microsoft.com/office/powerpoint/2010/main" val="255169237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dirty="0"/>
          </a:p>
        </p:txBody>
      </p:sp>
      <p:sp>
        <p:nvSpPr>
          <p:cNvPr id="503" name="Shape 503"/>
          <p:cNvSpPr txBox="1">
            <a:spLocks noGrp="1"/>
          </p:cNvSpPr>
          <p:nvPr>
            <p:ph type="ctrTitle" idx="4294967295"/>
          </p:nvPr>
        </p:nvSpPr>
        <p:spPr>
          <a:xfrm>
            <a:off x="1099785" y="809576"/>
            <a:ext cx="6593700" cy="15660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rgbClr val="CC6600"/>
                </a:solidFill>
                <a:latin typeface="Arial Narrow" panose="020B0606020202030204" pitchFamily="34" charset="0"/>
                <a:cs typeface="Calibri" panose="020F0502020204030204" pitchFamily="34" charset="0"/>
              </a:rPr>
              <a:t>Thank you!</a:t>
            </a:r>
            <a:br>
              <a:rPr lang="en-US" sz="6000" dirty="0">
                <a:solidFill>
                  <a:srgbClr val="CC6600"/>
                </a:solidFill>
                <a:latin typeface="Arial Narrow" panose="020B0606020202030204" pitchFamily="34" charset="0"/>
                <a:cs typeface="Calibri" panose="020F0502020204030204" pitchFamily="34" charset="0"/>
              </a:rPr>
            </a:br>
            <a:r>
              <a:rPr lang="en-US" sz="2400" dirty="0">
                <a:solidFill>
                  <a:srgbClr val="CC6600"/>
                </a:solidFill>
                <a:latin typeface="Arial Narrow" panose="020B0606020202030204" pitchFamily="34" charset="0"/>
                <a:cs typeface="Calibri" panose="020F0502020204030204" pitchFamily="34" charset="0"/>
              </a:rPr>
              <a:t>Note: All statistics and data are available also at the local Workforce Investment Area</a:t>
            </a:r>
            <a:endParaRPr lang="en-US" sz="6000" dirty="0">
              <a:solidFill>
                <a:srgbClr val="CC6600"/>
              </a:solidFill>
              <a:latin typeface="Arial Narrow" panose="020B0606020202030204" pitchFamily="34" charset="0"/>
              <a:cs typeface="Calibri" panose="020F0502020204030204" pitchFamily="34" charset="0"/>
            </a:endParaRPr>
          </a:p>
        </p:txBody>
      </p:sp>
      <p:sp>
        <p:nvSpPr>
          <p:cNvPr id="504" name="Shape 504"/>
          <p:cNvSpPr txBox="1">
            <a:spLocks noGrp="1"/>
          </p:cNvSpPr>
          <p:nvPr>
            <p:ph type="subTitle" idx="4294967295"/>
          </p:nvPr>
        </p:nvSpPr>
        <p:spPr>
          <a:xfrm>
            <a:off x="1024300" y="2862400"/>
            <a:ext cx="6593700" cy="177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dirty="0">
                <a:latin typeface="Arial Narrow" panose="020B0606020202030204" pitchFamily="34" charset="0"/>
                <a:cs typeface="Calibri" panose="020F0502020204030204" pitchFamily="34" charset="0"/>
              </a:rPr>
              <a:t>Any questions?</a:t>
            </a:r>
          </a:p>
          <a:p>
            <a:pPr marL="0" lvl="0" indent="0" algn="ctr" rtl="0">
              <a:spcBef>
                <a:spcPts val="0"/>
              </a:spcBef>
              <a:spcAft>
                <a:spcPts val="0"/>
              </a:spcAft>
              <a:buNone/>
            </a:pPr>
            <a:endParaRPr sz="2000" b="0" dirty="0">
              <a:latin typeface="Arial Narrow" panose="020B0606020202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2000" b="0" dirty="0">
                <a:latin typeface="Arial Narrow" panose="020B0606020202030204" pitchFamily="34" charset="0"/>
                <a:cs typeface="Calibri" panose="020F0502020204030204" pitchFamily="34" charset="0"/>
              </a:rPr>
              <a:t>    You can find me at</a:t>
            </a:r>
            <a:endParaRPr sz="2000" b="0" dirty="0">
              <a:latin typeface="Arial Narrow" panose="020B0606020202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2000" b="0" dirty="0">
                <a:latin typeface="Arial Narrow" panose="020B0606020202030204" pitchFamily="34" charset="0"/>
                <a:cs typeface="Calibri" panose="020F0502020204030204" pitchFamily="34" charset="0"/>
              </a:rPr>
              <a:t>509-734-5928 </a:t>
            </a:r>
          </a:p>
          <a:p>
            <a:pPr marL="0" lvl="0" indent="0" algn="ctr" rtl="0">
              <a:spcBef>
                <a:spcPts val="0"/>
              </a:spcBef>
              <a:spcAft>
                <a:spcPts val="0"/>
              </a:spcAft>
              <a:buClr>
                <a:schemeClr val="dk1"/>
              </a:buClr>
              <a:buSzPts val="1100"/>
              <a:buFont typeface="Arial"/>
              <a:buNone/>
            </a:pPr>
            <a:r>
              <a:rPr lang="en" sz="2000" b="0" dirty="0">
                <a:latin typeface="Arial Narrow" panose="020B0606020202030204" pitchFamily="34" charset="0"/>
                <a:cs typeface="Calibri" panose="020F0502020204030204" pitchFamily="34" charset="0"/>
              </a:rPr>
              <a:t> </a:t>
            </a:r>
            <a:r>
              <a:rPr lang="en-US" dirty="0">
                <a:latin typeface="Arial Narrow" panose="020B0606020202030204" pitchFamily="34" charset="0"/>
                <a:cs typeface="Calibri" panose="020F0502020204030204" pitchFamily="34" charset="0"/>
                <a:hlinkClick r:id="rId3"/>
              </a:rPr>
              <a:t>Ajsa.Suljic</a:t>
            </a:r>
            <a:r>
              <a:rPr lang="en" dirty="0">
                <a:latin typeface="Arial Narrow" panose="020B0606020202030204" pitchFamily="34" charset="0"/>
                <a:cs typeface="Calibri" panose="020F0502020204030204" pitchFamily="34" charset="0"/>
                <a:hlinkClick r:id="rId3"/>
              </a:rPr>
              <a:t>@</a:t>
            </a:r>
            <a:r>
              <a:rPr lang="en-US" dirty="0">
                <a:latin typeface="Arial Narrow" panose="020B0606020202030204" pitchFamily="34" charset="0"/>
                <a:cs typeface="Calibri" panose="020F0502020204030204" pitchFamily="34" charset="0"/>
                <a:hlinkClick r:id="rId3"/>
              </a:rPr>
              <a:t>esd.wa.gov</a:t>
            </a:r>
            <a:endParaRPr lang="en-US" dirty="0">
              <a:latin typeface="Arial Narrow" panose="020B0606020202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US" sz="2000" dirty="0">
                <a:latin typeface="Arial Narrow" panose="020B0606020202030204" pitchFamily="34" charset="0"/>
                <a:cs typeface="Calibri" panose="020F0502020204030204" pitchFamily="34" charset="0"/>
                <a:hlinkClick r:id="rId4"/>
              </a:rPr>
              <a:t>ESD.WA.GOV/labormarketinfo</a:t>
            </a:r>
            <a:endParaRPr lang="en-US" sz="2000" dirty="0">
              <a:latin typeface="Arial Narrow" panose="020B0606020202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endParaRPr sz="2000" b="0"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2225213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0" y="392575"/>
            <a:ext cx="6294009" cy="766200"/>
          </a:xfrm>
          <a:prstGeom prst="rect">
            <a:avLst/>
          </a:prstGeom>
        </p:spPr>
        <p:txBody>
          <a:bodyPr spcFirstLastPara="1" wrap="square" lIns="91425" tIns="91425" rIns="91425" bIns="91425" anchor="ctr" anchorCtr="0">
            <a:noAutofit/>
          </a:bodyPr>
          <a:lstStyle/>
          <a:p>
            <a:pPr lvl="0"/>
            <a:r>
              <a:rPr lang="en-US" sz="2800" dirty="0"/>
              <a:t>What is Labor Market Information (LMI)?</a:t>
            </a:r>
          </a:p>
        </p:txBody>
      </p:sp>
      <p:sp>
        <p:nvSpPr>
          <p:cNvPr id="237" name="Shape 237"/>
          <p:cNvSpPr txBox="1">
            <a:spLocks noGrp="1"/>
          </p:cNvSpPr>
          <p:nvPr>
            <p:ph type="body" idx="1"/>
          </p:nvPr>
        </p:nvSpPr>
        <p:spPr>
          <a:xfrm>
            <a:off x="173536" y="1768730"/>
            <a:ext cx="8069413" cy="2704120"/>
          </a:xfrm>
          <a:prstGeom prst="rect">
            <a:avLst/>
          </a:prstGeom>
        </p:spPr>
        <p:txBody>
          <a:bodyPr spcFirstLastPara="1" wrap="square" lIns="91425" tIns="91425" rIns="91425" bIns="91425" anchor="ctr" anchorCtr="0">
            <a:noAutofit/>
          </a:bodyPr>
          <a:lstStyle/>
          <a:p>
            <a:pPr lvl="0">
              <a:spcBef>
                <a:spcPts val="0"/>
              </a:spcBef>
            </a:pPr>
            <a:r>
              <a:rPr lang="en-US" sz="2000" dirty="0"/>
              <a:t>Data that describe and predict the relationship between labor supply and demand</a:t>
            </a:r>
          </a:p>
          <a:p>
            <a:pPr lvl="0">
              <a:spcBef>
                <a:spcPts val="0"/>
              </a:spcBef>
            </a:pPr>
            <a:r>
              <a:rPr lang="en-US" sz="2000" dirty="0"/>
              <a:t>LMI provides data on a variety of subjects:</a:t>
            </a:r>
          </a:p>
          <a:p>
            <a:pPr lvl="1">
              <a:spcBef>
                <a:spcPts val="0"/>
              </a:spcBef>
            </a:pPr>
            <a:r>
              <a:rPr lang="en-US" sz="2000" dirty="0"/>
              <a:t>Population and labor force trends</a:t>
            </a:r>
          </a:p>
          <a:p>
            <a:pPr lvl="1">
              <a:spcBef>
                <a:spcPts val="0"/>
              </a:spcBef>
            </a:pPr>
            <a:r>
              <a:rPr lang="en-US" sz="2000" dirty="0"/>
              <a:t>Industry and occupational employment trends and projections</a:t>
            </a:r>
          </a:p>
          <a:p>
            <a:pPr lvl="1">
              <a:spcBef>
                <a:spcPts val="0"/>
              </a:spcBef>
            </a:pPr>
            <a:r>
              <a:rPr lang="en-US" sz="2000" dirty="0"/>
              <a:t>Wage and benefit information</a:t>
            </a:r>
          </a:p>
          <a:p>
            <a:pPr lvl="1">
              <a:spcBef>
                <a:spcPts val="0"/>
              </a:spcBef>
            </a:pPr>
            <a:r>
              <a:rPr lang="en-US" sz="2000" dirty="0"/>
              <a:t>Career information relating to skills and education</a:t>
            </a:r>
          </a:p>
          <a:p>
            <a:pPr lvl="0">
              <a:spcBef>
                <a:spcPts val="0"/>
              </a:spcBef>
            </a:pPr>
            <a:endParaRPr lang="en-US" sz="2000" dirty="0"/>
          </a:p>
          <a:p>
            <a:pPr lvl="0">
              <a:spcBef>
                <a:spcPts val="0"/>
              </a:spcBef>
            </a:pPr>
            <a:r>
              <a:rPr lang="en-US" sz="2000" dirty="0"/>
              <a:t>Data are often available at different geographic levels</a:t>
            </a:r>
          </a:p>
          <a:p>
            <a:pPr lvl="1">
              <a:spcBef>
                <a:spcPts val="0"/>
              </a:spcBef>
            </a:pPr>
            <a:r>
              <a:rPr lang="en-US" sz="2000" dirty="0"/>
              <a:t>e.g., State, county, metro area, workforce development region, etc.</a:t>
            </a:r>
          </a:p>
        </p:txBody>
      </p:sp>
      <p:sp>
        <p:nvSpPr>
          <p:cNvPr id="238" name="Shape 2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dirty="0"/>
          </a:p>
        </p:txBody>
      </p:sp>
    </p:spTree>
    <p:extLst>
      <p:ext uri="{BB962C8B-B14F-4D97-AF65-F5344CB8AC3E}">
        <p14:creationId xmlns:p14="http://schemas.microsoft.com/office/powerpoint/2010/main" val="3827376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Credits</a:t>
            </a:r>
            <a:endParaRPr dirty="0"/>
          </a:p>
        </p:txBody>
      </p:sp>
      <p:sp>
        <p:nvSpPr>
          <p:cNvPr id="513" name="Shape 513"/>
          <p:cNvSpPr txBox="1">
            <a:spLocks noGrp="1"/>
          </p:cNvSpPr>
          <p:nvPr>
            <p:ph type="body" idx="1"/>
          </p:nvPr>
        </p:nvSpPr>
        <p:spPr>
          <a:xfrm>
            <a:off x="278969" y="1327350"/>
            <a:ext cx="8865031" cy="3145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2400" dirty="0"/>
              <a:t>Special thanks to all the people who made this possible and all that made these awesome resources:</a:t>
            </a:r>
          </a:p>
          <a:p>
            <a:pPr marL="0" lvl="0" indent="0" rtl="0">
              <a:spcBef>
                <a:spcPts val="600"/>
              </a:spcBef>
              <a:spcAft>
                <a:spcPts val="0"/>
              </a:spcAft>
              <a:buNone/>
            </a:pPr>
            <a:endParaRPr sz="2400" dirty="0"/>
          </a:p>
          <a:p>
            <a:pPr marL="457200" lvl="0" indent="-381000" rtl="0">
              <a:lnSpc>
                <a:spcPct val="115000"/>
              </a:lnSpc>
              <a:spcBef>
                <a:spcPts val="1000"/>
              </a:spcBef>
              <a:spcAft>
                <a:spcPts val="0"/>
              </a:spcAft>
              <a:buSzPts val="2400"/>
              <a:buChar char="▰"/>
            </a:pPr>
            <a:r>
              <a:rPr lang="en-US" sz="2400" dirty="0"/>
              <a:t>Presentation and analysis by Ajsa Suljic, Regional Labor Economist</a:t>
            </a:r>
          </a:p>
          <a:p>
            <a:pPr marL="457200" lvl="0" indent="-381000" rtl="0">
              <a:lnSpc>
                <a:spcPct val="115000"/>
              </a:lnSpc>
              <a:spcBef>
                <a:spcPts val="1000"/>
              </a:spcBef>
              <a:spcAft>
                <a:spcPts val="0"/>
              </a:spcAft>
              <a:buSzPts val="2400"/>
              <a:buChar char="▰"/>
            </a:pPr>
            <a:r>
              <a:rPr lang="en-US" dirty="0">
                <a:solidFill>
                  <a:srgbClr val="3F5378"/>
                </a:solidFill>
              </a:rPr>
              <a:t>Work by LMEA-DATA team from ESD and Wage Records team from BLS</a:t>
            </a:r>
            <a:endParaRPr sz="2400" dirty="0">
              <a:solidFill>
                <a:srgbClr val="3F5378"/>
              </a:solidFill>
            </a:endParaRPr>
          </a:p>
        </p:txBody>
      </p:sp>
      <p:sp>
        <p:nvSpPr>
          <p:cNvPr id="514" name="Shape 5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dirty="0"/>
          </a:p>
        </p:txBody>
      </p:sp>
    </p:spTree>
    <p:extLst>
      <p:ext uri="{BB962C8B-B14F-4D97-AF65-F5344CB8AC3E}">
        <p14:creationId xmlns:p14="http://schemas.microsoft.com/office/powerpoint/2010/main" val="2636448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DE988C18-2862-FB73-8479-217381400943}"/>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94939058-14E5-11EB-8D3A-B48D1DB8C10A}"/>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Current Nonfarm Jobs</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C841E6C3-D890-8238-3BC5-587D52AC5E22}"/>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dirty="0"/>
          </a:p>
        </p:txBody>
      </p:sp>
      <p:sp>
        <p:nvSpPr>
          <p:cNvPr id="9" name="TextBox 8">
            <a:extLst>
              <a:ext uri="{FF2B5EF4-FFF2-40B4-BE49-F238E27FC236}">
                <a16:creationId xmlns:a16="http://schemas.microsoft.com/office/drawing/2014/main" id="{B247E89F-0948-D704-CB63-F1D6DB99A39D}"/>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Nonfarm employment over the year change</a:t>
            </a:r>
            <a:r>
              <a:rPr lang="en-US" sz="1400" dirty="0">
                <a:effectLst/>
                <a:latin typeface="Arial Narrow" panose="020B0606020202030204" pitchFamily="34" charset="0"/>
                <a:ea typeface="Calibri" panose="020F0502020204030204" pitchFamily="34" charset="0"/>
              </a:rPr>
              <a:t>, seasonally adjusted, Washington state, August 2024 through August 2025</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550467A6-1DEA-DD4B-F4ED-0AC959D4202C}"/>
              </a:ext>
            </a:extLst>
          </p:cNvPr>
          <p:cNvSpPr txBox="1"/>
          <p:nvPr/>
        </p:nvSpPr>
        <p:spPr>
          <a:xfrm>
            <a:off x="38600" y="4847583"/>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Current E</a:t>
            </a:r>
            <a:r>
              <a:rPr lang="en-US" sz="1100" dirty="0">
                <a:effectLst/>
                <a:latin typeface="Arial Narrow" panose="020B0606020202030204" pitchFamily="34" charset="0"/>
                <a:ea typeface="Calibri" panose="020F0502020204030204" pitchFamily="34" charset="0"/>
              </a:rPr>
              <a:t>mployment Statistics</a:t>
            </a:r>
          </a:p>
        </p:txBody>
      </p:sp>
      <p:graphicFrame>
        <p:nvGraphicFramePr>
          <p:cNvPr id="4" name="Chart 3">
            <a:extLst>
              <a:ext uri="{FF2B5EF4-FFF2-40B4-BE49-F238E27FC236}">
                <a16:creationId xmlns:a16="http://schemas.microsoft.com/office/drawing/2014/main" id="{ECAE7515-969A-1648-BDB4-5140C9CA2054}"/>
              </a:ext>
            </a:extLst>
          </p:cNvPr>
          <p:cNvGraphicFramePr>
            <a:graphicFrameLocks/>
          </p:cNvGraphicFramePr>
          <p:nvPr>
            <p:extLst>
              <p:ext uri="{D42A27DB-BD31-4B8C-83A1-F6EECF244321}">
                <p14:modId xmlns:p14="http://schemas.microsoft.com/office/powerpoint/2010/main" val="1663280807"/>
              </p:ext>
            </p:extLst>
          </p:nvPr>
        </p:nvGraphicFramePr>
        <p:xfrm>
          <a:off x="38599" y="978532"/>
          <a:ext cx="7063241" cy="38690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F102F68-5134-C7DD-806D-A57C6125F5D9}"/>
              </a:ext>
            </a:extLst>
          </p:cNvPr>
          <p:cNvSpPr txBox="1"/>
          <p:nvPr/>
        </p:nvSpPr>
        <p:spPr>
          <a:xfrm>
            <a:off x="6870398" y="1124343"/>
            <a:ext cx="2273602" cy="1123384"/>
          </a:xfrm>
          <a:prstGeom prst="rect">
            <a:avLst/>
          </a:prstGeom>
          <a:noFill/>
        </p:spPr>
        <p:txBody>
          <a:bodyPr wrap="square">
            <a:spAutoFit/>
          </a:bodyPr>
          <a:lstStyle/>
          <a:p>
            <a:r>
              <a:rPr lang="en-US" dirty="0">
                <a:latin typeface="Arial Narrow" panose="020B0606020202030204" pitchFamily="34" charset="0"/>
              </a:rPr>
              <a:t>Losses in:</a:t>
            </a:r>
          </a:p>
          <a:p>
            <a:endParaRPr lang="en-US" sz="1000" dirty="0">
              <a:latin typeface="Arial Narrow" panose="020B0606020202030204" pitchFamily="34" charset="0"/>
            </a:endParaRPr>
          </a:p>
          <a:p>
            <a:pPr marL="342900" indent="-342900">
              <a:buFont typeface="+mj-lt"/>
              <a:buAutoNum type="arabicPeriod"/>
            </a:pPr>
            <a:r>
              <a:rPr lang="en-US" dirty="0">
                <a:latin typeface="Arial Narrow" panose="020B0606020202030204" pitchFamily="34" charset="0"/>
              </a:rPr>
              <a:t>Professional and business services (down 18,400)</a:t>
            </a:r>
          </a:p>
          <a:p>
            <a:pPr marL="342900" indent="-342900">
              <a:buFont typeface="+mj-lt"/>
              <a:buAutoNum type="arabicPeriod"/>
            </a:pPr>
            <a:r>
              <a:rPr lang="en-US" dirty="0">
                <a:latin typeface="Arial Narrow" panose="020B0606020202030204" pitchFamily="34" charset="0"/>
              </a:rPr>
              <a:t>Retail trade (down 3,700)</a:t>
            </a:r>
          </a:p>
        </p:txBody>
      </p:sp>
      <p:sp>
        <p:nvSpPr>
          <p:cNvPr id="7" name="TextBox 6">
            <a:extLst>
              <a:ext uri="{FF2B5EF4-FFF2-40B4-BE49-F238E27FC236}">
                <a16:creationId xmlns:a16="http://schemas.microsoft.com/office/drawing/2014/main" id="{92D2A69F-8D56-AC71-CA92-2C41B772DD65}"/>
              </a:ext>
            </a:extLst>
          </p:cNvPr>
          <p:cNvSpPr txBox="1"/>
          <p:nvPr/>
        </p:nvSpPr>
        <p:spPr>
          <a:xfrm>
            <a:off x="6870398" y="2507412"/>
            <a:ext cx="2273602" cy="2031325"/>
          </a:xfrm>
          <a:prstGeom prst="rect">
            <a:avLst/>
          </a:prstGeom>
          <a:noFill/>
        </p:spPr>
        <p:txBody>
          <a:bodyPr wrap="square">
            <a:spAutoFit/>
          </a:bodyPr>
          <a:lstStyle/>
          <a:p>
            <a:r>
              <a:rPr lang="en-US" dirty="0">
                <a:latin typeface="Arial Narrow" panose="020B0606020202030204" pitchFamily="34" charset="0"/>
              </a:rPr>
              <a:t>Gains in:</a:t>
            </a:r>
          </a:p>
          <a:p>
            <a:endParaRPr lang="en-US" sz="1000" dirty="0">
              <a:latin typeface="Arial Narrow" panose="020B0606020202030204" pitchFamily="34" charset="0"/>
            </a:endParaRPr>
          </a:p>
          <a:p>
            <a:pPr marL="342900" indent="-342900">
              <a:buAutoNum type="arabicPeriod"/>
            </a:pPr>
            <a:r>
              <a:rPr lang="en-US" dirty="0">
                <a:latin typeface="Arial Narrow" panose="020B0606020202030204" pitchFamily="34" charset="0"/>
              </a:rPr>
              <a:t>Education and health services   (up 19,300) </a:t>
            </a:r>
          </a:p>
          <a:p>
            <a:pPr marL="342900" indent="-342900">
              <a:buAutoNum type="arabicPeriod"/>
            </a:pPr>
            <a:r>
              <a:rPr lang="en-US" dirty="0">
                <a:latin typeface="Arial Narrow" panose="020B0606020202030204" pitchFamily="34" charset="0"/>
              </a:rPr>
              <a:t>Transportation, warehousing and utilities (up 5,200)</a:t>
            </a:r>
          </a:p>
          <a:p>
            <a:pPr marL="342900" indent="-342900">
              <a:buAutoNum type="arabicPeriod"/>
            </a:pPr>
            <a:r>
              <a:rPr lang="en-US" dirty="0">
                <a:latin typeface="Arial Narrow" panose="020B0606020202030204" pitchFamily="34" charset="0"/>
              </a:rPr>
              <a:t>Leisure and hospitality (up 4,700)</a:t>
            </a:r>
          </a:p>
        </p:txBody>
      </p:sp>
    </p:spTree>
    <p:extLst>
      <p:ext uri="{BB962C8B-B14F-4D97-AF65-F5344CB8AC3E}">
        <p14:creationId xmlns:p14="http://schemas.microsoft.com/office/powerpoint/2010/main" val="3912862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F31EC9B-4E45-2BD0-1AE8-193BC231B6FE}"/>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B5915379-0C4A-4E50-F4C1-0C7C8C306E2F}"/>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Total Covered Employment</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6C6DC3E0-2647-9C77-9015-5A203A4C41D2}"/>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dirty="0"/>
          </a:p>
        </p:txBody>
      </p:sp>
      <p:sp>
        <p:nvSpPr>
          <p:cNvPr id="9" name="TextBox 8">
            <a:extLst>
              <a:ext uri="{FF2B5EF4-FFF2-40B4-BE49-F238E27FC236}">
                <a16:creationId xmlns:a16="http://schemas.microsoft.com/office/drawing/2014/main" id="{7EC187F3-9291-6BB4-9D8C-83DD9546A5DC}"/>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Total covered employment</a:t>
            </a:r>
            <a:r>
              <a:rPr lang="en-US" sz="1400" dirty="0">
                <a:effectLst/>
                <a:latin typeface="Arial Narrow" panose="020B0606020202030204" pitchFamily="34" charset="0"/>
                <a:ea typeface="Calibri" panose="020F0502020204030204" pitchFamily="34" charset="0"/>
              </a:rPr>
              <a:t>, Washington state, 2001 to 2024</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F69E76BF-9B5A-CEC9-4D2C-0552DDDD0FCA}"/>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494A113-8BDA-01B4-1F8B-7DE3777EDC9F}"/>
              </a:ext>
            </a:extLst>
          </p:cNvPr>
          <p:cNvSpPr txBox="1"/>
          <p:nvPr/>
        </p:nvSpPr>
        <p:spPr>
          <a:xfrm>
            <a:off x="7025951" y="1088117"/>
            <a:ext cx="2185407" cy="3616375"/>
          </a:xfrm>
          <a:prstGeom prst="rect">
            <a:avLst/>
          </a:prstGeom>
          <a:noFill/>
        </p:spPr>
        <p:txBody>
          <a:bodyPr wrap="square">
            <a:spAutoFit/>
          </a:bodyPr>
          <a:lstStyle/>
          <a:p>
            <a:r>
              <a:rPr lang="en-US" sz="1600" dirty="0">
                <a:latin typeface="Arial Narrow" panose="020B0606020202030204" pitchFamily="34" charset="0"/>
              </a:rPr>
              <a:t>Total covered employment:</a:t>
            </a:r>
          </a:p>
          <a:p>
            <a:pPr algn="ctr"/>
            <a:r>
              <a:rPr lang="en-US" sz="1600" u="sng" dirty="0">
                <a:latin typeface="Arial Narrow" panose="020B0606020202030204" pitchFamily="34" charset="0"/>
              </a:rPr>
              <a:t>3,549,439</a:t>
            </a:r>
          </a:p>
          <a:p>
            <a:endParaRPr lang="en-US" sz="1050" dirty="0">
              <a:latin typeface="Arial Narrow" panose="020B0606020202030204" pitchFamily="34" charset="0"/>
            </a:endParaRPr>
          </a:p>
          <a:p>
            <a:r>
              <a:rPr lang="en-US" sz="1600" dirty="0">
                <a:latin typeface="Arial Narrow" panose="020B0606020202030204" pitchFamily="34" charset="0"/>
              </a:rPr>
              <a:t>Over the year: </a:t>
            </a:r>
          </a:p>
          <a:p>
            <a:pPr algn="ctr"/>
            <a:r>
              <a:rPr lang="en-US" sz="1600" u="sng" dirty="0">
                <a:latin typeface="Arial Narrow" panose="020B0606020202030204" pitchFamily="34" charset="0"/>
              </a:rPr>
              <a:t>16,859 or 0.5%</a:t>
            </a:r>
          </a:p>
          <a:p>
            <a:endParaRPr lang="en-US" sz="1050" dirty="0">
              <a:latin typeface="Arial Narrow" panose="020B0606020202030204" pitchFamily="34" charset="0"/>
            </a:endParaRPr>
          </a:p>
          <a:p>
            <a:r>
              <a:rPr lang="en-US" sz="1600" dirty="0">
                <a:latin typeface="Arial Narrow" panose="020B0606020202030204" pitchFamily="34" charset="0"/>
              </a:rPr>
              <a:t>3-Year average change: </a:t>
            </a:r>
          </a:p>
          <a:p>
            <a:pPr algn="ctr"/>
            <a:r>
              <a:rPr lang="en-US" sz="1600" u="sng" dirty="0">
                <a:latin typeface="Arial Narrow" panose="020B0606020202030204" pitchFamily="34" charset="0"/>
              </a:rPr>
              <a:t>2.3%</a:t>
            </a:r>
          </a:p>
          <a:p>
            <a:endParaRPr lang="en-US" sz="1600" dirty="0">
              <a:latin typeface="Arial Narrow" panose="020B0606020202030204" pitchFamily="34" charset="0"/>
            </a:endParaRPr>
          </a:p>
          <a:p>
            <a:r>
              <a:rPr lang="en-US" sz="1600" dirty="0">
                <a:latin typeface="Arial Narrow" panose="020B0606020202030204" pitchFamily="34" charset="0"/>
              </a:rPr>
              <a:t>Total Private Share:</a:t>
            </a:r>
          </a:p>
          <a:p>
            <a:pPr algn="ctr"/>
            <a:r>
              <a:rPr lang="en-US" sz="1600" u="sng" dirty="0">
                <a:latin typeface="Arial Narrow" panose="020B0606020202030204" pitchFamily="34" charset="0"/>
              </a:rPr>
              <a:t>83.5%</a:t>
            </a:r>
          </a:p>
          <a:p>
            <a:endParaRPr lang="en-US" sz="1600" dirty="0">
              <a:latin typeface="Arial Narrow" panose="020B0606020202030204" pitchFamily="34" charset="0"/>
            </a:endParaRPr>
          </a:p>
          <a:p>
            <a:r>
              <a:rPr lang="en-US" sz="1600" dirty="0">
                <a:latin typeface="Arial Narrow" panose="020B0606020202030204" pitchFamily="34" charset="0"/>
              </a:rPr>
              <a:t>Total Government Share:</a:t>
            </a:r>
          </a:p>
          <a:p>
            <a:pPr algn="ctr"/>
            <a:r>
              <a:rPr lang="en-US" sz="1600" u="sng" dirty="0">
                <a:latin typeface="Arial Narrow" panose="020B0606020202030204" pitchFamily="34" charset="0"/>
              </a:rPr>
              <a:t>16.5%</a:t>
            </a:r>
          </a:p>
          <a:p>
            <a:r>
              <a:rPr lang="en-US" sz="1600" dirty="0"/>
              <a:t> </a:t>
            </a:r>
          </a:p>
        </p:txBody>
      </p:sp>
      <p:graphicFrame>
        <p:nvGraphicFramePr>
          <p:cNvPr id="2" name="Chart 1">
            <a:extLst>
              <a:ext uri="{FF2B5EF4-FFF2-40B4-BE49-F238E27FC236}">
                <a16:creationId xmlns:a16="http://schemas.microsoft.com/office/drawing/2014/main" id="{5665CDF5-E3E1-C008-F356-41BC6B13D76C}"/>
              </a:ext>
            </a:extLst>
          </p:cNvPr>
          <p:cNvGraphicFramePr>
            <a:graphicFrameLocks/>
          </p:cNvGraphicFramePr>
          <p:nvPr>
            <p:extLst>
              <p:ext uri="{D42A27DB-BD31-4B8C-83A1-F6EECF244321}">
                <p14:modId xmlns:p14="http://schemas.microsoft.com/office/powerpoint/2010/main" val="2874291641"/>
              </p:ext>
            </p:extLst>
          </p:nvPr>
        </p:nvGraphicFramePr>
        <p:xfrm>
          <a:off x="38600" y="942220"/>
          <a:ext cx="6987351" cy="380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76634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949BB72-EA42-1040-7067-28B5E3608CFB}"/>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FD57BCA4-5FA3-99DA-839A-F625BE42533C}"/>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Total Covered Wages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00B26362-56B7-3C28-45D2-21B1931BBE08}"/>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dirty="0"/>
          </a:p>
        </p:txBody>
      </p:sp>
      <p:sp>
        <p:nvSpPr>
          <p:cNvPr id="9" name="TextBox 8">
            <a:extLst>
              <a:ext uri="{FF2B5EF4-FFF2-40B4-BE49-F238E27FC236}">
                <a16:creationId xmlns:a16="http://schemas.microsoft.com/office/drawing/2014/main" id="{423A7CD7-98A1-E42E-AFED-F0B8C7D2D57F}"/>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Total covered wages</a:t>
            </a:r>
            <a:r>
              <a:rPr lang="en-US" sz="1400" dirty="0">
                <a:effectLst/>
                <a:latin typeface="Arial Narrow" panose="020B0606020202030204" pitchFamily="34" charset="0"/>
                <a:ea typeface="Calibri" panose="020F0502020204030204" pitchFamily="34" charset="0"/>
              </a:rPr>
              <a:t>, Washington state, index 2001= 1.0, from 2001 to 2024</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C7690648-4762-7BBC-4E29-EFEEE6FD3068}"/>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F6272AFC-717C-A19C-D4DF-9FC4F4ACAEBC}"/>
              </a:ext>
            </a:extLst>
          </p:cNvPr>
          <p:cNvSpPr txBox="1"/>
          <p:nvPr/>
        </p:nvSpPr>
        <p:spPr>
          <a:xfrm>
            <a:off x="7025951" y="1088117"/>
            <a:ext cx="2185407" cy="3616375"/>
          </a:xfrm>
          <a:prstGeom prst="rect">
            <a:avLst/>
          </a:prstGeom>
          <a:noFill/>
        </p:spPr>
        <p:txBody>
          <a:bodyPr wrap="square">
            <a:spAutoFit/>
          </a:bodyPr>
          <a:lstStyle/>
          <a:p>
            <a:r>
              <a:rPr lang="en-US" sz="1600" dirty="0">
                <a:latin typeface="Arial Narrow" panose="020B0606020202030204" pitchFamily="34" charset="0"/>
              </a:rPr>
              <a:t>Total covered wages:</a:t>
            </a:r>
          </a:p>
          <a:p>
            <a:pPr algn="ctr"/>
            <a:r>
              <a:rPr lang="en-US" sz="1600" u="sng" dirty="0">
                <a:latin typeface="Arial Narrow" panose="020B0606020202030204" pitchFamily="34" charset="0"/>
              </a:rPr>
              <a:t>$341,418,490 K</a:t>
            </a:r>
          </a:p>
          <a:p>
            <a:endParaRPr lang="en-US" sz="1050" dirty="0">
              <a:latin typeface="Arial Narrow" panose="020B0606020202030204" pitchFamily="34" charset="0"/>
            </a:endParaRPr>
          </a:p>
          <a:p>
            <a:r>
              <a:rPr lang="en-US" sz="1600" dirty="0">
                <a:latin typeface="Arial Narrow" panose="020B0606020202030204" pitchFamily="34" charset="0"/>
              </a:rPr>
              <a:t>Over the year: </a:t>
            </a:r>
          </a:p>
          <a:p>
            <a:pPr algn="ctr"/>
            <a:r>
              <a:rPr lang="en-US" sz="1600" u="sng" dirty="0">
                <a:latin typeface="Arial Narrow" panose="020B0606020202030204" pitchFamily="34" charset="0"/>
              </a:rPr>
              <a:t>$24,592,314 K or 7.8%</a:t>
            </a:r>
          </a:p>
          <a:p>
            <a:endParaRPr lang="en-US" sz="1050" dirty="0">
              <a:latin typeface="Arial Narrow" panose="020B0606020202030204" pitchFamily="34" charset="0"/>
            </a:endParaRPr>
          </a:p>
          <a:p>
            <a:r>
              <a:rPr lang="en-US" sz="1600" dirty="0">
                <a:latin typeface="Arial Narrow" panose="020B0606020202030204" pitchFamily="34" charset="0"/>
              </a:rPr>
              <a:t>3-Year average change: </a:t>
            </a:r>
          </a:p>
          <a:p>
            <a:pPr algn="ctr"/>
            <a:r>
              <a:rPr lang="en-US" sz="1600" u="sng" dirty="0">
                <a:latin typeface="Arial Narrow" panose="020B0606020202030204" pitchFamily="34" charset="0"/>
              </a:rPr>
              <a:t>7.3%</a:t>
            </a:r>
          </a:p>
          <a:p>
            <a:endParaRPr lang="en-US" sz="1600" dirty="0">
              <a:latin typeface="Arial Narrow" panose="020B0606020202030204" pitchFamily="34" charset="0"/>
            </a:endParaRPr>
          </a:p>
          <a:p>
            <a:r>
              <a:rPr lang="en-US" sz="1600" dirty="0">
                <a:latin typeface="Arial Narrow" panose="020B0606020202030204" pitchFamily="34" charset="0"/>
              </a:rPr>
              <a:t>Total Private share:</a:t>
            </a:r>
          </a:p>
          <a:p>
            <a:pPr algn="ctr"/>
            <a:r>
              <a:rPr lang="en-US" sz="1600" u="sng" dirty="0">
                <a:latin typeface="Arial Narrow" panose="020B0606020202030204" pitchFamily="34" charset="0"/>
              </a:rPr>
              <a:t>85.4% and 3-YAAG- 7.3% </a:t>
            </a:r>
          </a:p>
          <a:p>
            <a:endParaRPr lang="en-US" sz="1600" dirty="0">
              <a:latin typeface="Arial Narrow" panose="020B0606020202030204" pitchFamily="34" charset="0"/>
            </a:endParaRPr>
          </a:p>
          <a:p>
            <a:r>
              <a:rPr lang="en-US" sz="1600" dirty="0">
                <a:latin typeface="Arial Narrow" panose="020B0606020202030204" pitchFamily="34" charset="0"/>
              </a:rPr>
              <a:t>Total Government Share:</a:t>
            </a:r>
          </a:p>
          <a:p>
            <a:pPr algn="ctr"/>
            <a:r>
              <a:rPr lang="en-US" sz="1600" u="sng" dirty="0">
                <a:latin typeface="Arial Narrow" panose="020B0606020202030204" pitchFamily="34" charset="0"/>
              </a:rPr>
              <a:t>14.6% 3-YAAG- 7.0%</a:t>
            </a:r>
          </a:p>
          <a:p>
            <a:r>
              <a:rPr lang="en-US" sz="1600" dirty="0"/>
              <a:t> </a:t>
            </a:r>
          </a:p>
        </p:txBody>
      </p:sp>
      <p:graphicFrame>
        <p:nvGraphicFramePr>
          <p:cNvPr id="3" name="Chart 2">
            <a:extLst>
              <a:ext uri="{FF2B5EF4-FFF2-40B4-BE49-F238E27FC236}">
                <a16:creationId xmlns:a16="http://schemas.microsoft.com/office/drawing/2014/main" id="{8C7B6FF9-FDD8-48B0-882E-EFE3A4204C65}"/>
              </a:ext>
            </a:extLst>
          </p:cNvPr>
          <p:cNvGraphicFramePr>
            <a:graphicFrameLocks/>
          </p:cNvGraphicFramePr>
          <p:nvPr>
            <p:extLst>
              <p:ext uri="{D42A27DB-BD31-4B8C-83A1-F6EECF244321}">
                <p14:modId xmlns:p14="http://schemas.microsoft.com/office/powerpoint/2010/main" val="1745031410"/>
              </p:ext>
            </p:extLst>
          </p:nvPr>
        </p:nvGraphicFramePr>
        <p:xfrm>
          <a:off x="174930" y="946386"/>
          <a:ext cx="6851022" cy="3758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5660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5349D1B8-3184-89CC-F136-32848BB8DCA9}"/>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882602D9-74AE-2E6D-9353-5922A5576522}"/>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Employment by Industry</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E9D23E14-A0A2-4B6D-DDDF-9A37C134E7BA}"/>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dirty="0"/>
          </a:p>
        </p:txBody>
      </p:sp>
      <p:sp>
        <p:nvSpPr>
          <p:cNvPr id="9" name="TextBox 8">
            <a:extLst>
              <a:ext uri="{FF2B5EF4-FFF2-40B4-BE49-F238E27FC236}">
                <a16:creationId xmlns:a16="http://schemas.microsoft.com/office/drawing/2014/main" id="{61F61270-CEE6-A9F2-3B83-F2A4203C62F9}"/>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Employment by industry</a:t>
            </a:r>
            <a:r>
              <a:rPr lang="en-US" sz="1400" dirty="0">
                <a:effectLst/>
                <a:latin typeface="Arial Narrow" panose="020B0606020202030204" pitchFamily="34" charset="0"/>
                <a:ea typeface="Calibri" panose="020F0502020204030204" pitchFamily="34" charset="0"/>
              </a:rPr>
              <a:t>, Washington state, 2024</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2AEBFB89-29E3-7675-F37D-7DE786D2A8C6}"/>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D753FFF-2422-7FD5-1BBB-04E87D39D690}"/>
              </a:ext>
            </a:extLst>
          </p:cNvPr>
          <p:cNvSpPr txBox="1"/>
          <p:nvPr/>
        </p:nvSpPr>
        <p:spPr>
          <a:xfrm>
            <a:off x="6317997" y="813257"/>
            <a:ext cx="2903383" cy="3785652"/>
          </a:xfrm>
          <a:prstGeom prst="rect">
            <a:avLst/>
          </a:prstGeom>
          <a:noFill/>
        </p:spPr>
        <p:txBody>
          <a:bodyPr wrap="square">
            <a:spAutoFit/>
          </a:bodyPr>
          <a:lstStyle/>
          <a:p>
            <a:r>
              <a:rPr lang="en-US" sz="1600" dirty="0">
                <a:latin typeface="Arial Narrow" panose="020B0606020202030204" pitchFamily="34" charset="0"/>
              </a:rPr>
              <a:t>Health care and social assistance is:</a:t>
            </a:r>
          </a:p>
          <a:p>
            <a:endParaRPr lang="en-US" sz="1600" dirty="0">
              <a:latin typeface="Arial Narrow" panose="020B0606020202030204" pitchFamily="34" charset="0"/>
            </a:endParaRPr>
          </a:p>
          <a:p>
            <a:r>
              <a:rPr lang="en-US" sz="1600" dirty="0">
                <a:latin typeface="Arial Narrow" panose="020B0606020202030204" pitchFamily="34" charset="0"/>
              </a:rPr>
              <a:t>Employment- </a:t>
            </a:r>
          </a:p>
          <a:p>
            <a:pPr marL="285750" indent="-285750">
              <a:buFont typeface="Wingdings" panose="05000000000000000000" pitchFamily="2" charset="2"/>
              <a:buChar char="ü"/>
            </a:pPr>
            <a:r>
              <a:rPr lang="en-US" sz="1600" dirty="0">
                <a:latin typeface="Arial Narrow" panose="020B0606020202030204" pitchFamily="34" charset="0"/>
              </a:rPr>
              <a:t>the largest ~1st~ industry</a:t>
            </a:r>
          </a:p>
          <a:p>
            <a:pPr marL="285750" indent="-285750">
              <a:buFont typeface="Wingdings" panose="05000000000000000000" pitchFamily="2" charset="2"/>
              <a:buChar char="ü"/>
            </a:pPr>
            <a:r>
              <a:rPr lang="en-US" sz="1600" dirty="0">
                <a:latin typeface="Arial Narrow" panose="020B0606020202030204" pitchFamily="34" charset="0"/>
              </a:rPr>
              <a:t>with 14.6% share of total employment</a:t>
            </a:r>
          </a:p>
          <a:p>
            <a:r>
              <a:rPr lang="en-US" sz="1600" dirty="0">
                <a:latin typeface="Arial Narrow" panose="020B0606020202030204" pitchFamily="34" charset="0"/>
              </a:rPr>
              <a:t> </a:t>
            </a:r>
          </a:p>
          <a:p>
            <a:r>
              <a:rPr lang="en-US" sz="1600" dirty="0">
                <a:latin typeface="Arial Narrow" panose="020B0606020202030204" pitchFamily="34" charset="0"/>
              </a:rPr>
              <a:t>Wages</a:t>
            </a:r>
          </a:p>
          <a:p>
            <a:pPr marL="285750" indent="-285750">
              <a:buFont typeface="Wingdings" panose="05000000000000000000" pitchFamily="2" charset="2"/>
              <a:buChar char="ü"/>
            </a:pPr>
            <a:r>
              <a:rPr lang="en-US" sz="1600" dirty="0">
                <a:latin typeface="Arial Narrow" panose="020B0606020202030204" pitchFamily="34" charset="0"/>
              </a:rPr>
              <a:t>the second ~2</a:t>
            </a:r>
            <a:r>
              <a:rPr lang="en-US" sz="1600" baseline="30000" dirty="0">
                <a:latin typeface="Arial Narrow" panose="020B0606020202030204" pitchFamily="34" charset="0"/>
              </a:rPr>
              <a:t>nd</a:t>
            </a:r>
            <a:r>
              <a:rPr lang="en-US" sz="1600" dirty="0">
                <a:latin typeface="Arial Narrow" panose="020B0606020202030204" pitchFamily="34" charset="0"/>
              </a:rPr>
              <a:t>~ largest </a:t>
            </a:r>
          </a:p>
          <a:p>
            <a:pPr marL="285750" indent="-285750">
              <a:buFont typeface="Wingdings" panose="05000000000000000000" pitchFamily="2" charset="2"/>
              <a:buChar char="ü"/>
            </a:pPr>
            <a:r>
              <a:rPr lang="en-US" sz="1600" dirty="0">
                <a:latin typeface="Arial Narrow" panose="020B0606020202030204" pitchFamily="34" charset="0"/>
              </a:rPr>
              <a:t>with 11.2% share of the total payroll wages</a:t>
            </a:r>
          </a:p>
          <a:p>
            <a:endParaRPr lang="en-US" sz="1600" dirty="0">
              <a:latin typeface="Arial Narrow" panose="020B0606020202030204" pitchFamily="34" charset="0"/>
            </a:endParaRPr>
          </a:p>
          <a:p>
            <a:r>
              <a:rPr lang="en-US" sz="1600" dirty="0">
                <a:latin typeface="Arial Narrow" panose="020B0606020202030204" pitchFamily="34" charset="0"/>
              </a:rPr>
              <a:t>In  the past 10 years: </a:t>
            </a:r>
          </a:p>
          <a:p>
            <a:pPr marL="285750" indent="-285750">
              <a:buFont typeface="Wingdings" panose="05000000000000000000" pitchFamily="2" charset="2"/>
              <a:buChar char="ü"/>
            </a:pPr>
            <a:r>
              <a:rPr lang="en-US" sz="1600" dirty="0">
                <a:latin typeface="Arial Narrow" panose="020B0606020202030204" pitchFamily="34" charset="0"/>
              </a:rPr>
              <a:t>Health care industry added over ~80,000 jobs</a:t>
            </a:r>
            <a:endParaRPr lang="en-US" sz="1600" dirty="0"/>
          </a:p>
        </p:txBody>
      </p:sp>
      <p:pic>
        <p:nvPicPr>
          <p:cNvPr id="5" name="Picture 4">
            <a:extLst>
              <a:ext uri="{FF2B5EF4-FFF2-40B4-BE49-F238E27FC236}">
                <a16:creationId xmlns:a16="http://schemas.microsoft.com/office/drawing/2014/main" id="{10CD1982-8997-6063-42CB-810D5DD391C1}"/>
              </a:ext>
            </a:extLst>
          </p:cNvPr>
          <p:cNvPicPr>
            <a:picLocks noChangeAspect="1"/>
          </p:cNvPicPr>
          <p:nvPr/>
        </p:nvPicPr>
        <p:blipFill>
          <a:blip r:embed="rId3"/>
          <a:stretch>
            <a:fillRect/>
          </a:stretch>
        </p:blipFill>
        <p:spPr>
          <a:xfrm>
            <a:off x="83336" y="946386"/>
            <a:ext cx="6189925" cy="3937428"/>
          </a:xfrm>
          <a:prstGeom prst="rect">
            <a:avLst/>
          </a:prstGeom>
        </p:spPr>
      </p:pic>
    </p:spTree>
    <p:extLst>
      <p:ext uri="{BB962C8B-B14F-4D97-AF65-F5344CB8AC3E}">
        <p14:creationId xmlns:p14="http://schemas.microsoft.com/office/powerpoint/2010/main" val="35070452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442EB27-DC53-E29F-41E1-6AD93C84BF2B}"/>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8EED4273-54F6-E5C6-1976-3A12F08C1D51}"/>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Employment Growth</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CB4D1EE1-6918-DFA2-1E9A-B76F15CE0703}"/>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dirty="0"/>
          </a:p>
        </p:txBody>
      </p:sp>
      <p:sp>
        <p:nvSpPr>
          <p:cNvPr id="9" name="TextBox 8">
            <a:extLst>
              <a:ext uri="{FF2B5EF4-FFF2-40B4-BE49-F238E27FC236}">
                <a16:creationId xmlns:a16="http://schemas.microsoft.com/office/drawing/2014/main" id="{2311E743-C317-9F18-4092-1752765C80D2}"/>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Employment growth by industry</a:t>
            </a:r>
            <a:r>
              <a:rPr lang="en-US" sz="1400" dirty="0">
                <a:effectLst/>
                <a:latin typeface="Arial Narrow" panose="020B0606020202030204" pitchFamily="34" charset="0"/>
                <a:ea typeface="Calibri" panose="020F0502020204030204" pitchFamily="34" charset="0"/>
              </a:rPr>
              <a:t>, Washington state, 2022-2024, 4-Year CAAGR</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E08D24C5-DEA3-66C4-E5A6-AC286AB775B6}"/>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DD5A4D9-5DC3-BF00-EBA2-1084A11FBA2A}"/>
              </a:ext>
            </a:extLst>
          </p:cNvPr>
          <p:cNvSpPr txBox="1"/>
          <p:nvPr/>
        </p:nvSpPr>
        <p:spPr>
          <a:xfrm>
            <a:off x="6738016" y="1391059"/>
            <a:ext cx="2405983" cy="2554545"/>
          </a:xfrm>
          <a:prstGeom prst="rect">
            <a:avLst/>
          </a:prstGeom>
          <a:noFill/>
        </p:spPr>
        <p:txBody>
          <a:bodyPr wrap="square">
            <a:spAutoFit/>
          </a:bodyPr>
          <a:lstStyle/>
          <a:p>
            <a:r>
              <a:rPr lang="en-US" sz="1600" dirty="0">
                <a:latin typeface="Arial Narrow" panose="020B0606020202030204" pitchFamily="34" charset="0"/>
              </a:rPr>
              <a:t>Health care and social assistance:</a:t>
            </a:r>
          </a:p>
          <a:p>
            <a:endParaRPr lang="en-US" sz="1600" dirty="0">
              <a:latin typeface="Arial Narrow" panose="020B0606020202030204" pitchFamily="34" charset="0"/>
            </a:endParaRPr>
          </a:p>
          <a:p>
            <a:pPr marL="285750" indent="-285750">
              <a:buFont typeface="Wingdings" panose="05000000000000000000" pitchFamily="2" charset="2"/>
              <a:buChar char="ü"/>
            </a:pPr>
            <a:r>
              <a:rPr lang="en-US" sz="1600" dirty="0">
                <a:latin typeface="Arial Narrow" panose="020B0606020202030204" pitchFamily="34" charset="0"/>
              </a:rPr>
              <a:t>added over 26,228 jobs in the past two years</a:t>
            </a:r>
          </a:p>
          <a:p>
            <a:endParaRPr lang="en-US" sz="1600" dirty="0">
              <a:latin typeface="Arial Narrow" panose="020B0606020202030204" pitchFamily="34" charset="0"/>
            </a:endParaRPr>
          </a:p>
          <a:p>
            <a:pPr marL="285750" indent="-285750">
              <a:buFont typeface="Wingdings" panose="05000000000000000000" pitchFamily="2" charset="2"/>
              <a:buChar char="ü"/>
            </a:pPr>
            <a:r>
              <a:rPr lang="en-US" sz="1600" dirty="0">
                <a:latin typeface="Arial Narrow" panose="020B0606020202030204" pitchFamily="34" charset="0"/>
              </a:rPr>
              <a:t>had *The largest job addition of all industries </a:t>
            </a:r>
          </a:p>
          <a:p>
            <a:endParaRPr lang="en-US" sz="1600" dirty="0">
              <a:latin typeface="Arial Narrow" panose="020B0606020202030204" pitchFamily="34" charset="0"/>
            </a:endParaRPr>
          </a:p>
          <a:p>
            <a:endParaRPr lang="en-US" sz="1600" dirty="0">
              <a:latin typeface="Arial Narrow" panose="020B0606020202030204" pitchFamily="34" charset="0"/>
            </a:endParaRPr>
          </a:p>
        </p:txBody>
      </p:sp>
      <p:pic>
        <p:nvPicPr>
          <p:cNvPr id="4" name="Picture 3">
            <a:extLst>
              <a:ext uri="{FF2B5EF4-FFF2-40B4-BE49-F238E27FC236}">
                <a16:creationId xmlns:a16="http://schemas.microsoft.com/office/drawing/2014/main" id="{A489220E-0306-3BAE-4D03-D62E956911D9}"/>
              </a:ext>
            </a:extLst>
          </p:cNvPr>
          <p:cNvPicPr>
            <a:picLocks noChangeAspect="1"/>
          </p:cNvPicPr>
          <p:nvPr/>
        </p:nvPicPr>
        <p:blipFill>
          <a:blip r:embed="rId3"/>
          <a:stretch>
            <a:fillRect/>
          </a:stretch>
        </p:blipFill>
        <p:spPr>
          <a:xfrm>
            <a:off x="154655" y="946386"/>
            <a:ext cx="6467307" cy="3840299"/>
          </a:xfrm>
          <a:prstGeom prst="rect">
            <a:avLst/>
          </a:prstGeom>
        </p:spPr>
      </p:pic>
    </p:spTree>
    <p:extLst>
      <p:ext uri="{BB962C8B-B14F-4D97-AF65-F5344CB8AC3E}">
        <p14:creationId xmlns:p14="http://schemas.microsoft.com/office/powerpoint/2010/main" val="9766292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64B13008-16DB-8A13-28E6-544D25982279}"/>
            </a:ext>
          </a:extLst>
        </p:cNvPr>
        <p:cNvGrpSpPr/>
        <p:nvPr/>
      </p:nvGrpSpPr>
      <p:grpSpPr>
        <a:xfrm>
          <a:off x="0" y="0"/>
          <a:ext cx="0" cy="0"/>
          <a:chOff x="0" y="0"/>
          <a:chExt cx="0" cy="0"/>
        </a:xfrm>
      </p:grpSpPr>
      <p:sp>
        <p:nvSpPr>
          <p:cNvPr id="248" name="Shape 248">
            <a:extLst>
              <a:ext uri="{FF2B5EF4-FFF2-40B4-BE49-F238E27FC236}">
                <a16:creationId xmlns:a16="http://schemas.microsoft.com/office/drawing/2014/main" id="{F3D57DAA-D45E-EA33-CA23-545828EA315C}"/>
              </a:ext>
            </a:extLst>
          </p:cNvPr>
          <p:cNvSpPr txBox="1">
            <a:spLocks noGrp="1"/>
          </p:cNvSpPr>
          <p:nvPr>
            <p:ph type="ctrTitle" idx="4294967295"/>
          </p:nvPr>
        </p:nvSpPr>
        <p:spPr>
          <a:xfrm>
            <a:off x="2118049" y="0"/>
            <a:ext cx="7025951" cy="661481"/>
          </a:xfrm>
          <a:prstGeom prst="rect">
            <a:avLst/>
          </a:prstGeom>
        </p:spPr>
        <p:txBody>
          <a:bodyPr spcFirstLastPara="1" wrap="square" lIns="91425" tIns="91425" rIns="91425" bIns="91425" anchor="ctr" anchorCtr="0">
            <a:noAutofit/>
          </a:bodyPr>
          <a:lstStyle/>
          <a:p>
            <a:pPr lvl="0" rtl="0">
              <a:spcBef>
                <a:spcPts val="0"/>
              </a:spcBef>
              <a:spcAft>
                <a:spcPts val="0"/>
              </a:spcAft>
            </a:pPr>
            <a:r>
              <a:rPr lang="en-US" sz="3200" dirty="0">
                <a:solidFill>
                  <a:srgbClr val="CC6600"/>
                </a:solidFill>
                <a:latin typeface="Arial Narrow" panose="020B0606020202030204" pitchFamily="34" charset="0"/>
                <a:cs typeface="Calibri" panose="020F0502020204030204" pitchFamily="34" charset="0"/>
              </a:rPr>
              <a:t>Washington’s Industry Wages 2024</a:t>
            </a:r>
            <a:endParaRPr lang="en-US" sz="3200" dirty="0">
              <a:solidFill>
                <a:schemeClr val="accent1">
                  <a:lumMod val="75000"/>
                </a:schemeClr>
              </a:solidFill>
              <a:latin typeface="Arial Narrow" panose="020B0606020202030204" pitchFamily="34" charset="0"/>
              <a:cs typeface="Calibri" panose="020F0502020204030204" pitchFamily="34" charset="0"/>
            </a:endParaRPr>
          </a:p>
        </p:txBody>
      </p:sp>
      <p:sp>
        <p:nvSpPr>
          <p:cNvPr id="262" name="Shape 262">
            <a:extLst>
              <a:ext uri="{FF2B5EF4-FFF2-40B4-BE49-F238E27FC236}">
                <a16:creationId xmlns:a16="http://schemas.microsoft.com/office/drawing/2014/main" id="{53265068-8E79-85AA-47BD-8A33BF319F35}"/>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dirty="0"/>
          </a:p>
        </p:txBody>
      </p:sp>
      <p:sp>
        <p:nvSpPr>
          <p:cNvPr id="9" name="TextBox 8">
            <a:extLst>
              <a:ext uri="{FF2B5EF4-FFF2-40B4-BE49-F238E27FC236}">
                <a16:creationId xmlns:a16="http://schemas.microsoft.com/office/drawing/2014/main" id="{D5DEFD88-8E95-2B6F-F0A0-9788B3457CC4}"/>
              </a:ext>
            </a:extLst>
          </p:cNvPr>
          <p:cNvSpPr txBox="1"/>
          <p:nvPr/>
        </p:nvSpPr>
        <p:spPr>
          <a:xfrm>
            <a:off x="38600" y="638609"/>
            <a:ext cx="8854751" cy="307777"/>
          </a:xfrm>
          <a:prstGeom prst="rect">
            <a:avLst/>
          </a:prstGeom>
          <a:noFill/>
        </p:spPr>
        <p:txBody>
          <a:bodyPr wrap="square">
            <a:spAutoFit/>
          </a:bodyPr>
          <a:lstStyle/>
          <a:p>
            <a:r>
              <a:rPr lang="en-US" dirty="0">
                <a:latin typeface="Arial Narrow" panose="020B0606020202030204" pitchFamily="34" charset="0"/>
                <a:ea typeface="Calibri" panose="020F0502020204030204" pitchFamily="34" charset="0"/>
              </a:rPr>
              <a:t>Wages by industry</a:t>
            </a:r>
            <a:r>
              <a:rPr lang="en-US" sz="1400" dirty="0">
                <a:effectLst/>
                <a:latin typeface="Arial Narrow" panose="020B0606020202030204" pitchFamily="34" charset="0"/>
                <a:ea typeface="Calibri" panose="020F0502020204030204" pitchFamily="34" charset="0"/>
              </a:rPr>
              <a:t>, Washington state, 2022-2024, 4-Year CAAGR</a:t>
            </a:r>
            <a:endParaRPr lang="en-US" dirty="0">
              <a:latin typeface="Arial Narrow" panose="020B0606020202030204" pitchFamily="34" charset="0"/>
            </a:endParaRPr>
          </a:p>
        </p:txBody>
      </p:sp>
      <p:sp>
        <p:nvSpPr>
          <p:cNvPr id="12" name="TextBox 11">
            <a:extLst>
              <a:ext uri="{FF2B5EF4-FFF2-40B4-BE49-F238E27FC236}">
                <a16:creationId xmlns:a16="http://schemas.microsoft.com/office/drawing/2014/main" id="{62664CCD-60A8-5346-BA35-8AF3A22F09B4}"/>
              </a:ext>
            </a:extLst>
          </p:cNvPr>
          <p:cNvSpPr txBox="1"/>
          <p:nvPr/>
        </p:nvSpPr>
        <p:spPr>
          <a:xfrm>
            <a:off x="0" y="4883814"/>
            <a:ext cx="7192624" cy="259686"/>
          </a:xfrm>
          <a:prstGeom prst="rect">
            <a:avLst/>
          </a:prstGeom>
          <a:noFill/>
        </p:spPr>
        <p:txBody>
          <a:bodyPr wrap="square">
            <a:spAutoFit/>
          </a:bodyPr>
          <a:lstStyle/>
          <a:p>
            <a:pPr marL="0" marR="0">
              <a:lnSpc>
                <a:spcPct val="107000"/>
              </a:lnSpc>
              <a:spcBef>
                <a:spcPts val="600"/>
              </a:spcBef>
              <a:spcAft>
                <a:spcPts val="1200"/>
              </a:spcAft>
              <a:buNone/>
            </a:pPr>
            <a:r>
              <a:rPr lang="en-US" sz="1100" dirty="0">
                <a:effectLst/>
                <a:latin typeface="Arial Narrow" panose="020B0606020202030204" pitchFamily="34" charset="0"/>
                <a:ea typeface="Calibri" panose="020F0502020204030204" pitchFamily="34" charset="0"/>
              </a:rPr>
              <a:t>Source: Employment Security Department/LMIR Division; U.S. Bureau of Labor Statistics, </a:t>
            </a:r>
            <a:r>
              <a:rPr lang="en-US" sz="1100" dirty="0">
                <a:latin typeface="Arial Narrow" panose="020B0606020202030204" pitchFamily="34" charset="0"/>
                <a:ea typeface="Calibri" panose="020F0502020204030204" pitchFamily="34" charset="0"/>
              </a:rPr>
              <a:t>Quarterly Census of Employment and Wages</a:t>
            </a:r>
            <a:endParaRPr lang="en-US" sz="1100" dirty="0">
              <a:effectLst/>
              <a:latin typeface="Arial Narrow" panose="020B0606020202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8BF4CBE4-47FA-7105-F51E-621F769B3D67}"/>
              </a:ext>
            </a:extLst>
          </p:cNvPr>
          <p:cNvPicPr>
            <a:picLocks noChangeAspect="1"/>
          </p:cNvPicPr>
          <p:nvPr/>
        </p:nvPicPr>
        <p:blipFill>
          <a:blip r:embed="rId3"/>
          <a:stretch>
            <a:fillRect/>
          </a:stretch>
        </p:blipFill>
        <p:spPr>
          <a:xfrm>
            <a:off x="248657" y="946386"/>
            <a:ext cx="8646685" cy="3858696"/>
          </a:xfrm>
          <a:prstGeom prst="rect">
            <a:avLst/>
          </a:prstGeom>
          <a:solidFill>
            <a:schemeClr val="lt1"/>
          </a:solidFill>
        </p:spPr>
      </p:pic>
    </p:spTree>
    <p:extLst>
      <p:ext uri="{BB962C8B-B14F-4D97-AF65-F5344CB8AC3E}">
        <p14:creationId xmlns:p14="http://schemas.microsoft.com/office/powerpoint/2010/main" val="2779375265"/>
      </p:ext>
    </p:extLst>
  </p:cSld>
  <p:clrMapOvr>
    <a:masterClrMapping/>
  </p:clrMapOvr>
  <p:transition spd="slow">
    <p:push dir="u"/>
  </p:transition>
</p:sld>
</file>

<file path=ppt/theme/theme1.xml><?xml version="1.0" encoding="utf-8"?>
<a:theme xmlns:a="http://schemas.openxmlformats.org/drawingml/2006/main" name="Salerio template">
  <a:themeElements>
    <a:clrScheme name="ESD Color Pallete">
      <a:dk1>
        <a:srgbClr val="333333"/>
      </a:dk1>
      <a:lt1>
        <a:srgbClr val="FFFFFF"/>
      </a:lt1>
      <a:dk2>
        <a:srgbClr val="666666"/>
      </a:dk2>
      <a:lt2>
        <a:srgbClr val="CCCCCC"/>
      </a:lt2>
      <a:accent1>
        <a:srgbClr val="32A3D3"/>
      </a:accent1>
      <a:accent2>
        <a:srgbClr val="003366"/>
      </a:accent2>
      <a:accent3>
        <a:srgbClr val="CC6600"/>
      </a:accent3>
      <a:accent4>
        <a:srgbClr val="CCCC99"/>
      </a:accent4>
      <a:accent5>
        <a:srgbClr val="9B3236"/>
      </a:accent5>
      <a:accent6>
        <a:srgbClr val="6C7728"/>
      </a:accent6>
      <a:hlink>
        <a:srgbClr val="32A3D3"/>
      </a:hlink>
      <a:folHlink>
        <a:srgbClr val="363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otalTime>48321</TotalTime>
  <Words>5766</Words>
  <Application>Microsoft Office PowerPoint</Application>
  <PresentationFormat>On-screen Show (16:9)</PresentationFormat>
  <Paragraphs>391</Paragraphs>
  <Slides>35</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Arial Narrow</vt:lpstr>
      <vt:lpstr>Arvo</vt:lpstr>
      <vt:lpstr>Calibri</vt:lpstr>
      <vt:lpstr>Helvetica</vt:lpstr>
      <vt:lpstr>Roboto Condensed</vt:lpstr>
      <vt:lpstr>Roboto Condensed Light</vt:lpstr>
      <vt:lpstr>Wingdings</vt:lpstr>
      <vt:lpstr>Salerio template</vt:lpstr>
      <vt:lpstr>Microsoft Excel Macro-Enabled Worksheet</vt:lpstr>
      <vt:lpstr> The Heartbeat of Washington: Health care Industry Trends and Workforce Insights</vt:lpstr>
      <vt:lpstr>Washington’s Current Labor Market  </vt:lpstr>
      <vt:lpstr>Washington’s Current Nonfarm Jobs</vt:lpstr>
      <vt:lpstr>Washington’s Current Nonfarm Jobs</vt:lpstr>
      <vt:lpstr>Washington’s Total Covered Employment</vt:lpstr>
      <vt:lpstr>Washington’s Total Covered Wages 2024</vt:lpstr>
      <vt:lpstr>Washington’s Employment by Industry</vt:lpstr>
      <vt:lpstr>Washington’s Employment Growth</vt:lpstr>
      <vt:lpstr>Washington’s Industry Wages 2024</vt:lpstr>
      <vt:lpstr>Washington’s Health Care Industry</vt:lpstr>
      <vt:lpstr>Washington’s Health Care Industry</vt:lpstr>
      <vt:lpstr>Washington’s Health Care Industry</vt:lpstr>
      <vt:lpstr>Washington’s Health Care Industry 2024</vt:lpstr>
      <vt:lpstr>Washington’s Health Care Industry 2024</vt:lpstr>
      <vt:lpstr>Washington’s Health Care Industry 2024</vt:lpstr>
      <vt:lpstr>Washington’s Health Care Industry 2024</vt:lpstr>
      <vt:lpstr>Health Care Industry-Occupations 2024</vt:lpstr>
      <vt:lpstr>Health Care Industry-Occupations 2024</vt:lpstr>
      <vt:lpstr>Health Care Industry-Occupations 2024</vt:lpstr>
      <vt:lpstr>Health Care Industry-Projections</vt:lpstr>
      <vt:lpstr>Health Care Occupational-Projections</vt:lpstr>
      <vt:lpstr>Health Care Occupational-Projections</vt:lpstr>
      <vt:lpstr>Health Care Occupational-Projections</vt:lpstr>
      <vt:lpstr>Health Care Occupational-Projections</vt:lpstr>
      <vt:lpstr>PowerPoint Presentation</vt:lpstr>
      <vt:lpstr>Washington Records-Workforce movements</vt:lpstr>
      <vt:lpstr>PowerPoint Presentation</vt:lpstr>
      <vt:lpstr>PowerPoint Presentation</vt:lpstr>
      <vt:lpstr>PowerPoint Presentation</vt:lpstr>
      <vt:lpstr>PowerPoint Presentation</vt:lpstr>
      <vt:lpstr>PowerPoint Presentation</vt:lpstr>
      <vt:lpstr>PowerPoint Presentation</vt:lpstr>
      <vt:lpstr>Thank you! Note: All statistics and data are available also at the local Workforce Investment Area</vt:lpstr>
      <vt:lpstr>What is Labor Market Information (LMI)?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Regioanl Economy</dc:title>
  <dc:creator>Ajsa Suljic (ESD)</dc:creator>
  <cp:keywords>WTB</cp:keywords>
  <cp:lastModifiedBy>Suljic, Ajsa (ESD)</cp:lastModifiedBy>
  <cp:revision>127</cp:revision>
  <cp:lastPrinted>2023-03-15T03:50:32Z</cp:lastPrinted>
  <dcterms:modified xsi:type="dcterms:W3CDTF">2025-09-26T17:35:34Z</dcterms:modified>
</cp:coreProperties>
</file>